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36966D2" w14:textId="77777777" w:rsidR="00324401" w:rsidRPr="00F85C64" w:rsidRDefault="00324401" w:rsidP="00BB6DAA">
      <w:pPr>
        <w:pStyle w:val="Title"/>
      </w:pPr>
    </w:p>
    <w:p w14:paraId="1D2ED5A0" w14:textId="77777777" w:rsidR="00324401" w:rsidRPr="00F85C64" w:rsidRDefault="00324401" w:rsidP="00BB6DAA">
      <w:pPr>
        <w:pStyle w:val="Title"/>
      </w:pPr>
    </w:p>
    <w:p w14:paraId="52D1889B" w14:textId="77777777" w:rsidR="00324401" w:rsidRPr="00F85C64" w:rsidRDefault="00324401" w:rsidP="00BB6DAA">
      <w:pPr>
        <w:pStyle w:val="Title"/>
      </w:pPr>
    </w:p>
    <w:p w14:paraId="0333E26B" w14:textId="77777777" w:rsidR="00324401" w:rsidRPr="00F85C64" w:rsidRDefault="00324401" w:rsidP="00BB6DAA">
      <w:pPr>
        <w:pStyle w:val="Title"/>
      </w:pPr>
    </w:p>
    <w:p w14:paraId="28D4FCD3" w14:textId="77777777" w:rsidR="00324401" w:rsidRPr="00F85C64" w:rsidRDefault="00324401" w:rsidP="00BB6DAA">
      <w:pPr>
        <w:pStyle w:val="Title"/>
      </w:pPr>
    </w:p>
    <w:p w14:paraId="0AA511C3" w14:textId="77777777" w:rsidR="00FF23A6" w:rsidRPr="006311FD" w:rsidRDefault="00FF23A6" w:rsidP="00FF23A6">
      <w:pPr>
        <w:pStyle w:val="Title"/>
      </w:pPr>
      <w:r w:rsidRPr="006311FD">
        <w:t>Increasing Adult Social Care Occupational Therapists Engagement with Research in the West Midlands</w:t>
      </w:r>
    </w:p>
    <w:p w14:paraId="066A478E" w14:textId="166F1487" w:rsidR="002F0D93" w:rsidRDefault="002F0D93" w:rsidP="002F0D93">
      <w:pPr>
        <w:spacing w:line="360" w:lineRule="auto"/>
        <w:jc w:val="center"/>
        <w:rPr>
          <w:rFonts w:cs="Arial"/>
          <w:sz w:val="24"/>
          <w:szCs w:val="24"/>
        </w:rPr>
      </w:pPr>
      <w:r w:rsidRPr="00F85C64">
        <w:rPr>
          <w:rFonts w:cs="Arial"/>
          <w:sz w:val="24"/>
          <w:szCs w:val="24"/>
        </w:rPr>
        <w:t xml:space="preserve">IMPACT </w:t>
      </w:r>
      <w:r w:rsidR="00FF23A6">
        <w:rPr>
          <w:rFonts w:cs="Arial"/>
          <w:sz w:val="24"/>
          <w:szCs w:val="24"/>
        </w:rPr>
        <w:t>Demonstrator</w:t>
      </w:r>
      <w:r w:rsidRPr="00F85C64">
        <w:rPr>
          <w:rFonts w:cs="Arial"/>
          <w:sz w:val="24"/>
          <w:szCs w:val="24"/>
        </w:rPr>
        <w:t xml:space="preserve"> Project</w:t>
      </w:r>
      <w:r w:rsidR="00FF23A6">
        <w:rPr>
          <w:rFonts w:cs="Arial"/>
          <w:sz w:val="24"/>
          <w:szCs w:val="24"/>
        </w:rPr>
        <w:t>, 2025/26</w:t>
      </w:r>
    </w:p>
    <w:p w14:paraId="082020A9" w14:textId="68007183" w:rsidR="00FF23A6" w:rsidRPr="00F85C64" w:rsidRDefault="00FF23A6" w:rsidP="002F0D93">
      <w:pPr>
        <w:spacing w:line="360" w:lineRule="auto"/>
        <w:jc w:val="center"/>
        <w:rPr>
          <w:rFonts w:cs="Arial"/>
          <w:sz w:val="24"/>
          <w:szCs w:val="24"/>
        </w:rPr>
      </w:pPr>
      <w:r w:rsidRPr="00FF23A6">
        <w:rPr>
          <w:rFonts w:cs="Arial"/>
          <w:sz w:val="24"/>
          <w:szCs w:val="24"/>
        </w:rPr>
        <w:t>Alicia Ridout &amp; Jane Clark, Senior Strategic Improvement Coaches</w:t>
      </w:r>
    </w:p>
    <w:p w14:paraId="6DC78CF9" w14:textId="2D7AC243" w:rsidR="00BB6DAA" w:rsidRPr="00F85C64" w:rsidRDefault="00FF23A6" w:rsidP="00DC2FDA">
      <w:pPr>
        <w:spacing w:line="360" w:lineRule="auto"/>
        <w:jc w:val="center"/>
        <w:rPr>
          <w:rFonts w:cs="Arial"/>
          <w:sz w:val="24"/>
          <w:szCs w:val="24"/>
        </w:rPr>
      </w:pPr>
      <w:r>
        <w:rPr>
          <w:rFonts w:cs="Arial"/>
          <w:sz w:val="24"/>
          <w:szCs w:val="24"/>
        </w:rPr>
        <w:t>March 2026</w:t>
      </w:r>
    </w:p>
    <w:p w14:paraId="6304CDB6" w14:textId="77777777" w:rsidR="00DC2FDA" w:rsidRPr="00F85C64" w:rsidRDefault="00DC2FDA" w:rsidP="00DC2FDA">
      <w:pPr>
        <w:rPr>
          <w:rFonts w:cs="Arial"/>
          <w:b/>
          <w:bCs/>
          <w:sz w:val="40"/>
          <w:szCs w:val="40"/>
        </w:rPr>
      </w:pPr>
      <w:r w:rsidRPr="00F85C64">
        <w:rPr>
          <w:rFonts w:cs="Arial"/>
          <w:b/>
          <w:bCs/>
          <w:sz w:val="40"/>
          <w:szCs w:val="40"/>
        </w:rPr>
        <w:br w:type="page"/>
      </w:r>
    </w:p>
    <w:sdt>
      <w:sdtPr>
        <w:rPr>
          <w:rFonts w:ascii="Arial" w:eastAsiaTheme="minorHAnsi" w:hAnsi="Arial" w:cstheme="minorBidi"/>
          <w:color w:val="auto"/>
          <w:sz w:val="22"/>
          <w:szCs w:val="22"/>
          <w:lang w:val="en-GB"/>
        </w:rPr>
        <w:id w:val="1383056594"/>
        <w:docPartObj>
          <w:docPartGallery w:val="Table of Contents"/>
          <w:docPartUnique/>
        </w:docPartObj>
      </w:sdtPr>
      <w:sdtEndPr>
        <w:rPr>
          <w:b/>
          <w:bCs/>
          <w:noProof/>
        </w:rPr>
      </w:sdtEndPr>
      <w:sdtContent>
        <w:p w14:paraId="12EB7305" w14:textId="7DB52421" w:rsidR="00782B73" w:rsidRPr="00782B73" w:rsidRDefault="00782B73">
          <w:pPr>
            <w:pStyle w:val="TOCHeading"/>
            <w:rPr>
              <w:rFonts w:ascii="Arial" w:hAnsi="Arial" w:cs="Arial"/>
              <w:color w:val="A84D98"/>
            </w:rPr>
          </w:pPr>
          <w:r w:rsidRPr="00782B73">
            <w:rPr>
              <w:rFonts w:ascii="Arial" w:hAnsi="Arial" w:cs="Arial"/>
              <w:color w:val="A84D98"/>
            </w:rPr>
            <w:t>Contents</w:t>
          </w:r>
        </w:p>
        <w:p w14:paraId="25ED9F54" w14:textId="6C591B9D" w:rsidR="00A60730" w:rsidRDefault="00782B73">
          <w:pPr>
            <w:pStyle w:val="TOC1"/>
            <w:tabs>
              <w:tab w:val="right" w:leader="dot" w:pos="9016"/>
            </w:tabs>
            <w:rPr>
              <w:rFonts w:asciiTheme="minorHAnsi" w:eastAsiaTheme="minorEastAsia" w:hAnsiTheme="minorHAnsi"/>
              <w:noProof/>
              <w:kern w:val="2"/>
              <w:sz w:val="24"/>
              <w:szCs w:val="24"/>
              <w:lang w:eastAsia="en-GB"/>
              <w14:ligatures w14:val="standardContextual"/>
            </w:rPr>
          </w:pPr>
          <w:r>
            <w:fldChar w:fldCharType="begin"/>
          </w:r>
          <w:r>
            <w:instrText xml:space="preserve"> TOC \o "1-3" \h \z \u </w:instrText>
          </w:r>
          <w:r>
            <w:fldChar w:fldCharType="separate"/>
          </w:r>
          <w:hyperlink w:anchor="_Toc237331658" w:history="1">
            <w:r w:rsidR="00A60730" w:rsidRPr="00CC3334">
              <w:rPr>
                <w:rStyle w:val="Hyperlink"/>
                <w:noProof/>
              </w:rPr>
              <w:t>Project Background</w:t>
            </w:r>
            <w:r w:rsidR="00A60730">
              <w:rPr>
                <w:noProof/>
                <w:webHidden/>
              </w:rPr>
              <w:tab/>
            </w:r>
            <w:r w:rsidR="00A60730">
              <w:rPr>
                <w:noProof/>
                <w:webHidden/>
              </w:rPr>
              <w:fldChar w:fldCharType="begin"/>
            </w:r>
            <w:r w:rsidR="00A60730">
              <w:rPr>
                <w:noProof/>
                <w:webHidden/>
              </w:rPr>
              <w:instrText xml:space="preserve"> PAGEREF _Toc237331658 \h </w:instrText>
            </w:r>
            <w:r w:rsidR="00A60730">
              <w:rPr>
                <w:noProof/>
                <w:webHidden/>
              </w:rPr>
            </w:r>
            <w:r w:rsidR="00A60730">
              <w:rPr>
                <w:noProof/>
                <w:webHidden/>
              </w:rPr>
              <w:fldChar w:fldCharType="separate"/>
            </w:r>
            <w:r w:rsidR="00A60730">
              <w:rPr>
                <w:noProof/>
                <w:webHidden/>
              </w:rPr>
              <w:t>4</w:t>
            </w:r>
            <w:r w:rsidR="00A60730">
              <w:rPr>
                <w:noProof/>
                <w:webHidden/>
              </w:rPr>
              <w:fldChar w:fldCharType="end"/>
            </w:r>
          </w:hyperlink>
        </w:p>
        <w:p w14:paraId="28061BAE" w14:textId="5F8CFF0C" w:rsidR="00A60730" w:rsidRDefault="00A60730">
          <w:pPr>
            <w:pStyle w:val="TOC1"/>
            <w:tabs>
              <w:tab w:val="right" w:leader="dot" w:pos="9016"/>
            </w:tabs>
            <w:rPr>
              <w:rFonts w:asciiTheme="minorHAnsi" w:eastAsiaTheme="minorEastAsia" w:hAnsiTheme="minorHAnsi"/>
              <w:noProof/>
              <w:kern w:val="2"/>
              <w:sz w:val="24"/>
              <w:szCs w:val="24"/>
              <w:lang w:eastAsia="en-GB"/>
              <w14:ligatures w14:val="standardContextual"/>
            </w:rPr>
          </w:pPr>
          <w:hyperlink w:anchor="_Toc237331659" w:history="1">
            <w:r w:rsidRPr="00CC3334">
              <w:rPr>
                <w:rStyle w:val="Hyperlink"/>
                <w:noProof/>
              </w:rPr>
              <w:t>Pre-Project Evidence</w:t>
            </w:r>
            <w:r>
              <w:rPr>
                <w:noProof/>
                <w:webHidden/>
              </w:rPr>
              <w:tab/>
            </w:r>
            <w:r>
              <w:rPr>
                <w:noProof/>
                <w:webHidden/>
              </w:rPr>
              <w:fldChar w:fldCharType="begin"/>
            </w:r>
            <w:r>
              <w:rPr>
                <w:noProof/>
                <w:webHidden/>
              </w:rPr>
              <w:instrText xml:space="preserve"> PAGEREF _Toc237331659 \h </w:instrText>
            </w:r>
            <w:r>
              <w:rPr>
                <w:noProof/>
                <w:webHidden/>
              </w:rPr>
            </w:r>
            <w:r>
              <w:rPr>
                <w:noProof/>
                <w:webHidden/>
              </w:rPr>
              <w:fldChar w:fldCharType="separate"/>
            </w:r>
            <w:r>
              <w:rPr>
                <w:noProof/>
                <w:webHidden/>
              </w:rPr>
              <w:t>4</w:t>
            </w:r>
            <w:r>
              <w:rPr>
                <w:noProof/>
                <w:webHidden/>
              </w:rPr>
              <w:fldChar w:fldCharType="end"/>
            </w:r>
          </w:hyperlink>
        </w:p>
        <w:p w14:paraId="0D60A49A" w14:textId="7BB7130C" w:rsidR="00A60730" w:rsidRDefault="00A60730">
          <w:pPr>
            <w:pStyle w:val="TOC2"/>
            <w:tabs>
              <w:tab w:val="right" w:leader="dot" w:pos="9016"/>
            </w:tabs>
            <w:rPr>
              <w:rFonts w:asciiTheme="minorHAnsi" w:eastAsiaTheme="minorEastAsia" w:hAnsiTheme="minorHAnsi"/>
              <w:noProof/>
              <w:kern w:val="2"/>
              <w:sz w:val="24"/>
              <w:szCs w:val="24"/>
              <w:lang w:eastAsia="en-GB"/>
              <w14:ligatures w14:val="standardContextual"/>
            </w:rPr>
          </w:pPr>
          <w:hyperlink w:anchor="_Toc237331660" w:history="1">
            <w:r w:rsidRPr="00CC3334">
              <w:rPr>
                <w:rStyle w:val="Hyperlink"/>
                <w:noProof/>
              </w:rPr>
              <w:t>Published evidence</w:t>
            </w:r>
            <w:r>
              <w:rPr>
                <w:noProof/>
                <w:webHidden/>
              </w:rPr>
              <w:tab/>
            </w:r>
            <w:r>
              <w:rPr>
                <w:noProof/>
                <w:webHidden/>
              </w:rPr>
              <w:fldChar w:fldCharType="begin"/>
            </w:r>
            <w:r>
              <w:rPr>
                <w:noProof/>
                <w:webHidden/>
              </w:rPr>
              <w:instrText xml:space="preserve"> PAGEREF _Toc237331660 \h </w:instrText>
            </w:r>
            <w:r>
              <w:rPr>
                <w:noProof/>
                <w:webHidden/>
              </w:rPr>
            </w:r>
            <w:r>
              <w:rPr>
                <w:noProof/>
                <w:webHidden/>
              </w:rPr>
              <w:fldChar w:fldCharType="separate"/>
            </w:r>
            <w:r>
              <w:rPr>
                <w:noProof/>
                <w:webHidden/>
              </w:rPr>
              <w:t>5</w:t>
            </w:r>
            <w:r>
              <w:rPr>
                <w:noProof/>
                <w:webHidden/>
              </w:rPr>
              <w:fldChar w:fldCharType="end"/>
            </w:r>
          </w:hyperlink>
        </w:p>
        <w:p w14:paraId="4F9758DF" w14:textId="1BD43E60"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61" w:history="1">
            <w:r w:rsidRPr="00CC3334">
              <w:rPr>
                <w:rStyle w:val="Hyperlink"/>
                <w:noProof/>
              </w:rPr>
              <w:t>Capacity</w:t>
            </w:r>
            <w:r>
              <w:rPr>
                <w:noProof/>
                <w:webHidden/>
              </w:rPr>
              <w:tab/>
            </w:r>
            <w:r>
              <w:rPr>
                <w:noProof/>
                <w:webHidden/>
              </w:rPr>
              <w:fldChar w:fldCharType="begin"/>
            </w:r>
            <w:r>
              <w:rPr>
                <w:noProof/>
                <w:webHidden/>
              </w:rPr>
              <w:instrText xml:space="preserve"> PAGEREF _Toc237331661 \h </w:instrText>
            </w:r>
            <w:r>
              <w:rPr>
                <w:noProof/>
                <w:webHidden/>
              </w:rPr>
            </w:r>
            <w:r>
              <w:rPr>
                <w:noProof/>
                <w:webHidden/>
              </w:rPr>
              <w:fldChar w:fldCharType="separate"/>
            </w:r>
            <w:r>
              <w:rPr>
                <w:noProof/>
                <w:webHidden/>
              </w:rPr>
              <w:t>5</w:t>
            </w:r>
            <w:r>
              <w:rPr>
                <w:noProof/>
                <w:webHidden/>
              </w:rPr>
              <w:fldChar w:fldCharType="end"/>
            </w:r>
          </w:hyperlink>
        </w:p>
        <w:p w14:paraId="7C39544D" w14:textId="45C2A453"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62" w:history="1">
            <w:r w:rsidRPr="00CC3334">
              <w:rPr>
                <w:rStyle w:val="Hyperlink"/>
                <w:noProof/>
              </w:rPr>
              <w:t>Careers</w:t>
            </w:r>
            <w:r>
              <w:rPr>
                <w:noProof/>
                <w:webHidden/>
              </w:rPr>
              <w:tab/>
            </w:r>
            <w:r>
              <w:rPr>
                <w:noProof/>
                <w:webHidden/>
              </w:rPr>
              <w:fldChar w:fldCharType="begin"/>
            </w:r>
            <w:r>
              <w:rPr>
                <w:noProof/>
                <w:webHidden/>
              </w:rPr>
              <w:instrText xml:space="preserve"> PAGEREF _Toc237331662 \h </w:instrText>
            </w:r>
            <w:r>
              <w:rPr>
                <w:noProof/>
                <w:webHidden/>
              </w:rPr>
            </w:r>
            <w:r>
              <w:rPr>
                <w:noProof/>
                <w:webHidden/>
              </w:rPr>
              <w:fldChar w:fldCharType="separate"/>
            </w:r>
            <w:r>
              <w:rPr>
                <w:noProof/>
                <w:webHidden/>
              </w:rPr>
              <w:t>5</w:t>
            </w:r>
            <w:r>
              <w:rPr>
                <w:noProof/>
                <w:webHidden/>
              </w:rPr>
              <w:fldChar w:fldCharType="end"/>
            </w:r>
          </w:hyperlink>
        </w:p>
        <w:p w14:paraId="3E640063" w14:textId="0A9D79C0"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63" w:history="1">
            <w:r w:rsidRPr="00CC3334">
              <w:rPr>
                <w:rStyle w:val="Hyperlink"/>
                <w:noProof/>
              </w:rPr>
              <w:t>Culture</w:t>
            </w:r>
            <w:r>
              <w:rPr>
                <w:noProof/>
                <w:webHidden/>
              </w:rPr>
              <w:tab/>
            </w:r>
            <w:r>
              <w:rPr>
                <w:noProof/>
                <w:webHidden/>
              </w:rPr>
              <w:fldChar w:fldCharType="begin"/>
            </w:r>
            <w:r>
              <w:rPr>
                <w:noProof/>
                <w:webHidden/>
              </w:rPr>
              <w:instrText xml:space="preserve"> PAGEREF _Toc237331663 \h </w:instrText>
            </w:r>
            <w:r>
              <w:rPr>
                <w:noProof/>
                <w:webHidden/>
              </w:rPr>
            </w:r>
            <w:r>
              <w:rPr>
                <w:noProof/>
                <w:webHidden/>
              </w:rPr>
              <w:fldChar w:fldCharType="separate"/>
            </w:r>
            <w:r>
              <w:rPr>
                <w:noProof/>
                <w:webHidden/>
              </w:rPr>
              <w:t>5</w:t>
            </w:r>
            <w:r>
              <w:rPr>
                <w:noProof/>
                <w:webHidden/>
              </w:rPr>
              <w:fldChar w:fldCharType="end"/>
            </w:r>
          </w:hyperlink>
        </w:p>
        <w:p w14:paraId="1D6FBDE5" w14:textId="7E5DAC87" w:rsidR="00A60730" w:rsidRDefault="00A60730">
          <w:pPr>
            <w:pStyle w:val="TOC2"/>
            <w:tabs>
              <w:tab w:val="right" w:leader="dot" w:pos="9016"/>
            </w:tabs>
            <w:rPr>
              <w:rFonts w:asciiTheme="minorHAnsi" w:eastAsiaTheme="minorEastAsia" w:hAnsiTheme="minorHAnsi"/>
              <w:noProof/>
              <w:kern w:val="2"/>
              <w:sz w:val="24"/>
              <w:szCs w:val="24"/>
              <w:lang w:eastAsia="en-GB"/>
              <w14:ligatures w14:val="standardContextual"/>
            </w:rPr>
          </w:pPr>
          <w:hyperlink w:anchor="_Toc237331664" w:history="1">
            <w:r w:rsidRPr="00CC3334">
              <w:rPr>
                <w:rStyle w:val="Hyperlink"/>
                <w:noProof/>
              </w:rPr>
              <w:t>People drawing on care and support evidence</w:t>
            </w:r>
            <w:r>
              <w:rPr>
                <w:noProof/>
                <w:webHidden/>
              </w:rPr>
              <w:tab/>
            </w:r>
            <w:r>
              <w:rPr>
                <w:noProof/>
                <w:webHidden/>
              </w:rPr>
              <w:fldChar w:fldCharType="begin"/>
            </w:r>
            <w:r>
              <w:rPr>
                <w:noProof/>
                <w:webHidden/>
              </w:rPr>
              <w:instrText xml:space="preserve"> PAGEREF _Toc237331664 \h </w:instrText>
            </w:r>
            <w:r>
              <w:rPr>
                <w:noProof/>
                <w:webHidden/>
              </w:rPr>
            </w:r>
            <w:r>
              <w:rPr>
                <w:noProof/>
                <w:webHidden/>
              </w:rPr>
              <w:fldChar w:fldCharType="separate"/>
            </w:r>
            <w:r>
              <w:rPr>
                <w:noProof/>
                <w:webHidden/>
              </w:rPr>
              <w:t>6</w:t>
            </w:r>
            <w:r>
              <w:rPr>
                <w:noProof/>
                <w:webHidden/>
              </w:rPr>
              <w:fldChar w:fldCharType="end"/>
            </w:r>
          </w:hyperlink>
        </w:p>
        <w:p w14:paraId="62D4AB31" w14:textId="1522C3B6" w:rsidR="00A60730" w:rsidRDefault="00A60730">
          <w:pPr>
            <w:pStyle w:val="TOC2"/>
            <w:tabs>
              <w:tab w:val="right" w:leader="dot" w:pos="9016"/>
            </w:tabs>
            <w:rPr>
              <w:rFonts w:asciiTheme="minorHAnsi" w:eastAsiaTheme="minorEastAsia" w:hAnsiTheme="minorHAnsi"/>
              <w:noProof/>
              <w:kern w:val="2"/>
              <w:sz w:val="24"/>
              <w:szCs w:val="24"/>
              <w:lang w:eastAsia="en-GB"/>
              <w14:ligatures w14:val="standardContextual"/>
            </w:rPr>
          </w:pPr>
          <w:hyperlink w:anchor="_Toc237331665" w:history="1">
            <w:r w:rsidRPr="00CC3334">
              <w:rPr>
                <w:rStyle w:val="Hyperlink"/>
                <w:noProof/>
              </w:rPr>
              <w:t>Practitioner (occupational therapists) evidence</w:t>
            </w:r>
            <w:r>
              <w:rPr>
                <w:noProof/>
                <w:webHidden/>
              </w:rPr>
              <w:tab/>
            </w:r>
            <w:r>
              <w:rPr>
                <w:noProof/>
                <w:webHidden/>
              </w:rPr>
              <w:fldChar w:fldCharType="begin"/>
            </w:r>
            <w:r>
              <w:rPr>
                <w:noProof/>
                <w:webHidden/>
              </w:rPr>
              <w:instrText xml:space="preserve"> PAGEREF _Toc237331665 \h </w:instrText>
            </w:r>
            <w:r>
              <w:rPr>
                <w:noProof/>
                <w:webHidden/>
              </w:rPr>
            </w:r>
            <w:r>
              <w:rPr>
                <w:noProof/>
                <w:webHidden/>
              </w:rPr>
              <w:fldChar w:fldCharType="separate"/>
            </w:r>
            <w:r>
              <w:rPr>
                <w:noProof/>
                <w:webHidden/>
              </w:rPr>
              <w:t>6</w:t>
            </w:r>
            <w:r>
              <w:rPr>
                <w:noProof/>
                <w:webHidden/>
              </w:rPr>
              <w:fldChar w:fldCharType="end"/>
            </w:r>
          </w:hyperlink>
        </w:p>
        <w:p w14:paraId="13B86F10" w14:textId="2AC69C04"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66" w:history="1">
            <w:r w:rsidRPr="00CC3334">
              <w:rPr>
                <w:rStyle w:val="Hyperlink"/>
                <w:noProof/>
              </w:rPr>
              <w:t>Workforce Data</w:t>
            </w:r>
            <w:r>
              <w:rPr>
                <w:noProof/>
                <w:webHidden/>
              </w:rPr>
              <w:tab/>
            </w:r>
            <w:r>
              <w:rPr>
                <w:noProof/>
                <w:webHidden/>
              </w:rPr>
              <w:fldChar w:fldCharType="begin"/>
            </w:r>
            <w:r>
              <w:rPr>
                <w:noProof/>
                <w:webHidden/>
              </w:rPr>
              <w:instrText xml:space="preserve"> PAGEREF _Toc237331666 \h </w:instrText>
            </w:r>
            <w:r>
              <w:rPr>
                <w:noProof/>
                <w:webHidden/>
              </w:rPr>
            </w:r>
            <w:r>
              <w:rPr>
                <w:noProof/>
                <w:webHidden/>
              </w:rPr>
              <w:fldChar w:fldCharType="separate"/>
            </w:r>
            <w:r>
              <w:rPr>
                <w:noProof/>
                <w:webHidden/>
              </w:rPr>
              <w:t>6</w:t>
            </w:r>
            <w:r>
              <w:rPr>
                <w:noProof/>
                <w:webHidden/>
              </w:rPr>
              <w:fldChar w:fldCharType="end"/>
            </w:r>
          </w:hyperlink>
        </w:p>
        <w:p w14:paraId="258980BF" w14:textId="0785A4CE"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67" w:history="1">
            <w:r w:rsidRPr="00CC3334">
              <w:rPr>
                <w:rStyle w:val="Hyperlink"/>
                <w:noProof/>
              </w:rPr>
              <w:t>Survey of occupational therapists</w:t>
            </w:r>
            <w:r>
              <w:rPr>
                <w:noProof/>
                <w:webHidden/>
              </w:rPr>
              <w:tab/>
            </w:r>
            <w:r>
              <w:rPr>
                <w:noProof/>
                <w:webHidden/>
              </w:rPr>
              <w:fldChar w:fldCharType="begin"/>
            </w:r>
            <w:r>
              <w:rPr>
                <w:noProof/>
                <w:webHidden/>
              </w:rPr>
              <w:instrText xml:space="preserve"> PAGEREF _Toc237331667 \h </w:instrText>
            </w:r>
            <w:r>
              <w:rPr>
                <w:noProof/>
                <w:webHidden/>
              </w:rPr>
            </w:r>
            <w:r>
              <w:rPr>
                <w:noProof/>
                <w:webHidden/>
              </w:rPr>
              <w:fldChar w:fldCharType="separate"/>
            </w:r>
            <w:r>
              <w:rPr>
                <w:noProof/>
                <w:webHidden/>
              </w:rPr>
              <w:t>8</w:t>
            </w:r>
            <w:r>
              <w:rPr>
                <w:noProof/>
                <w:webHidden/>
              </w:rPr>
              <w:fldChar w:fldCharType="end"/>
            </w:r>
          </w:hyperlink>
        </w:p>
        <w:p w14:paraId="271CE140" w14:textId="5DB7B276" w:rsidR="00A60730" w:rsidRDefault="00A60730">
          <w:pPr>
            <w:pStyle w:val="TOC2"/>
            <w:tabs>
              <w:tab w:val="right" w:leader="dot" w:pos="9016"/>
            </w:tabs>
            <w:rPr>
              <w:rFonts w:asciiTheme="minorHAnsi" w:eastAsiaTheme="minorEastAsia" w:hAnsiTheme="minorHAnsi"/>
              <w:noProof/>
              <w:kern w:val="2"/>
              <w:sz w:val="24"/>
              <w:szCs w:val="24"/>
              <w:lang w:eastAsia="en-GB"/>
              <w14:ligatures w14:val="standardContextual"/>
            </w:rPr>
          </w:pPr>
          <w:hyperlink w:anchor="_Toc237331668" w:history="1">
            <w:r w:rsidRPr="00CC3334">
              <w:rPr>
                <w:rStyle w:val="Hyperlink"/>
                <w:noProof/>
              </w:rPr>
              <w:t>Findings narrative</w:t>
            </w:r>
            <w:r>
              <w:rPr>
                <w:noProof/>
                <w:webHidden/>
              </w:rPr>
              <w:tab/>
            </w:r>
            <w:r>
              <w:rPr>
                <w:noProof/>
                <w:webHidden/>
              </w:rPr>
              <w:fldChar w:fldCharType="begin"/>
            </w:r>
            <w:r>
              <w:rPr>
                <w:noProof/>
                <w:webHidden/>
              </w:rPr>
              <w:instrText xml:space="preserve"> PAGEREF _Toc237331668 \h </w:instrText>
            </w:r>
            <w:r>
              <w:rPr>
                <w:noProof/>
                <w:webHidden/>
              </w:rPr>
            </w:r>
            <w:r>
              <w:rPr>
                <w:noProof/>
                <w:webHidden/>
              </w:rPr>
              <w:fldChar w:fldCharType="separate"/>
            </w:r>
            <w:r>
              <w:rPr>
                <w:noProof/>
                <w:webHidden/>
              </w:rPr>
              <w:t>9</w:t>
            </w:r>
            <w:r>
              <w:rPr>
                <w:noProof/>
                <w:webHidden/>
              </w:rPr>
              <w:fldChar w:fldCharType="end"/>
            </w:r>
          </w:hyperlink>
        </w:p>
        <w:p w14:paraId="19FA2121" w14:textId="7F47D918"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69" w:history="1">
            <w:r w:rsidRPr="00CC3334">
              <w:rPr>
                <w:rStyle w:val="Hyperlink"/>
                <w:noProof/>
              </w:rPr>
              <w:t>What do you need to be more engaged with research?</w:t>
            </w:r>
            <w:r>
              <w:rPr>
                <w:noProof/>
                <w:webHidden/>
              </w:rPr>
              <w:tab/>
            </w:r>
            <w:r>
              <w:rPr>
                <w:noProof/>
                <w:webHidden/>
              </w:rPr>
              <w:fldChar w:fldCharType="begin"/>
            </w:r>
            <w:r>
              <w:rPr>
                <w:noProof/>
                <w:webHidden/>
              </w:rPr>
              <w:instrText xml:space="preserve"> PAGEREF _Toc237331669 \h </w:instrText>
            </w:r>
            <w:r>
              <w:rPr>
                <w:noProof/>
                <w:webHidden/>
              </w:rPr>
            </w:r>
            <w:r>
              <w:rPr>
                <w:noProof/>
                <w:webHidden/>
              </w:rPr>
              <w:fldChar w:fldCharType="separate"/>
            </w:r>
            <w:r>
              <w:rPr>
                <w:noProof/>
                <w:webHidden/>
              </w:rPr>
              <w:t>9</w:t>
            </w:r>
            <w:r>
              <w:rPr>
                <w:noProof/>
                <w:webHidden/>
              </w:rPr>
              <w:fldChar w:fldCharType="end"/>
            </w:r>
          </w:hyperlink>
        </w:p>
        <w:p w14:paraId="2BD5B067" w14:textId="48B644DC"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70" w:history="1">
            <w:r w:rsidRPr="00CC3334">
              <w:rPr>
                <w:rStyle w:val="Hyperlink"/>
                <w:noProof/>
              </w:rPr>
              <w:t>What competencies do you feel confident in applying?</w:t>
            </w:r>
            <w:r>
              <w:rPr>
                <w:noProof/>
                <w:webHidden/>
              </w:rPr>
              <w:tab/>
            </w:r>
            <w:r>
              <w:rPr>
                <w:noProof/>
                <w:webHidden/>
              </w:rPr>
              <w:fldChar w:fldCharType="begin"/>
            </w:r>
            <w:r>
              <w:rPr>
                <w:noProof/>
                <w:webHidden/>
              </w:rPr>
              <w:instrText xml:space="preserve"> PAGEREF _Toc237331670 \h </w:instrText>
            </w:r>
            <w:r>
              <w:rPr>
                <w:noProof/>
                <w:webHidden/>
              </w:rPr>
            </w:r>
            <w:r>
              <w:rPr>
                <w:noProof/>
                <w:webHidden/>
              </w:rPr>
              <w:fldChar w:fldCharType="separate"/>
            </w:r>
            <w:r>
              <w:rPr>
                <w:noProof/>
                <w:webHidden/>
              </w:rPr>
              <w:t>9</w:t>
            </w:r>
            <w:r>
              <w:rPr>
                <w:noProof/>
                <w:webHidden/>
              </w:rPr>
              <w:fldChar w:fldCharType="end"/>
            </w:r>
          </w:hyperlink>
        </w:p>
        <w:p w14:paraId="3FDD28D9" w14:textId="2C1307C8"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71" w:history="1">
            <w:r w:rsidRPr="00CC3334">
              <w:rPr>
                <w:rStyle w:val="Hyperlink"/>
                <w:noProof/>
              </w:rPr>
              <w:t>Qualitative Themes</w:t>
            </w:r>
            <w:r>
              <w:rPr>
                <w:noProof/>
                <w:webHidden/>
              </w:rPr>
              <w:tab/>
            </w:r>
            <w:r>
              <w:rPr>
                <w:noProof/>
                <w:webHidden/>
              </w:rPr>
              <w:fldChar w:fldCharType="begin"/>
            </w:r>
            <w:r>
              <w:rPr>
                <w:noProof/>
                <w:webHidden/>
              </w:rPr>
              <w:instrText xml:space="preserve"> PAGEREF _Toc237331671 \h </w:instrText>
            </w:r>
            <w:r>
              <w:rPr>
                <w:noProof/>
                <w:webHidden/>
              </w:rPr>
            </w:r>
            <w:r>
              <w:rPr>
                <w:noProof/>
                <w:webHidden/>
              </w:rPr>
              <w:fldChar w:fldCharType="separate"/>
            </w:r>
            <w:r>
              <w:rPr>
                <w:noProof/>
                <w:webHidden/>
              </w:rPr>
              <w:t>9</w:t>
            </w:r>
            <w:r>
              <w:rPr>
                <w:noProof/>
                <w:webHidden/>
              </w:rPr>
              <w:fldChar w:fldCharType="end"/>
            </w:r>
          </w:hyperlink>
        </w:p>
        <w:p w14:paraId="2274E6F9" w14:textId="34042DAC" w:rsidR="00A60730" w:rsidRDefault="00A60730">
          <w:pPr>
            <w:pStyle w:val="TOC2"/>
            <w:tabs>
              <w:tab w:val="right" w:leader="dot" w:pos="9016"/>
            </w:tabs>
            <w:rPr>
              <w:rFonts w:asciiTheme="minorHAnsi" w:eastAsiaTheme="minorEastAsia" w:hAnsiTheme="minorHAnsi"/>
              <w:noProof/>
              <w:kern w:val="2"/>
              <w:sz w:val="24"/>
              <w:szCs w:val="24"/>
              <w:lang w:eastAsia="en-GB"/>
              <w14:ligatures w14:val="standardContextual"/>
            </w:rPr>
          </w:pPr>
          <w:hyperlink w:anchor="_Toc237331672" w:history="1">
            <w:r w:rsidRPr="00CC3334">
              <w:rPr>
                <w:rStyle w:val="Hyperlink"/>
                <w:noProof/>
              </w:rPr>
              <w:t>Canvasing wider ASC occupational therapy groups – The OT Show</w:t>
            </w:r>
            <w:r>
              <w:rPr>
                <w:noProof/>
                <w:webHidden/>
              </w:rPr>
              <w:tab/>
            </w:r>
            <w:r>
              <w:rPr>
                <w:noProof/>
                <w:webHidden/>
              </w:rPr>
              <w:fldChar w:fldCharType="begin"/>
            </w:r>
            <w:r>
              <w:rPr>
                <w:noProof/>
                <w:webHidden/>
              </w:rPr>
              <w:instrText xml:space="preserve"> PAGEREF _Toc237331672 \h </w:instrText>
            </w:r>
            <w:r>
              <w:rPr>
                <w:noProof/>
                <w:webHidden/>
              </w:rPr>
            </w:r>
            <w:r>
              <w:rPr>
                <w:noProof/>
                <w:webHidden/>
              </w:rPr>
              <w:fldChar w:fldCharType="separate"/>
            </w:r>
            <w:r>
              <w:rPr>
                <w:noProof/>
                <w:webHidden/>
              </w:rPr>
              <w:t>11</w:t>
            </w:r>
            <w:r>
              <w:rPr>
                <w:noProof/>
                <w:webHidden/>
              </w:rPr>
              <w:fldChar w:fldCharType="end"/>
            </w:r>
          </w:hyperlink>
        </w:p>
        <w:p w14:paraId="79CDA5A3" w14:textId="3378B5CA" w:rsidR="00A60730" w:rsidRDefault="00A60730">
          <w:pPr>
            <w:pStyle w:val="TOC2"/>
            <w:tabs>
              <w:tab w:val="right" w:leader="dot" w:pos="9016"/>
            </w:tabs>
            <w:rPr>
              <w:rFonts w:asciiTheme="minorHAnsi" w:eastAsiaTheme="minorEastAsia" w:hAnsiTheme="minorHAnsi"/>
              <w:noProof/>
              <w:kern w:val="2"/>
              <w:sz w:val="24"/>
              <w:szCs w:val="24"/>
              <w:lang w:eastAsia="en-GB"/>
              <w14:ligatures w14:val="standardContextual"/>
            </w:rPr>
          </w:pPr>
          <w:hyperlink w:anchor="_Toc237331673" w:history="1">
            <w:r w:rsidRPr="00CC3334">
              <w:rPr>
                <w:rStyle w:val="Hyperlink"/>
                <w:noProof/>
              </w:rPr>
              <w:t>Summary</w:t>
            </w:r>
            <w:r>
              <w:rPr>
                <w:noProof/>
                <w:webHidden/>
              </w:rPr>
              <w:tab/>
            </w:r>
            <w:r>
              <w:rPr>
                <w:noProof/>
                <w:webHidden/>
              </w:rPr>
              <w:fldChar w:fldCharType="begin"/>
            </w:r>
            <w:r>
              <w:rPr>
                <w:noProof/>
                <w:webHidden/>
              </w:rPr>
              <w:instrText xml:space="preserve"> PAGEREF _Toc237331673 \h </w:instrText>
            </w:r>
            <w:r>
              <w:rPr>
                <w:noProof/>
                <w:webHidden/>
              </w:rPr>
            </w:r>
            <w:r>
              <w:rPr>
                <w:noProof/>
                <w:webHidden/>
              </w:rPr>
              <w:fldChar w:fldCharType="separate"/>
            </w:r>
            <w:r>
              <w:rPr>
                <w:noProof/>
                <w:webHidden/>
              </w:rPr>
              <w:t>13</w:t>
            </w:r>
            <w:r>
              <w:rPr>
                <w:noProof/>
                <w:webHidden/>
              </w:rPr>
              <w:fldChar w:fldCharType="end"/>
            </w:r>
          </w:hyperlink>
        </w:p>
        <w:p w14:paraId="61584D7B" w14:textId="737E73D7" w:rsidR="00A60730" w:rsidRDefault="00A60730">
          <w:pPr>
            <w:pStyle w:val="TOC1"/>
            <w:tabs>
              <w:tab w:val="right" w:leader="dot" w:pos="9016"/>
            </w:tabs>
            <w:rPr>
              <w:rFonts w:asciiTheme="minorHAnsi" w:eastAsiaTheme="minorEastAsia" w:hAnsiTheme="minorHAnsi"/>
              <w:noProof/>
              <w:kern w:val="2"/>
              <w:sz w:val="24"/>
              <w:szCs w:val="24"/>
              <w:lang w:eastAsia="en-GB"/>
              <w14:ligatures w14:val="standardContextual"/>
            </w:rPr>
          </w:pPr>
          <w:hyperlink w:anchor="_Toc237331674" w:history="1">
            <w:r w:rsidRPr="00CC3334">
              <w:rPr>
                <w:rStyle w:val="Hyperlink"/>
                <w:noProof/>
              </w:rPr>
              <w:t>Project Engagement Phase 2</w:t>
            </w:r>
            <w:r>
              <w:rPr>
                <w:noProof/>
                <w:webHidden/>
              </w:rPr>
              <w:tab/>
            </w:r>
            <w:r>
              <w:rPr>
                <w:noProof/>
                <w:webHidden/>
              </w:rPr>
              <w:fldChar w:fldCharType="begin"/>
            </w:r>
            <w:r>
              <w:rPr>
                <w:noProof/>
                <w:webHidden/>
              </w:rPr>
              <w:instrText xml:space="preserve"> PAGEREF _Toc237331674 \h </w:instrText>
            </w:r>
            <w:r>
              <w:rPr>
                <w:noProof/>
                <w:webHidden/>
              </w:rPr>
            </w:r>
            <w:r>
              <w:rPr>
                <w:noProof/>
                <w:webHidden/>
              </w:rPr>
              <w:fldChar w:fldCharType="separate"/>
            </w:r>
            <w:r>
              <w:rPr>
                <w:noProof/>
                <w:webHidden/>
              </w:rPr>
              <w:t>13</w:t>
            </w:r>
            <w:r>
              <w:rPr>
                <w:noProof/>
                <w:webHidden/>
              </w:rPr>
              <w:fldChar w:fldCharType="end"/>
            </w:r>
          </w:hyperlink>
        </w:p>
        <w:p w14:paraId="13A15DD9" w14:textId="066FD22D" w:rsidR="00A60730" w:rsidRDefault="00A60730">
          <w:pPr>
            <w:pStyle w:val="TOC2"/>
            <w:tabs>
              <w:tab w:val="right" w:leader="dot" w:pos="9016"/>
            </w:tabs>
            <w:rPr>
              <w:rFonts w:asciiTheme="minorHAnsi" w:eastAsiaTheme="minorEastAsia" w:hAnsiTheme="minorHAnsi"/>
              <w:noProof/>
              <w:kern w:val="2"/>
              <w:sz w:val="24"/>
              <w:szCs w:val="24"/>
              <w:lang w:eastAsia="en-GB"/>
              <w14:ligatures w14:val="standardContextual"/>
            </w:rPr>
          </w:pPr>
          <w:hyperlink w:anchor="_Toc237331675" w:history="1">
            <w:r w:rsidRPr="00CC3334">
              <w:rPr>
                <w:rStyle w:val="Hyperlink"/>
                <w:noProof/>
              </w:rPr>
              <w:t>Hacks</w:t>
            </w:r>
            <w:r>
              <w:rPr>
                <w:noProof/>
                <w:webHidden/>
              </w:rPr>
              <w:tab/>
            </w:r>
            <w:r>
              <w:rPr>
                <w:noProof/>
                <w:webHidden/>
              </w:rPr>
              <w:fldChar w:fldCharType="begin"/>
            </w:r>
            <w:r>
              <w:rPr>
                <w:noProof/>
                <w:webHidden/>
              </w:rPr>
              <w:instrText xml:space="preserve"> PAGEREF _Toc237331675 \h </w:instrText>
            </w:r>
            <w:r>
              <w:rPr>
                <w:noProof/>
                <w:webHidden/>
              </w:rPr>
            </w:r>
            <w:r>
              <w:rPr>
                <w:noProof/>
                <w:webHidden/>
              </w:rPr>
              <w:fldChar w:fldCharType="separate"/>
            </w:r>
            <w:r>
              <w:rPr>
                <w:noProof/>
                <w:webHidden/>
              </w:rPr>
              <w:t>13</w:t>
            </w:r>
            <w:r>
              <w:rPr>
                <w:noProof/>
                <w:webHidden/>
              </w:rPr>
              <w:fldChar w:fldCharType="end"/>
            </w:r>
          </w:hyperlink>
        </w:p>
        <w:p w14:paraId="309A1278" w14:textId="1C710F7E"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76" w:history="1">
            <w:r w:rsidRPr="00CC3334">
              <w:rPr>
                <w:rStyle w:val="Hyperlink"/>
                <w:noProof/>
              </w:rPr>
              <w:t>Hack 1 - 'Getting started - thinking and defining, planning &amp; pitching’.</w:t>
            </w:r>
            <w:r>
              <w:rPr>
                <w:noProof/>
                <w:webHidden/>
              </w:rPr>
              <w:tab/>
            </w:r>
            <w:r>
              <w:rPr>
                <w:noProof/>
                <w:webHidden/>
              </w:rPr>
              <w:fldChar w:fldCharType="begin"/>
            </w:r>
            <w:r>
              <w:rPr>
                <w:noProof/>
                <w:webHidden/>
              </w:rPr>
              <w:instrText xml:space="preserve"> PAGEREF _Toc237331676 \h </w:instrText>
            </w:r>
            <w:r>
              <w:rPr>
                <w:noProof/>
                <w:webHidden/>
              </w:rPr>
            </w:r>
            <w:r>
              <w:rPr>
                <w:noProof/>
                <w:webHidden/>
              </w:rPr>
              <w:fldChar w:fldCharType="separate"/>
            </w:r>
            <w:r>
              <w:rPr>
                <w:noProof/>
                <w:webHidden/>
              </w:rPr>
              <w:t>14</w:t>
            </w:r>
            <w:r>
              <w:rPr>
                <w:noProof/>
                <w:webHidden/>
              </w:rPr>
              <w:fldChar w:fldCharType="end"/>
            </w:r>
          </w:hyperlink>
        </w:p>
        <w:p w14:paraId="21C347C2" w14:textId="25E99561"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77" w:history="1">
            <w:r w:rsidRPr="00CC3334">
              <w:rPr>
                <w:rStyle w:val="Hyperlink"/>
                <w:noProof/>
              </w:rPr>
              <w:t>Hack 2 - 'Writing workshop - Abstracts, bids, proposals and collaborating’.</w:t>
            </w:r>
            <w:r>
              <w:rPr>
                <w:noProof/>
                <w:webHidden/>
              </w:rPr>
              <w:tab/>
            </w:r>
            <w:r>
              <w:rPr>
                <w:noProof/>
                <w:webHidden/>
              </w:rPr>
              <w:fldChar w:fldCharType="begin"/>
            </w:r>
            <w:r>
              <w:rPr>
                <w:noProof/>
                <w:webHidden/>
              </w:rPr>
              <w:instrText xml:space="preserve"> PAGEREF _Toc237331677 \h </w:instrText>
            </w:r>
            <w:r>
              <w:rPr>
                <w:noProof/>
                <w:webHidden/>
              </w:rPr>
            </w:r>
            <w:r>
              <w:rPr>
                <w:noProof/>
                <w:webHidden/>
              </w:rPr>
              <w:fldChar w:fldCharType="separate"/>
            </w:r>
            <w:r>
              <w:rPr>
                <w:noProof/>
                <w:webHidden/>
              </w:rPr>
              <w:t>14</w:t>
            </w:r>
            <w:r>
              <w:rPr>
                <w:noProof/>
                <w:webHidden/>
              </w:rPr>
              <w:fldChar w:fldCharType="end"/>
            </w:r>
          </w:hyperlink>
        </w:p>
        <w:p w14:paraId="5BA49FDD" w14:textId="61FA200A"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78" w:history="1">
            <w:r w:rsidRPr="00CC3334">
              <w:rPr>
                <w:rStyle w:val="Hyperlink"/>
                <w:noProof/>
              </w:rPr>
              <w:t>Hack 3 - ‘Involving people, partnering and co-design in research’.</w:t>
            </w:r>
            <w:r>
              <w:rPr>
                <w:noProof/>
                <w:webHidden/>
              </w:rPr>
              <w:tab/>
            </w:r>
            <w:r>
              <w:rPr>
                <w:noProof/>
                <w:webHidden/>
              </w:rPr>
              <w:fldChar w:fldCharType="begin"/>
            </w:r>
            <w:r>
              <w:rPr>
                <w:noProof/>
                <w:webHidden/>
              </w:rPr>
              <w:instrText xml:space="preserve"> PAGEREF _Toc237331678 \h </w:instrText>
            </w:r>
            <w:r>
              <w:rPr>
                <w:noProof/>
                <w:webHidden/>
              </w:rPr>
            </w:r>
            <w:r>
              <w:rPr>
                <w:noProof/>
                <w:webHidden/>
              </w:rPr>
              <w:fldChar w:fldCharType="separate"/>
            </w:r>
            <w:r>
              <w:rPr>
                <w:noProof/>
                <w:webHidden/>
              </w:rPr>
              <w:t>15</w:t>
            </w:r>
            <w:r>
              <w:rPr>
                <w:noProof/>
                <w:webHidden/>
              </w:rPr>
              <w:fldChar w:fldCharType="end"/>
            </w:r>
          </w:hyperlink>
        </w:p>
        <w:p w14:paraId="5595B893" w14:textId="08044355"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79" w:history="1">
            <w:r w:rsidRPr="00CC3334">
              <w:rPr>
                <w:rStyle w:val="Hyperlink"/>
                <w:noProof/>
              </w:rPr>
              <w:t>Hack 4 -‘Sustaining engagement with research – plotting your course’</w:t>
            </w:r>
            <w:r>
              <w:rPr>
                <w:noProof/>
                <w:webHidden/>
              </w:rPr>
              <w:tab/>
            </w:r>
            <w:r>
              <w:rPr>
                <w:noProof/>
                <w:webHidden/>
              </w:rPr>
              <w:fldChar w:fldCharType="begin"/>
            </w:r>
            <w:r>
              <w:rPr>
                <w:noProof/>
                <w:webHidden/>
              </w:rPr>
              <w:instrText xml:space="preserve"> PAGEREF _Toc237331679 \h </w:instrText>
            </w:r>
            <w:r>
              <w:rPr>
                <w:noProof/>
                <w:webHidden/>
              </w:rPr>
            </w:r>
            <w:r>
              <w:rPr>
                <w:noProof/>
                <w:webHidden/>
              </w:rPr>
              <w:fldChar w:fldCharType="separate"/>
            </w:r>
            <w:r>
              <w:rPr>
                <w:noProof/>
                <w:webHidden/>
              </w:rPr>
              <w:t>16</w:t>
            </w:r>
            <w:r>
              <w:rPr>
                <w:noProof/>
                <w:webHidden/>
              </w:rPr>
              <w:fldChar w:fldCharType="end"/>
            </w:r>
          </w:hyperlink>
        </w:p>
        <w:p w14:paraId="6BD6D0B1" w14:textId="25637B47" w:rsidR="00A60730" w:rsidRDefault="00A60730">
          <w:pPr>
            <w:pStyle w:val="TOC2"/>
            <w:tabs>
              <w:tab w:val="right" w:leader="dot" w:pos="9016"/>
            </w:tabs>
            <w:rPr>
              <w:rFonts w:asciiTheme="minorHAnsi" w:eastAsiaTheme="minorEastAsia" w:hAnsiTheme="minorHAnsi"/>
              <w:noProof/>
              <w:kern w:val="2"/>
              <w:sz w:val="24"/>
              <w:szCs w:val="24"/>
              <w:lang w:eastAsia="en-GB"/>
              <w14:ligatures w14:val="standardContextual"/>
            </w:rPr>
          </w:pPr>
          <w:hyperlink w:anchor="_Toc237331680" w:history="1">
            <w:r w:rsidRPr="00CC3334">
              <w:rPr>
                <w:rStyle w:val="Hyperlink"/>
                <w:noProof/>
              </w:rPr>
              <w:t>Focus groups</w:t>
            </w:r>
            <w:r>
              <w:rPr>
                <w:noProof/>
                <w:webHidden/>
              </w:rPr>
              <w:tab/>
            </w:r>
            <w:r>
              <w:rPr>
                <w:noProof/>
                <w:webHidden/>
              </w:rPr>
              <w:fldChar w:fldCharType="begin"/>
            </w:r>
            <w:r>
              <w:rPr>
                <w:noProof/>
                <w:webHidden/>
              </w:rPr>
              <w:instrText xml:space="preserve"> PAGEREF _Toc237331680 \h </w:instrText>
            </w:r>
            <w:r>
              <w:rPr>
                <w:noProof/>
                <w:webHidden/>
              </w:rPr>
            </w:r>
            <w:r>
              <w:rPr>
                <w:noProof/>
                <w:webHidden/>
              </w:rPr>
              <w:fldChar w:fldCharType="separate"/>
            </w:r>
            <w:r>
              <w:rPr>
                <w:noProof/>
                <w:webHidden/>
              </w:rPr>
              <w:t>16</w:t>
            </w:r>
            <w:r>
              <w:rPr>
                <w:noProof/>
                <w:webHidden/>
              </w:rPr>
              <w:fldChar w:fldCharType="end"/>
            </w:r>
          </w:hyperlink>
        </w:p>
        <w:p w14:paraId="2B1108B8" w14:textId="00657D31"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81" w:history="1">
            <w:r w:rsidRPr="00CC3334">
              <w:rPr>
                <w:rStyle w:val="Hyperlink"/>
                <w:noProof/>
              </w:rPr>
              <w:t>Managers and supervisors</w:t>
            </w:r>
            <w:r>
              <w:rPr>
                <w:noProof/>
                <w:webHidden/>
              </w:rPr>
              <w:tab/>
            </w:r>
            <w:r>
              <w:rPr>
                <w:noProof/>
                <w:webHidden/>
              </w:rPr>
              <w:fldChar w:fldCharType="begin"/>
            </w:r>
            <w:r>
              <w:rPr>
                <w:noProof/>
                <w:webHidden/>
              </w:rPr>
              <w:instrText xml:space="preserve"> PAGEREF _Toc237331681 \h </w:instrText>
            </w:r>
            <w:r>
              <w:rPr>
                <w:noProof/>
                <w:webHidden/>
              </w:rPr>
            </w:r>
            <w:r>
              <w:rPr>
                <w:noProof/>
                <w:webHidden/>
              </w:rPr>
              <w:fldChar w:fldCharType="separate"/>
            </w:r>
            <w:r>
              <w:rPr>
                <w:noProof/>
                <w:webHidden/>
              </w:rPr>
              <w:t>17</w:t>
            </w:r>
            <w:r>
              <w:rPr>
                <w:noProof/>
                <w:webHidden/>
              </w:rPr>
              <w:fldChar w:fldCharType="end"/>
            </w:r>
          </w:hyperlink>
        </w:p>
        <w:p w14:paraId="47883C68" w14:textId="6C0D8D0C"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82" w:history="1">
            <w:r w:rsidRPr="00CC3334">
              <w:rPr>
                <w:rStyle w:val="Hyperlink"/>
                <w:noProof/>
              </w:rPr>
              <w:t>Apprentices, preceptees and students</w:t>
            </w:r>
            <w:r>
              <w:rPr>
                <w:noProof/>
                <w:webHidden/>
              </w:rPr>
              <w:tab/>
            </w:r>
            <w:r>
              <w:rPr>
                <w:noProof/>
                <w:webHidden/>
              </w:rPr>
              <w:fldChar w:fldCharType="begin"/>
            </w:r>
            <w:r>
              <w:rPr>
                <w:noProof/>
                <w:webHidden/>
              </w:rPr>
              <w:instrText xml:space="preserve"> PAGEREF _Toc237331682 \h </w:instrText>
            </w:r>
            <w:r>
              <w:rPr>
                <w:noProof/>
                <w:webHidden/>
              </w:rPr>
            </w:r>
            <w:r>
              <w:rPr>
                <w:noProof/>
                <w:webHidden/>
              </w:rPr>
              <w:fldChar w:fldCharType="separate"/>
            </w:r>
            <w:r>
              <w:rPr>
                <w:noProof/>
                <w:webHidden/>
              </w:rPr>
              <w:t>18</w:t>
            </w:r>
            <w:r>
              <w:rPr>
                <w:noProof/>
                <w:webHidden/>
              </w:rPr>
              <w:fldChar w:fldCharType="end"/>
            </w:r>
          </w:hyperlink>
        </w:p>
        <w:p w14:paraId="50823926" w14:textId="2CD1F3B3"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83" w:history="1">
            <w:r w:rsidRPr="00CC3334">
              <w:rPr>
                <w:rStyle w:val="Hyperlink"/>
                <w:noProof/>
              </w:rPr>
              <w:t>Overarching areas for enquiry</w:t>
            </w:r>
            <w:r>
              <w:rPr>
                <w:noProof/>
                <w:webHidden/>
              </w:rPr>
              <w:tab/>
            </w:r>
            <w:r>
              <w:rPr>
                <w:noProof/>
                <w:webHidden/>
              </w:rPr>
              <w:fldChar w:fldCharType="begin"/>
            </w:r>
            <w:r>
              <w:rPr>
                <w:noProof/>
                <w:webHidden/>
              </w:rPr>
              <w:instrText xml:space="preserve"> PAGEREF _Toc237331683 \h </w:instrText>
            </w:r>
            <w:r>
              <w:rPr>
                <w:noProof/>
                <w:webHidden/>
              </w:rPr>
            </w:r>
            <w:r>
              <w:rPr>
                <w:noProof/>
                <w:webHidden/>
              </w:rPr>
              <w:fldChar w:fldCharType="separate"/>
            </w:r>
            <w:r>
              <w:rPr>
                <w:noProof/>
                <w:webHidden/>
              </w:rPr>
              <w:t>19</w:t>
            </w:r>
            <w:r>
              <w:rPr>
                <w:noProof/>
                <w:webHidden/>
              </w:rPr>
              <w:fldChar w:fldCharType="end"/>
            </w:r>
          </w:hyperlink>
        </w:p>
        <w:p w14:paraId="2ED738B4" w14:textId="56C96693" w:rsidR="00A60730" w:rsidRDefault="00A60730">
          <w:pPr>
            <w:pStyle w:val="TOC2"/>
            <w:tabs>
              <w:tab w:val="right" w:leader="dot" w:pos="9016"/>
            </w:tabs>
            <w:rPr>
              <w:rFonts w:asciiTheme="minorHAnsi" w:eastAsiaTheme="minorEastAsia" w:hAnsiTheme="minorHAnsi"/>
              <w:noProof/>
              <w:kern w:val="2"/>
              <w:sz w:val="24"/>
              <w:szCs w:val="24"/>
              <w:lang w:eastAsia="en-GB"/>
              <w14:ligatures w14:val="standardContextual"/>
            </w:rPr>
          </w:pPr>
          <w:hyperlink w:anchor="_Toc237331684" w:history="1">
            <w:r w:rsidRPr="00CC3334">
              <w:rPr>
                <w:rStyle w:val="Hyperlink"/>
                <w:noProof/>
              </w:rPr>
              <w:t>Defining an occupational therapy Experts by Experience group</w:t>
            </w:r>
            <w:r>
              <w:rPr>
                <w:noProof/>
                <w:webHidden/>
              </w:rPr>
              <w:tab/>
            </w:r>
            <w:r>
              <w:rPr>
                <w:noProof/>
                <w:webHidden/>
              </w:rPr>
              <w:fldChar w:fldCharType="begin"/>
            </w:r>
            <w:r>
              <w:rPr>
                <w:noProof/>
                <w:webHidden/>
              </w:rPr>
              <w:instrText xml:space="preserve"> PAGEREF _Toc237331684 \h </w:instrText>
            </w:r>
            <w:r>
              <w:rPr>
                <w:noProof/>
                <w:webHidden/>
              </w:rPr>
            </w:r>
            <w:r>
              <w:rPr>
                <w:noProof/>
                <w:webHidden/>
              </w:rPr>
              <w:fldChar w:fldCharType="separate"/>
            </w:r>
            <w:r>
              <w:rPr>
                <w:noProof/>
                <w:webHidden/>
              </w:rPr>
              <w:t>19</w:t>
            </w:r>
            <w:r>
              <w:rPr>
                <w:noProof/>
                <w:webHidden/>
              </w:rPr>
              <w:fldChar w:fldCharType="end"/>
            </w:r>
          </w:hyperlink>
        </w:p>
        <w:p w14:paraId="11A71953" w14:textId="140F7E42"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85" w:history="1">
            <w:r w:rsidRPr="00CC3334">
              <w:rPr>
                <w:rStyle w:val="Hyperlink"/>
                <w:noProof/>
              </w:rPr>
              <w:t>EbE Roles Proposed:</w:t>
            </w:r>
            <w:r>
              <w:rPr>
                <w:noProof/>
                <w:webHidden/>
              </w:rPr>
              <w:tab/>
            </w:r>
            <w:r>
              <w:rPr>
                <w:noProof/>
                <w:webHidden/>
              </w:rPr>
              <w:fldChar w:fldCharType="begin"/>
            </w:r>
            <w:r>
              <w:rPr>
                <w:noProof/>
                <w:webHidden/>
              </w:rPr>
              <w:instrText xml:space="preserve"> PAGEREF _Toc237331685 \h </w:instrText>
            </w:r>
            <w:r>
              <w:rPr>
                <w:noProof/>
                <w:webHidden/>
              </w:rPr>
            </w:r>
            <w:r>
              <w:rPr>
                <w:noProof/>
                <w:webHidden/>
              </w:rPr>
              <w:fldChar w:fldCharType="separate"/>
            </w:r>
            <w:r>
              <w:rPr>
                <w:noProof/>
                <w:webHidden/>
              </w:rPr>
              <w:t>20</w:t>
            </w:r>
            <w:r>
              <w:rPr>
                <w:noProof/>
                <w:webHidden/>
              </w:rPr>
              <w:fldChar w:fldCharType="end"/>
            </w:r>
          </w:hyperlink>
        </w:p>
        <w:p w14:paraId="52834703" w14:textId="7E71625F"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86" w:history="1">
            <w:r w:rsidRPr="00CC3334">
              <w:rPr>
                <w:rStyle w:val="Hyperlink"/>
                <w:noProof/>
              </w:rPr>
              <w:t>Future recommended steps to deliver the model:</w:t>
            </w:r>
            <w:r>
              <w:rPr>
                <w:noProof/>
                <w:webHidden/>
              </w:rPr>
              <w:tab/>
            </w:r>
            <w:r>
              <w:rPr>
                <w:noProof/>
                <w:webHidden/>
              </w:rPr>
              <w:fldChar w:fldCharType="begin"/>
            </w:r>
            <w:r>
              <w:rPr>
                <w:noProof/>
                <w:webHidden/>
              </w:rPr>
              <w:instrText xml:space="preserve"> PAGEREF _Toc237331686 \h </w:instrText>
            </w:r>
            <w:r>
              <w:rPr>
                <w:noProof/>
                <w:webHidden/>
              </w:rPr>
            </w:r>
            <w:r>
              <w:rPr>
                <w:noProof/>
                <w:webHidden/>
              </w:rPr>
              <w:fldChar w:fldCharType="separate"/>
            </w:r>
            <w:r>
              <w:rPr>
                <w:noProof/>
                <w:webHidden/>
              </w:rPr>
              <w:t>22</w:t>
            </w:r>
            <w:r>
              <w:rPr>
                <w:noProof/>
                <w:webHidden/>
              </w:rPr>
              <w:fldChar w:fldCharType="end"/>
            </w:r>
          </w:hyperlink>
        </w:p>
        <w:p w14:paraId="11483155" w14:textId="1713364D" w:rsidR="00A60730" w:rsidRDefault="00A60730">
          <w:pPr>
            <w:pStyle w:val="TOC2"/>
            <w:tabs>
              <w:tab w:val="right" w:leader="dot" w:pos="9016"/>
            </w:tabs>
            <w:rPr>
              <w:rFonts w:asciiTheme="minorHAnsi" w:eastAsiaTheme="minorEastAsia" w:hAnsiTheme="minorHAnsi"/>
              <w:noProof/>
              <w:kern w:val="2"/>
              <w:sz w:val="24"/>
              <w:szCs w:val="24"/>
              <w:lang w:eastAsia="en-GB"/>
              <w14:ligatures w14:val="standardContextual"/>
            </w:rPr>
          </w:pPr>
          <w:hyperlink w:anchor="_Toc237331687" w:history="1">
            <w:r w:rsidRPr="00CC3334">
              <w:rPr>
                <w:rStyle w:val="Hyperlink"/>
                <w:noProof/>
              </w:rPr>
              <w:t>Adult Social Care Occupational Therapy Showcase event in February 2026</w:t>
            </w:r>
            <w:r>
              <w:rPr>
                <w:noProof/>
                <w:webHidden/>
              </w:rPr>
              <w:tab/>
            </w:r>
            <w:r>
              <w:rPr>
                <w:noProof/>
                <w:webHidden/>
              </w:rPr>
              <w:fldChar w:fldCharType="begin"/>
            </w:r>
            <w:r>
              <w:rPr>
                <w:noProof/>
                <w:webHidden/>
              </w:rPr>
              <w:instrText xml:space="preserve"> PAGEREF _Toc237331687 \h </w:instrText>
            </w:r>
            <w:r>
              <w:rPr>
                <w:noProof/>
                <w:webHidden/>
              </w:rPr>
            </w:r>
            <w:r>
              <w:rPr>
                <w:noProof/>
                <w:webHidden/>
              </w:rPr>
              <w:fldChar w:fldCharType="separate"/>
            </w:r>
            <w:r>
              <w:rPr>
                <w:noProof/>
                <w:webHidden/>
              </w:rPr>
              <w:t>23</w:t>
            </w:r>
            <w:r>
              <w:rPr>
                <w:noProof/>
                <w:webHidden/>
              </w:rPr>
              <w:fldChar w:fldCharType="end"/>
            </w:r>
          </w:hyperlink>
        </w:p>
        <w:p w14:paraId="19994B4B" w14:textId="229A4034" w:rsidR="00A60730" w:rsidRDefault="00A60730">
          <w:pPr>
            <w:pStyle w:val="TOC2"/>
            <w:tabs>
              <w:tab w:val="right" w:leader="dot" w:pos="9016"/>
            </w:tabs>
            <w:rPr>
              <w:rFonts w:asciiTheme="minorHAnsi" w:eastAsiaTheme="minorEastAsia" w:hAnsiTheme="minorHAnsi"/>
              <w:noProof/>
              <w:kern w:val="2"/>
              <w:sz w:val="24"/>
              <w:szCs w:val="24"/>
              <w:lang w:eastAsia="en-GB"/>
              <w14:ligatures w14:val="standardContextual"/>
            </w:rPr>
          </w:pPr>
          <w:hyperlink w:anchor="_Toc237331688" w:history="1">
            <w:r w:rsidRPr="00CC3334">
              <w:rPr>
                <w:rStyle w:val="Hyperlink"/>
                <w:noProof/>
              </w:rPr>
              <w:t>Critically Appraised Topic (CAT) Groups</w:t>
            </w:r>
            <w:r>
              <w:rPr>
                <w:noProof/>
                <w:webHidden/>
              </w:rPr>
              <w:tab/>
            </w:r>
            <w:r>
              <w:rPr>
                <w:noProof/>
                <w:webHidden/>
              </w:rPr>
              <w:fldChar w:fldCharType="begin"/>
            </w:r>
            <w:r>
              <w:rPr>
                <w:noProof/>
                <w:webHidden/>
              </w:rPr>
              <w:instrText xml:space="preserve"> PAGEREF _Toc237331688 \h </w:instrText>
            </w:r>
            <w:r>
              <w:rPr>
                <w:noProof/>
                <w:webHidden/>
              </w:rPr>
            </w:r>
            <w:r>
              <w:rPr>
                <w:noProof/>
                <w:webHidden/>
              </w:rPr>
              <w:fldChar w:fldCharType="separate"/>
            </w:r>
            <w:r>
              <w:rPr>
                <w:noProof/>
                <w:webHidden/>
              </w:rPr>
              <w:t>29</w:t>
            </w:r>
            <w:r>
              <w:rPr>
                <w:noProof/>
                <w:webHidden/>
              </w:rPr>
              <w:fldChar w:fldCharType="end"/>
            </w:r>
          </w:hyperlink>
        </w:p>
        <w:p w14:paraId="28EA45AD" w14:textId="493546F7" w:rsidR="00A60730" w:rsidRDefault="00A60730">
          <w:pPr>
            <w:pStyle w:val="TOC1"/>
            <w:tabs>
              <w:tab w:val="right" w:leader="dot" w:pos="9016"/>
            </w:tabs>
            <w:rPr>
              <w:rFonts w:asciiTheme="minorHAnsi" w:eastAsiaTheme="minorEastAsia" w:hAnsiTheme="minorHAnsi"/>
              <w:noProof/>
              <w:kern w:val="2"/>
              <w:sz w:val="24"/>
              <w:szCs w:val="24"/>
              <w:lang w:eastAsia="en-GB"/>
              <w14:ligatures w14:val="standardContextual"/>
            </w:rPr>
          </w:pPr>
          <w:hyperlink w:anchor="_Toc237331689" w:history="1">
            <w:r w:rsidRPr="00CC3334">
              <w:rPr>
                <w:rStyle w:val="Hyperlink"/>
                <w:noProof/>
              </w:rPr>
              <w:t>Theory of Change: Development and final outcomes</w:t>
            </w:r>
            <w:r>
              <w:rPr>
                <w:noProof/>
                <w:webHidden/>
              </w:rPr>
              <w:tab/>
            </w:r>
            <w:r>
              <w:rPr>
                <w:noProof/>
                <w:webHidden/>
              </w:rPr>
              <w:fldChar w:fldCharType="begin"/>
            </w:r>
            <w:r>
              <w:rPr>
                <w:noProof/>
                <w:webHidden/>
              </w:rPr>
              <w:instrText xml:space="preserve"> PAGEREF _Toc237331689 \h </w:instrText>
            </w:r>
            <w:r>
              <w:rPr>
                <w:noProof/>
                <w:webHidden/>
              </w:rPr>
            </w:r>
            <w:r>
              <w:rPr>
                <w:noProof/>
                <w:webHidden/>
              </w:rPr>
              <w:fldChar w:fldCharType="separate"/>
            </w:r>
            <w:r>
              <w:rPr>
                <w:noProof/>
                <w:webHidden/>
              </w:rPr>
              <w:t>30</w:t>
            </w:r>
            <w:r>
              <w:rPr>
                <w:noProof/>
                <w:webHidden/>
              </w:rPr>
              <w:fldChar w:fldCharType="end"/>
            </w:r>
          </w:hyperlink>
        </w:p>
        <w:p w14:paraId="3E7FD7FD" w14:textId="6E41FE2E" w:rsidR="00A60730" w:rsidRDefault="00A60730">
          <w:pPr>
            <w:pStyle w:val="TOC2"/>
            <w:tabs>
              <w:tab w:val="right" w:leader="dot" w:pos="9016"/>
            </w:tabs>
            <w:rPr>
              <w:rFonts w:asciiTheme="minorHAnsi" w:eastAsiaTheme="minorEastAsia" w:hAnsiTheme="minorHAnsi"/>
              <w:noProof/>
              <w:kern w:val="2"/>
              <w:sz w:val="24"/>
              <w:szCs w:val="24"/>
              <w:lang w:eastAsia="en-GB"/>
              <w14:ligatures w14:val="standardContextual"/>
            </w:rPr>
          </w:pPr>
          <w:hyperlink w:anchor="_Toc237331690" w:history="1">
            <w:r w:rsidRPr="00CC3334">
              <w:rPr>
                <w:rStyle w:val="Hyperlink"/>
                <w:noProof/>
              </w:rPr>
              <w:t>Approach</w:t>
            </w:r>
            <w:r>
              <w:rPr>
                <w:noProof/>
                <w:webHidden/>
              </w:rPr>
              <w:tab/>
            </w:r>
            <w:r>
              <w:rPr>
                <w:noProof/>
                <w:webHidden/>
              </w:rPr>
              <w:fldChar w:fldCharType="begin"/>
            </w:r>
            <w:r>
              <w:rPr>
                <w:noProof/>
                <w:webHidden/>
              </w:rPr>
              <w:instrText xml:space="preserve"> PAGEREF _Toc237331690 \h </w:instrText>
            </w:r>
            <w:r>
              <w:rPr>
                <w:noProof/>
                <w:webHidden/>
              </w:rPr>
            </w:r>
            <w:r>
              <w:rPr>
                <w:noProof/>
                <w:webHidden/>
              </w:rPr>
              <w:fldChar w:fldCharType="separate"/>
            </w:r>
            <w:r>
              <w:rPr>
                <w:noProof/>
                <w:webHidden/>
              </w:rPr>
              <w:t>30</w:t>
            </w:r>
            <w:r>
              <w:rPr>
                <w:noProof/>
                <w:webHidden/>
              </w:rPr>
              <w:fldChar w:fldCharType="end"/>
            </w:r>
          </w:hyperlink>
        </w:p>
        <w:p w14:paraId="498DCC17" w14:textId="30421412"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91" w:history="1">
            <w:r w:rsidRPr="00CC3334">
              <w:rPr>
                <w:rStyle w:val="Hyperlink"/>
                <w:noProof/>
              </w:rPr>
              <w:t>Step 1 – Who needs to be involved</w:t>
            </w:r>
            <w:r>
              <w:rPr>
                <w:noProof/>
                <w:webHidden/>
              </w:rPr>
              <w:tab/>
            </w:r>
            <w:r>
              <w:rPr>
                <w:noProof/>
                <w:webHidden/>
              </w:rPr>
              <w:fldChar w:fldCharType="begin"/>
            </w:r>
            <w:r>
              <w:rPr>
                <w:noProof/>
                <w:webHidden/>
              </w:rPr>
              <w:instrText xml:space="preserve"> PAGEREF _Toc237331691 \h </w:instrText>
            </w:r>
            <w:r>
              <w:rPr>
                <w:noProof/>
                <w:webHidden/>
              </w:rPr>
            </w:r>
            <w:r>
              <w:rPr>
                <w:noProof/>
                <w:webHidden/>
              </w:rPr>
              <w:fldChar w:fldCharType="separate"/>
            </w:r>
            <w:r>
              <w:rPr>
                <w:noProof/>
                <w:webHidden/>
              </w:rPr>
              <w:t>30</w:t>
            </w:r>
            <w:r>
              <w:rPr>
                <w:noProof/>
                <w:webHidden/>
              </w:rPr>
              <w:fldChar w:fldCharType="end"/>
            </w:r>
          </w:hyperlink>
        </w:p>
        <w:p w14:paraId="5FDB7D9F" w14:textId="55E179E9"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92" w:history="1">
            <w:r w:rsidRPr="00CC3334">
              <w:rPr>
                <w:rStyle w:val="Hyperlink"/>
                <w:noProof/>
              </w:rPr>
              <w:t>Step 2 - Agreeing long-term goals</w:t>
            </w:r>
            <w:r>
              <w:rPr>
                <w:noProof/>
                <w:webHidden/>
              </w:rPr>
              <w:tab/>
            </w:r>
            <w:r>
              <w:rPr>
                <w:noProof/>
                <w:webHidden/>
              </w:rPr>
              <w:fldChar w:fldCharType="begin"/>
            </w:r>
            <w:r>
              <w:rPr>
                <w:noProof/>
                <w:webHidden/>
              </w:rPr>
              <w:instrText xml:space="preserve"> PAGEREF _Toc237331692 \h </w:instrText>
            </w:r>
            <w:r>
              <w:rPr>
                <w:noProof/>
                <w:webHidden/>
              </w:rPr>
            </w:r>
            <w:r>
              <w:rPr>
                <w:noProof/>
                <w:webHidden/>
              </w:rPr>
              <w:fldChar w:fldCharType="separate"/>
            </w:r>
            <w:r>
              <w:rPr>
                <w:noProof/>
                <w:webHidden/>
              </w:rPr>
              <w:t>30</w:t>
            </w:r>
            <w:r>
              <w:rPr>
                <w:noProof/>
                <w:webHidden/>
              </w:rPr>
              <w:fldChar w:fldCharType="end"/>
            </w:r>
          </w:hyperlink>
        </w:p>
        <w:p w14:paraId="026F32DA" w14:textId="40897DB7"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93" w:history="1">
            <w:r w:rsidRPr="00CC3334">
              <w:rPr>
                <w:rStyle w:val="Hyperlink"/>
                <w:noProof/>
              </w:rPr>
              <w:t>Step 3 - Identify the context and define assumptions</w:t>
            </w:r>
            <w:r>
              <w:rPr>
                <w:noProof/>
                <w:webHidden/>
              </w:rPr>
              <w:tab/>
            </w:r>
            <w:r>
              <w:rPr>
                <w:noProof/>
                <w:webHidden/>
              </w:rPr>
              <w:fldChar w:fldCharType="begin"/>
            </w:r>
            <w:r>
              <w:rPr>
                <w:noProof/>
                <w:webHidden/>
              </w:rPr>
              <w:instrText xml:space="preserve"> PAGEREF _Toc237331693 \h </w:instrText>
            </w:r>
            <w:r>
              <w:rPr>
                <w:noProof/>
                <w:webHidden/>
              </w:rPr>
            </w:r>
            <w:r>
              <w:rPr>
                <w:noProof/>
                <w:webHidden/>
              </w:rPr>
              <w:fldChar w:fldCharType="separate"/>
            </w:r>
            <w:r>
              <w:rPr>
                <w:noProof/>
                <w:webHidden/>
              </w:rPr>
              <w:t>31</w:t>
            </w:r>
            <w:r>
              <w:rPr>
                <w:noProof/>
                <w:webHidden/>
              </w:rPr>
              <w:fldChar w:fldCharType="end"/>
            </w:r>
          </w:hyperlink>
        </w:p>
        <w:p w14:paraId="7EFE92DC" w14:textId="63BC6A10"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94" w:history="1">
            <w:r w:rsidRPr="00CC3334">
              <w:rPr>
                <w:rStyle w:val="Hyperlink"/>
                <w:noProof/>
              </w:rPr>
              <w:t>Context</w:t>
            </w:r>
            <w:r>
              <w:rPr>
                <w:noProof/>
                <w:webHidden/>
              </w:rPr>
              <w:tab/>
            </w:r>
            <w:r>
              <w:rPr>
                <w:noProof/>
                <w:webHidden/>
              </w:rPr>
              <w:fldChar w:fldCharType="begin"/>
            </w:r>
            <w:r>
              <w:rPr>
                <w:noProof/>
                <w:webHidden/>
              </w:rPr>
              <w:instrText xml:space="preserve"> PAGEREF _Toc237331694 \h </w:instrText>
            </w:r>
            <w:r>
              <w:rPr>
                <w:noProof/>
                <w:webHidden/>
              </w:rPr>
            </w:r>
            <w:r>
              <w:rPr>
                <w:noProof/>
                <w:webHidden/>
              </w:rPr>
              <w:fldChar w:fldCharType="separate"/>
            </w:r>
            <w:r>
              <w:rPr>
                <w:noProof/>
                <w:webHidden/>
              </w:rPr>
              <w:t>31</w:t>
            </w:r>
            <w:r>
              <w:rPr>
                <w:noProof/>
                <w:webHidden/>
              </w:rPr>
              <w:fldChar w:fldCharType="end"/>
            </w:r>
          </w:hyperlink>
        </w:p>
        <w:p w14:paraId="0754EE93" w14:textId="34295F19"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95" w:history="1">
            <w:r w:rsidRPr="00CC3334">
              <w:rPr>
                <w:rStyle w:val="Hyperlink"/>
                <w:noProof/>
              </w:rPr>
              <w:t>Key issues</w:t>
            </w:r>
            <w:r>
              <w:rPr>
                <w:noProof/>
                <w:webHidden/>
              </w:rPr>
              <w:tab/>
            </w:r>
            <w:r>
              <w:rPr>
                <w:noProof/>
                <w:webHidden/>
              </w:rPr>
              <w:fldChar w:fldCharType="begin"/>
            </w:r>
            <w:r>
              <w:rPr>
                <w:noProof/>
                <w:webHidden/>
              </w:rPr>
              <w:instrText xml:space="preserve"> PAGEREF _Toc237331695 \h </w:instrText>
            </w:r>
            <w:r>
              <w:rPr>
                <w:noProof/>
                <w:webHidden/>
              </w:rPr>
            </w:r>
            <w:r>
              <w:rPr>
                <w:noProof/>
                <w:webHidden/>
              </w:rPr>
              <w:fldChar w:fldCharType="separate"/>
            </w:r>
            <w:r>
              <w:rPr>
                <w:noProof/>
                <w:webHidden/>
              </w:rPr>
              <w:t>32</w:t>
            </w:r>
            <w:r>
              <w:rPr>
                <w:noProof/>
                <w:webHidden/>
              </w:rPr>
              <w:fldChar w:fldCharType="end"/>
            </w:r>
          </w:hyperlink>
        </w:p>
        <w:p w14:paraId="60513021" w14:textId="44975EBD"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96" w:history="1">
            <w:r w:rsidRPr="00CC3334">
              <w:rPr>
                <w:rStyle w:val="Hyperlink"/>
                <w:rFonts w:eastAsiaTheme="majorEastAsia"/>
                <w:i/>
                <w:iCs/>
                <w:noProof/>
              </w:rPr>
              <w:t>Assumptions</w:t>
            </w:r>
            <w:r>
              <w:rPr>
                <w:noProof/>
                <w:webHidden/>
              </w:rPr>
              <w:tab/>
            </w:r>
            <w:r>
              <w:rPr>
                <w:noProof/>
                <w:webHidden/>
              </w:rPr>
              <w:fldChar w:fldCharType="begin"/>
            </w:r>
            <w:r>
              <w:rPr>
                <w:noProof/>
                <w:webHidden/>
              </w:rPr>
              <w:instrText xml:space="preserve"> PAGEREF _Toc237331696 \h </w:instrText>
            </w:r>
            <w:r>
              <w:rPr>
                <w:noProof/>
                <w:webHidden/>
              </w:rPr>
            </w:r>
            <w:r>
              <w:rPr>
                <w:noProof/>
                <w:webHidden/>
              </w:rPr>
              <w:fldChar w:fldCharType="separate"/>
            </w:r>
            <w:r>
              <w:rPr>
                <w:noProof/>
                <w:webHidden/>
              </w:rPr>
              <w:t>32</w:t>
            </w:r>
            <w:r>
              <w:rPr>
                <w:noProof/>
                <w:webHidden/>
              </w:rPr>
              <w:fldChar w:fldCharType="end"/>
            </w:r>
          </w:hyperlink>
        </w:p>
        <w:p w14:paraId="25B03AB5" w14:textId="51F5D484"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97" w:history="1">
            <w:r w:rsidRPr="00CC3334">
              <w:rPr>
                <w:rStyle w:val="Hyperlink"/>
                <w:noProof/>
              </w:rPr>
              <w:t>Step 4 - Planning activities</w:t>
            </w:r>
            <w:r>
              <w:rPr>
                <w:noProof/>
                <w:webHidden/>
              </w:rPr>
              <w:tab/>
            </w:r>
            <w:r>
              <w:rPr>
                <w:noProof/>
                <w:webHidden/>
              </w:rPr>
              <w:fldChar w:fldCharType="begin"/>
            </w:r>
            <w:r>
              <w:rPr>
                <w:noProof/>
                <w:webHidden/>
              </w:rPr>
              <w:instrText xml:space="preserve"> PAGEREF _Toc237331697 \h </w:instrText>
            </w:r>
            <w:r>
              <w:rPr>
                <w:noProof/>
                <w:webHidden/>
              </w:rPr>
            </w:r>
            <w:r>
              <w:rPr>
                <w:noProof/>
                <w:webHidden/>
              </w:rPr>
              <w:fldChar w:fldCharType="separate"/>
            </w:r>
            <w:r>
              <w:rPr>
                <w:noProof/>
                <w:webHidden/>
              </w:rPr>
              <w:t>33</w:t>
            </w:r>
            <w:r>
              <w:rPr>
                <w:noProof/>
                <w:webHidden/>
              </w:rPr>
              <w:fldChar w:fldCharType="end"/>
            </w:r>
          </w:hyperlink>
        </w:p>
        <w:p w14:paraId="74C8E7A0" w14:textId="54D1879F"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98" w:history="1">
            <w:r w:rsidRPr="00CC3334">
              <w:rPr>
                <w:rStyle w:val="Hyperlink"/>
                <w:noProof/>
              </w:rPr>
              <w:t>Step 5 - Expected outputs</w:t>
            </w:r>
            <w:r>
              <w:rPr>
                <w:noProof/>
                <w:webHidden/>
              </w:rPr>
              <w:tab/>
            </w:r>
            <w:r>
              <w:rPr>
                <w:noProof/>
                <w:webHidden/>
              </w:rPr>
              <w:fldChar w:fldCharType="begin"/>
            </w:r>
            <w:r>
              <w:rPr>
                <w:noProof/>
                <w:webHidden/>
              </w:rPr>
              <w:instrText xml:space="preserve"> PAGEREF _Toc237331698 \h </w:instrText>
            </w:r>
            <w:r>
              <w:rPr>
                <w:noProof/>
                <w:webHidden/>
              </w:rPr>
            </w:r>
            <w:r>
              <w:rPr>
                <w:noProof/>
                <w:webHidden/>
              </w:rPr>
              <w:fldChar w:fldCharType="separate"/>
            </w:r>
            <w:r>
              <w:rPr>
                <w:noProof/>
                <w:webHidden/>
              </w:rPr>
              <w:t>34</w:t>
            </w:r>
            <w:r>
              <w:rPr>
                <w:noProof/>
                <w:webHidden/>
              </w:rPr>
              <w:fldChar w:fldCharType="end"/>
            </w:r>
          </w:hyperlink>
        </w:p>
        <w:p w14:paraId="5A6AD5F7" w14:textId="69F40D65"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699" w:history="1">
            <w:r w:rsidRPr="00CC3334">
              <w:rPr>
                <w:rStyle w:val="Hyperlink"/>
                <w:noProof/>
              </w:rPr>
              <w:t>Step 6 - Measuring change</w:t>
            </w:r>
            <w:r>
              <w:rPr>
                <w:noProof/>
                <w:webHidden/>
              </w:rPr>
              <w:tab/>
            </w:r>
            <w:r>
              <w:rPr>
                <w:noProof/>
                <w:webHidden/>
              </w:rPr>
              <w:fldChar w:fldCharType="begin"/>
            </w:r>
            <w:r>
              <w:rPr>
                <w:noProof/>
                <w:webHidden/>
              </w:rPr>
              <w:instrText xml:space="preserve"> PAGEREF _Toc237331699 \h </w:instrText>
            </w:r>
            <w:r>
              <w:rPr>
                <w:noProof/>
                <w:webHidden/>
              </w:rPr>
            </w:r>
            <w:r>
              <w:rPr>
                <w:noProof/>
                <w:webHidden/>
              </w:rPr>
              <w:fldChar w:fldCharType="separate"/>
            </w:r>
            <w:r>
              <w:rPr>
                <w:noProof/>
                <w:webHidden/>
              </w:rPr>
              <w:t>34</w:t>
            </w:r>
            <w:r>
              <w:rPr>
                <w:noProof/>
                <w:webHidden/>
              </w:rPr>
              <w:fldChar w:fldCharType="end"/>
            </w:r>
          </w:hyperlink>
        </w:p>
        <w:p w14:paraId="4F9F53D9" w14:textId="2D74EDDF" w:rsidR="00A60730" w:rsidRDefault="00A60730">
          <w:pPr>
            <w:pStyle w:val="TOC3"/>
            <w:tabs>
              <w:tab w:val="right" w:leader="dot" w:pos="9016"/>
            </w:tabs>
            <w:rPr>
              <w:rFonts w:asciiTheme="minorHAnsi" w:eastAsiaTheme="minorEastAsia" w:hAnsiTheme="minorHAnsi"/>
              <w:noProof/>
              <w:kern w:val="2"/>
              <w:sz w:val="24"/>
              <w:szCs w:val="24"/>
              <w:lang w:eastAsia="en-GB"/>
              <w14:ligatures w14:val="standardContextual"/>
            </w:rPr>
          </w:pPr>
          <w:hyperlink w:anchor="_Toc237331700" w:history="1">
            <w:r w:rsidRPr="00CC3334">
              <w:rPr>
                <w:rStyle w:val="Hyperlink"/>
                <w:noProof/>
              </w:rPr>
              <w:t>Step 7 – writing up the theory of change</w:t>
            </w:r>
            <w:r>
              <w:rPr>
                <w:noProof/>
                <w:webHidden/>
              </w:rPr>
              <w:tab/>
            </w:r>
            <w:r>
              <w:rPr>
                <w:noProof/>
                <w:webHidden/>
              </w:rPr>
              <w:fldChar w:fldCharType="begin"/>
            </w:r>
            <w:r>
              <w:rPr>
                <w:noProof/>
                <w:webHidden/>
              </w:rPr>
              <w:instrText xml:space="preserve"> PAGEREF _Toc237331700 \h </w:instrText>
            </w:r>
            <w:r>
              <w:rPr>
                <w:noProof/>
                <w:webHidden/>
              </w:rPr>
            </w:r>
            <w:r>
              <w:rPr>
                <w:noProof/>
                <w:webHidden/>
              </w:rPr>
              <w:fldChar w:fldCharType="separate"/>
            </w:r>
            <w:r>
              <w:rPr>
                <w:noProof/>
                <w:webHidden/>
              </w:rPr>
              <w:t>34</w:t>
            </w:r>
            <w:r>
              <w:rPr>
                <w:noProof/>
                <w:webHidden/>
              </w:rPr>
              <w:fldChar w:fldCharType="end"/>
            </w:r>
          </w:hyperlink>
        </w:p>
        <w:p w14:paraId="2E6093FC" w14:textId="2EE410FE" w:rsidR="00A60730" w:rsidRDefault="00A60730">
          <w:pPr>
            <w:pStyle w:val="TOC2"/>
            <w:tabs>
              <w:tab w:val="right" w:leader="dot" w:pos="9016"/>
            </w:tabs>
            <w:rPr>
              <w:rFonts w:asciiTheme="minorHAnsi" w:eastAsiaTheme="minorEastAsia" w:hAnsiTheme="minorHAnsi"/>
              <w:noProof/>
              <w:kern w:val="2"/>
              <w:sz w:val="24"/>
              <w:szCs w:val="24"/>
              <w:lang w:eastAsia="en-GB"/>
              <w14:ligatures w14:val="standardContextual"/>
            </w:rPr>
          </w:pPr>
          <w:hyperlink w:anchor="_Toc237331701" w:history="1">
            <w:r w:rsidRPr="00CC3334">
              <w:rPr>
                <w:rStyle w:val="Hyperlink"/>
                <w:noProof/>
              </w:rPr>
              <w:t>Learning</w:t>
            </w:r>
            <w:r>
              <w:rPr>
                <w:noProof/>
                <w:webHidden/>
              </w:rPr>
              <w:tab/>
            </w:r>
            <w:r>
              <w:rPr>
                <w:noProof/>
                <w:webHidden/>
              </w:rPr>
              <w:fldChar w:fldCharType="begin"/>
            </w:r>
            <w:r>
              <w:rPr>
                <w:noProof/>
                <w:webHidden/>
              </w:rPr>
              <w:instrText xml:space="preserve"> PAGEREF _Toc237331701 \h </w:instrText>
            </w:r>
            <w:r>
              <w:rPr>
                <w:noProof/>
                <w:webHidden/>
              </w:rPr>
            </w:r>
            <w:r>
              <w:rPr>
                <w:noProof/>
                <w:webHidden/>
              </w:rPr>
              <w:fldChar w:fldCharType="separate"/>
            </w:r>
            <w:r>
              <w:rPr>
                <w:noProof/>
                <w:webHidden/>
              </w:rPr>
              <w:t>35</w:t>
            </w:r>
            <w:r>
              <w:rPr>
                <w:noProof/>
                <w:webHidden/>
              </w:rPr>
              <w:fldChar w:fldCharType="end"/>
            </w:r>
          </w:hyperlink>
        </w:p>
        <w:p w14:paraId="4A19F074" w14:textId="27BA6F6C" w:rsidR="00A60730" w:rsidRDefault="00A60730">
          <w:pPr>
            <w:pStyle w:val="TOC2"/>
            <w:tabs>
              <w:tab w:val="right" w:leader="dot" w:pos="9016"/>
            </w:tabs>
            <w:rPr>
              <w:rFonts w:asciiTheme="minorHAnsi" w:eastAsiaTheme="minorEastAsia" w:hAnsiTheme="minorHAnsi"/>
              <w:noProof/>
              <w:kern w:val="2"/>
              <w:sz w:val="24"/>
              <w:szCs w:val="24"/>
              <w:lang w:eastAsia="en-GB"/>
              <w14:ligatures w14:val="standardContextual"/>
            </w:rPr>
          </w:pPr>
          <w:hyperlink w:anchor="_Toc237331702" w:history="1">
            <w:r w:rsidRPr="00CC3334">
              <w:rPr>
                <w:rStyle w:val="Hyperlink"/>
                <w:noProof/>
              </w:rPr>
              <w:t>Recommendations</w:t>
            </w:r>
            <w:r>
              <w:rPr>
                <w:noProof/>
                <w:webHidden/>
              </w:rPr>
              <w:tab/>
            </w:r>
            <w:r>
              <w:rPr>
                <w:noProof/>
                <w:webHidden/>
              </w:rPr>
              <w:fldChar w:fldCharType="begin"/>
            </w:r>
            <w:r>
              <w:rPr>
                <w:noProof/>
                <w:webHidden/>
              </w:rPr>
              <w:instrText xml:space="preserve"> PAGEREF _Toc237331702 \h </w:instrText>
            </w:r>
            <w:r>
              <w:rPr>
                <w:noProof/>
                <w:webHidden/>
              </w:rPr>
            </w:r>
            <w:r>
              <w:rPr>
                <w:noProof/>
                <w:webHidden/>
              </w:rPr>
              <w:fldChar w:fldCharType="separate"/>
            </w:r>
            <w:r>
              <w:rPr>
                <w:noProof/>
                <w:webHidden/>
              </w:rPr>
              <w:t>35</w:t>
            </w:r>
            <w:r>
              <w:rPr>
                <w:noProof/>
                <w:webHidden/>
              </w:rPr>
              <w:fldChar w:fldCharType="end"/>
            </w:r>
          </w:hyperlink>
        </w:p>
        <w:p w14:paraId="602A7E09" w14:textId="6794359C" w:rsidR="00A60730" w:rsidRDefault="00A60730">
          <w:pPr>
            <w:pStyle w:val="TOC2"/>
            <w:tabs>
              <w:tab w:val="right" w:leader="dot" w:pos="9016"/>
            </w:tabs>
            <w:rPr>
              <w:rFonts w:asciiTheme="minorHAnsi" w:eastAsiaTheme="minorEastAsia" w:hAnsiTheme="minorHAnsi"/>
              <w:noProof/>
              <w:kern w:val="2"/>
              <w:sz w:val="24"/>
              <w:szCs w:val="24"/>
              <w:lang w:eastAsia="en-GB"/>
              <w14:ligatures w14:val="standardContextual"/>
            </w:rPr>
          </w:pPr>
          <w:hyperlink w:anchor="_Toc237331703" w:history="1">
            <w:r w:rsidRPr="00CC3334">
              <w:rPr>
                <w:rStyle w:val="Hyperlink"/>
                <w:noProof/>
              </w:rPr>
              <w:t>Next steps</w:t>
            </w:r>
            <w:r>
              <w:rPr>
                <w:noProof/>
                <w:webHidden/>
              </w:rPr>
              <w:tab/>
            </w:r>
            <w:r>
              <w:rPr>
                <w:noProof/>
                <w:webHidden/>
              </w:rPr>
              <w:fldChar w:fldCharType="begin"/>
            </w:r>
            <w:r>
              <w:rPr>
                <w:noProof/>
                <w:webHidden/>
              </w:rPr>
              <w:instrText xml:space="preserve"> PAGEREF _Toc237331703 \h </w:instrText>
            </w:r>
            <w:r>
              <w:rPr>
                <w:noProof/>
                <w:webHidden/>
              </w:rPr>
            </w:r>
            <w:r>
              <w:rPr>
                <w:noProof/>
                <w:webHidden/>
              </w:rPr>
              <w:fldChar w:fldCharType="separate"/>
            </w:r>
            <w:r>
              <w:rPr>
                <w:noProof/>
                <w:webHidden/>
              </w:rPr>
              <w:t>36</w:t>
            </w:r>
            <w:r>
              <w:rPr>
                <w:noProof/>
                <w:webHidden/>
              </w:rPr>
              <w:fldChar w:fldCharType="end"/>
            </w:r>
          </w:hyperlink>
        </w:p>
        <w:p w14:paraId="59320EB0" w14:textId="25D0AF4F" w:rsidR="00A60730" w:rsidRDefault="00A60730">
          <w:pPr>
            <w:pStyle w:val="TOC2"/>
            <w:tabs>
              <w:tab w:val="right" w:leader="dot" w:pos="9016"/>
            </w:tabs>
            <w:rPr>
              <w:rFonts w:asciiTheme="minorHAnsi" w:eastAsiaTheme="minorEastAsia" w:hAnsiTheme="minorHAnsi"/>
              <w:noProof/>
              <w:kern w:val="2"/>
              <w:sz w:val="24"/>
              <w:szCs w:val="24"/>
              <w:lang w:eastAsia="en-GB"/>
              <w14:ligatures w14:val="standardContextual"/>
            </w:rPr>
          </w:pPr>
          <w:hyperlink w:anchor="_Toc237331704" w:history="1">
            <w:r w:rsidRPr="00CC3334">
              <w:rPr>
                <w:rStyle w:val="Hyperlink"/>
                <w:noProof/>
              </w:rPr>
              <w:t>Appendix 1 - Early engagement stakeholder questions</w:t>
            </w:r>
            <w:r>
              <w:rPr>
                <w:noProof/>
                <w:webHidden/>
              </w:rPr>
              <w:tab/>
            </w:r>
            <w:r>
              <w:rPr>
                <w:noProof/>
                <w:webHidden/>
              </w:rPr>
              <w:fldChar w:fldCharType="begin"/>
            </w:r>
            <w:r>
              <w:rPr>
                <w:noProof/>
                <w:webHidden/>
              </w:rPr>
              <w:instrText xml:space="preserve"> PAGEREF _Toc237331704 \h </w:instrText>
            </w:r>
            <w:r>
              <w:rPr>
                <w:noProof/>
                <w:webHidden/>
              </w:rPr>
            </w:r>
            <w:r>
              <w:rPr>
                <w:noProof/>
                <w:webHidden/>
              </w:rPr>
              <w:fldChar w:fldCharType="separate"/>
            </w:r>
            <w:r>
              <w:rPr>
                <w:noProof/>
                <w:webHidden/>
              </w:rPr>
              <w:t>37</w:t>
            </w:r>
            <w:r>
              <w:rPr>
                <w:noProof/>
                <w:webHidden/>
              </w:rPr>
              <w:fldChar w:fldCharType="end"/>
            </w:r>
          </w:hyperlink>
        </w:p>
        <w:p w14:paraId="706A5398" w14:textId="6E576D0C" w:rsidR="00A60730" w:rsidRDefault="00A60730">
          <w:pPr>
            <w:pStyle w:val="TOC2"/>
            <w:tabs>
              <w:tab w:val="right" w:leader="dot" w:pos="9016"/>
            </w:tabs>
            <w:rPr>
              <w:rFonts w:asciiTheme="minorHAnsi" w:eastAsiaTheme="minorEastAsia" w:hAnsiTheme="minorHAnsi"/>
              <w:noProof/>
              <w:kern w:val="2"/>
              <w:sz w:val="24"/>
              <w:szCs w:val="24"/>
              <w:lang w:eastAsia="en-GB"/>
              <w14:ligatures w14:val="standardContextual"/>
            </w:rPr>
          </w:pPr>
          <w:hyperlink w:anchor="_Toc237331705" w:history="1">
            <w:r w:rsidRPr="00CC3334">
              <w:rPr>
                <w:rStyle w:val="Hyperlink"/>
                <w:noProof/>
              </w:rPr>
              <w:t>Appendix 2 - Engagement Programme</w:t>
            </w:r>
            <w:r>
              <w:rPr>
                <w:noProof/>
                <w:webHidden/>
              </w:rPr>
              <w:tab/>
            </w:r>
            <w:r>
              <w:rPr>
                <w:noProof/>
                <w:webHidden/>
              </w:rPr>
              <w:fldChar w:fldCharType="begin"/>
            </w:r>
            <w:r>
              <w:rPr>
                <w:noProof/>
                <w:webHidden/>
              </w:rPr>
              <w:instrText xml:space="preserve"> PAGEREF _Toc237331705 \h </w:instrText>
            </w:r>
            <w:r>
              <w:rPr>
                <w:noProof/>
                <w:webHidden/>
              </w:rPr>
            </w:r>
            <w:r>
              <w:rPr>
                <w:noProof/>
                <w:webHidden/>
              </w:rPr>
              <w:fldChar w:fldCharType="separate"/>
            </w:r>
            <w:r>
              <w:rPr>
                <w:noProof/>
                <w:webHidden/>
              </w:rPr>
              <w:t>40</w:t>
            </w:r>
            <w:r>
              <w:rPr>
                <w:noProof/>
                <w:webHidden/>
              </w:rPr>
              <w:fldChar w:fldCharType="end"/>
            </w:r>
          </w:hyperlink>
        </w:p>
        <w:p w14:paraId="3A15F05F" w14:textId="1FD47A7F" w:rsidR="00A60730" w:rsidRDefault="00A60730">
          <w:pPr>
            <w:pStyle w:val="TOC2"/>
            <w:tabs>
              <w:tab w:val="right" w:leader="dot" w:pos="9016"/>
            </w:tabs>
            <w:rPr>
              <w:rFonts w:asciiTheme="minorHAnsi" w:eastAsiaTheme="minorEastAsia" w:hAnsiTheme="minorHAnsi"/>
              <w:noProof/>
              <w:kern w:val="2"/>
              <w:sz w:val="24"/>
              <w:szCs w:val="24"/>
              <w:lang w:eastAsia="en-GB"/>
              <w14:ligatures w14:val="standardContextual"/>
            </w:rPr>
          </w:pPr>
          <w:hyperlink w:anchor="_Toc237331706" w:history="1">
            <w:r w:rsidRPr="00CC3334">
              <w:rPr>
                <w:rStyle w:val="Hyperlink"/>
                <w:noProof/>
              </w:rPr>
              <w:t>Appendix 3 - Theory of change (full)</w:t>
            </w:r>
            <w:r>
              <w:rPr>
                <w:noProof/>
                <w:webHidden/>
              </w:rPr>
              <w:tab/>
            </w:r>
            <w:r>
              <w:rPr>
                <w:noProof/>
                <w:webHidden/>
              </w:rPr>
              <w:fldChar w:fldCharType="begin"/>
            </w:r>
            <w:r>
              <w:rPr>
                <w:noProof/>
                <w:webHidden/>
              </w:rPr>
              <w:instrText xml:space="preserve"> PAGEREF _Toc237331706 \h </w:instrText>
            </w:r>
            <w:r>
              <w:rPr>
                <w:noProof/>
                <w:webHidden/>
              </w:rPr>
            </w:r>
            <w:r>
              <w:rPr>
                <w:noProof/>
                <w:webHidden/>
              </w:rPr>
              <w:fldChar w:fldCharType="separate"/>
            </w:r>
            <w:r>
              <w:rPr>
                <w:noProof/>
                <w:webHidden/>
              </w:rPr>
              <w:t>42</w:t>
            </w:r>
            <w:r>
              <w:rPr>
                <w:noProof/>
                <w:webHidden/>
              </w:rPr>
              <w:fldChar w:fldCharType="end"/>
            </w:r>
          </w:hyperlink>
        </w:p>
        <w:p w14:paraId="76B3339E" w14:textId="10CB49C0" w:rsidR="00A60730" w:rsidRDefault="00A60730">
          <w:pPr>
            <w:pStyle w:val="TOC2"/>
            <w:tabs>
              <w:tab w:val="right" w:leader="dot" w:pos="9016"/>
            </w:tabs>
            <w:rPr>
              <w:rFonts w:asciiTheme="minorHAnsi" w:eastAsiaTheme="minorEastAsia" w:hAnsiTheme="minorHAnsi"/>
              <w:noProof/>
              <w:kern w:val="2"/>
              <w:sz w:val="24"/>
              <w:szCs w:val="24"/>
              <w:lang w:eastAsia="en-GB"/>
              <w14:ligatures w14:val="standardContextual"/>
            </w:rPr>
          </w:pPr>
          <w:hyperlink w:anchor="_Toc237331707" w:history="1">
            <w:r w:rsidRPr="00CC3334">
              <w:rPr>
                <w:rStyle w:val="Hyperlink"/>
                <w:noProof/>
              </w:rPr>
              <w:t>Appendix 4 – Risks and mitigations</w:t>
            </w:r>
            <w:r>
              <w:rPr>
                <w:noProof/>
                <w:webHidden/>
              </w:rPr>
              <w:tab/>
            </w:r>
            <w:r>
              <w:rPr>
                <w:noProof/>
                <w:webHidden/>
              </w:rPr>
              <w:fldChar w:fldCharType="begin"/>
            </w:r>
            <w:r>
              <w:rPr>
                <w:noProof/>
                <w:webHidden/>
              </w:rPr>
              <w:instrText xml:space="preserve"> PAGEREF _Toc237331707 \h </w:instrText>
            </w:r>
            <w:r>
              <w:rPr>
                <w:noProof/>
                <w:webHidden/>
              </w:rPr>
            </w:r>
            <w:r>
              <w:rPr>
                <w:noProof/>
                <w:webHidden/>
              </w:rPr>
              <w:fldChar w:fldCharType="separate"/>
            </w:r>
            <w:r>
              <w:rPr>
                <w:noProof/>
                <w:webHidden/>
              </w:rPr>
              <w:t>53</w:t>
            </w:r>
            <w:r>
              <w:rPr>
                <w:noProof/>
                <w:webHidden/>
              </w:rPr>
              <w:fldChar w:fldCharType="end"/>
            </w:r>
          </w:hyperlink>
        </w:p>
        <w:p w14:paraId="6DA840A9" w14:textId="53D01CB3" w:rsidR="00782B73" w:rsidRDefault="00782B73">
          <w:r>
            <w:rPr>
              <w:b/>
              <w:bCs/>
              <w:noProof/>
            </w:rPr>
            <w:fldChar w:fldCharType="end"/>
          </w:r>
        </w:p>
      </w:sdtContent>
    </w:sdt>
    <w:p w14:paraId="09F5F400" w14:textId="77777777" w:rsidR="00782B73" w:rsidRDefault="00782B73" w:rsidP="0767B820">
      <w:pPr>
        <w:pStyle w:val="Heading1"/>
        <w:rPr>
          <w:sz w:val="24"/>
          <w:szCs w:val="24"/>
        </w:rPr>
      </w:pPr>
    </w:p>
    <w:p w14:paraId="437AC168" w14:textId="77777777" w:rsidR="00782B73" w:rsidRDefault="00782B73" w:rsidP="0767B820">
      <w:pPr>
        <w:pStyle w:val="Heading1"/>
        <w:rPr>
          <w:sz w:val="24"/>
          <w:szCs w:val="24"/>
        </w:rPr>
      </w:pPr>
    </w:p>
    <w:p w14:paraId="498C2D84" w14:textId="77777777" w:rsidR="00782B73" w:rsidRDefault="00782B73" w:rsidP="0767B820">
      <w:pPr>
        <w:pStyle w:val="Heading1"/>
        <w:rPr>
          <w:sz w:val="24"/>
          <w:szCs w:val="24"/>
        </w:rPr>
      </w:pPr>
    </w:p>
    <w:p w14:paraId="79497E0A" w14:textId="77777777" w:rsidR="00782B73" w:rsidRDefault="00782B73">
      <w:pPr>
        <w:rPr>
          <w:rFonts w:cs="Arial"/>
          <w:color w:val="A84D98"/>
          <w:sz w:val="24"/>
          <w:szCs w:val="24"/>
          <w:u w:val="single"/>
        </w:rPr>
      </w:pPr>
      <w:r>
        <w:rPr>
          <w:sz w:val="24"/>
          <w:szCs w:val="24"/>
        </w:rPr>
        <w:br w:type="page"/>
      </w:r>
    </w:p>
    <w:p w14:paraId="5CB62475" w14:textId="11B574AB" w:rsidR="66722E48" w:rsidRPr="00C13986" w:rsidRDefault="66722E48" w:rsidP="0767B820">
      <w:pPr>
        <w:pStyle w:val="Heading1"/>
        <w:rPr>
          <w:sz w:val="24"/>
          <w:szCs w:val="24"/>
        </w:rPr>
      </w:pPr>
      <w:bookmarkStart w:id="0" w:name="_Toc237331658"/>
      <w:r w:rsidRPr="00C13986">
        <w:rPr>
          <w:sz w:val="24"/>
          <w:szCs w:val="24"/>
        </w:rPr>
        <w:lastRenderedPageBreak/>
        <w:t>Project Background</w:t>
      </w:r>
      <w:bookmarkEnd w:id="0"/>
    </w:p>
    <w:p w14:paraId="222F010E" w14:textId="2B41E272" w:rsidR="0767B820" w:rsidRPr="00C13986" w:rsidRDefault="00C13986" w:rsidP="0767B820">
      <w:pPr>
        <w:spacing w:line="360" w:lineRule="auto"/>
        <w:rPr>
          <w:rFonts w:cs="Arial"/>
          <w:color w:val="222222"/>
          <w:shd w:val="clear" w:color="auto" w:fill="FFFFFF"/>
        </w:rPr>
      </w:pPr>
      <w:r w:rsidRPr="00C13986">
        <w:rPr>
          <w:rFonts w:cs="Arial"/>
        </w:rPr>
        <w:t>This IMPACT Demonstrator project grew out of a recognition by West Midlands Association of Directors of Adult Social Services (WMADASS) that significant challenges exist for the occupational therapy workforce within adult social care.</w:t>
      </w:r>
    </w:p>
    <w:p w14:paraId="2B6E9C73" w14:textId="789376AB" w:rsidR="23A1AF4F" w:rsidRPr="00C13986" w:rsidRDefault="23A1AF4F" w:rsidP="0767B820">
      <w:pPr>
        <w:pStyle w:val="Heading1"/>
        <w:rPr>
          <w:sz w:val="24"/>
          <w:szCs w:val="24"/>
        </w:rPr>
      </w:pPr>
      <w:bookmarkStart w:id="1" w:name="_Toc237331659"/>
      <w:r w:rsidRPr="00C13986">
        <w:rPr>
          <w:sz w:val="24"/>
          <w:szCs w:val="24"/>
        </w:rPr>
        <w:t>Pre-Project Evidence</w:t>
      </w:r>
      <w:bookmarkEnd w:id="1"/>
    </w:p>
    <w:p w14:paraId="5DA517C6" w14:textId="77777777" w:rsidR="00C13986" w:rsidRPr="00C13986" w:rsidRDefault="00C13986" w:rsidP="00C13986">
      <w:pPr>
        <w:rPr>
          <w:rFonts w:cs="Arial"/>
        </w:rPr>
      </w:pPr>
      <w:r w:rsidRPr="00C13986">
        <w:rPr>
          <w:rFonts w:cs="Arial"/>
        </w:rPr>
        <w:t xml:space="preserve">Two reports were published in 2024 during the development of the Demonstrator idea by partners. </w:t>
      </w:r>
    </w:p>
    <w:p w14:paraId="218DDEBF" w14:textId="3E699B9C" w:rsidR="00C13986" w:rsidRPr="00C13986" w:rsidRDefault="00C13986" w:rsidP="002716C6">
      <w:pPr>
        <w:pStyle w:val="ListParagraph"/>
        <w:numPr>
          <w:ilvl w:val="0"/>
          <w:numId w:val="2"/>
        </w:numPr>
        <w:rPr>
          <w:rFonts w:cs="Arial"/>
        </w:rPr>
      </w:pPr>
      <w:r w:rsidRPr="00C13986">
        <w:rPr>
          <w:rFonts w:cs="Arial"/>
        </w:rPr>
        <w:t>WMADASS published a report on optimisation of occupational therapy in adult social care (ASC) in June 2024 which highlighted their under-utilisation, despite evidence that they are taking disproportionate numbers of referrals (RCOT, 2019</w:t>
      </w:r>
      <w:proofErr w:type="gramStart"/>
      <w:r w:rsidRPr="00C13986">
        <w:rPr>
          <w:rFonts w:cs="Arial"/>
        </w:rPr>
        <w:t>) .</w:t>
      </w:r>
      <w:proofErr w:type="gramEnd"/>
      <w:r w:rsidRPr="00C13986">
        <w:rPr>
          <w:rFonts w:cs="Arial"/>
        </w:rPr>
        <w:t xml:space="preserve"> It presents this as a missed opportunity and describes the gap between NHS research activities/opportunities and ASC professionals’ awareness or uptake.</w:t>
      </w:r>
    </w:p>
    <w:p w14:paraId="5AA71ABB" w14:textId="0AED41AA" w:rsidR="00C13986" w:rsidRPr="00C13986" w:rsidRDefault="00C13986" w:rsidP="002716C6">
      <w:pPr>
        <w:pStyle w:val="ListParagraph"/>
        <w:numPr>
          <w:ilvl w:val="0"/>
          <w:numId w:val="2"/>
        </w:numPr>
        <w:rPr>
          <w:rFonts w:cs="Arial"/>
        </w:rPr>
      </w:pPr>
      <w:r w:rsidRPr="00C13986">
        <w:rPr>
          <w:rFonts w:cs="Arial"/>
        </w:rPr>
        <w:t>Local Government Association (LGA) Allied Health Professionals (AHP) Health Check survey, occupational therapy report, described falling standards in safe workload and case allocation and feelings that employers did not understand the challenges they faced or promoted effective solutions (July 2024</w:t>
      </w:r>
      <w:proofErr w:type="gramStart"/>
      <w:r w:rsidRPr="00C13986">
        <w:rPr>
          <w:rFonts w:cs="Arial"/>
        </w:rPr>
        <w:t>) .</w:t>
      </w:r>
      <w:proofErr w:type="gramEnd"/>
      <w:r w:rsidRPr="00C13986">
        <w:rPr>
          <w:rFonts w:cs="Arial"/>
        </w:rPr>
        <w:t xml:space="preserve"> It placed the West Midlands as the second lowest nationally in effective workforce planning systems and strategic partnerships, third joint lowest nationally in provision of professional development with a lack of occupational therapists’ visibility in the council systems. </w:t>
      </w:r>
    </w:p>
    <w:p w14:paraId="57B94D80" w14:textId="77777777" w:rsidR="00C13986" w:rsidRPr="00C13986" w:rsidRDefault="00C13986" w:rsidP="00C13986">
      <w:pPr>
        <w:rPr>
          <w:rFonts w:cs="Arial"/>
        </w:rPr>
      </w:pPr>
      <w:r w:rsidRPr="00C13986">
        <w:rPr>
          <w:rFonts w:cs="Arial"/>
        </w:rPr>
        <w:t>In addition to these reports, a programme across the regions ASC services had been initiated two years prior to the Demonstrator, to increase staff engagement with research, however, no occupational therapists had utilised the opportunities provided. This triggered the collaborative effort to create a Demonstrator project, as part of IMPACT, which ultimately created two half time roles dedicated to creating a new theory of change from a test and learn approach to improving occupational therapists’ engagement with research in the West Midlands. The project was co-funded with WM Applied Research Collaboration (ARC) and IMPACT, hosted by WMADASS and lasted twelve months. A follow-on project to further test a new approach to knowledge utilisation in practice by one local authority occupational therapy team, was also funded for six months.</w:t>
      </w:r>
    </w:p>
    <w:p w14:paraId="7ADF11F8" w14:textId="77777777" w:rsidR="00C13986" w:rsidRPr="00C13986" w:rsidRDefault="00C13986" w:rsidP="00C13986">
      <w:pPr>
        <w:rPr>
          <w:rFonts w:cs="Arial"/>
        </w:rPr>
      </w:pPr>
      <w:r w:rsidRPr="00C13986">
        <w:rPr>
          <w:rFonts w:cs="Arial"/>
        </w:rPr>
        <w:t xml:space="preserve">Whilst the content of both the WMADASS and LGA reports is wide-ranging, the IMPACT Demonstrator sought to address several key recommendations and issues identified, relating to increasing occupational therapy engagement with research: </w:t>
      </w:r>
    </w:p>
    <w:p w14:paraId="5AC15B91" w14:textId="54BBC93B" w:rsidR="00C13986" w:rsidRPr="00C13986" w:rsidRDefault="00C13986" w:rsidP="002716C6">
      <w:pPr>
        <w:pStyle w:val="ListParagraph"/>
        <w:numPr>
          <w:ilvl w:val="0"/>
          <w:numId w:val="1"/>
        </w:numPr>
        <w:rPr>
          <w:rFonts w:cs="Arial"/>
        </w:rPr>
      </w:pPr>
      <w:r w:rsidRPr="00C13986">
        <w:rPr>
          <w:rFonts w:cs="Arial"/>
        </w:rPr>
        <w:t>The use and creation of evidence to support the occupational therapy profession in increasing its profile and visibility at the leadership level.</w:t>
      </w:r>
    </w:p>
    <w:p w14:paraId="46E2A8E9" w14:textId="4AA75D87" w:rsidR="00C13986" w:rsidRPr="00C13986" w:rsidRDefault="00C13986" w:rsidP="002716C6">
      <w:pPr>
        <w:pStyle w:val="ListParagraph"/>
        <w:numPr>
          <w:ilvl w:val="0"/>
          <w:numId w:val="1"/>
        </w:numPr>
        <w:rPr>
          <w:rFonts w:cs="Arial"/>
        </w:rPr>
      </w:pPr>
      <w:r w:rsidRPr="00C13986">
        <w:rPr>
          <w:rFonts w:cs="Arial"/>
        </w:rPr>
        <w:t>Exploring capacity building in research and continuing professional development (CPD) pathways for the profession.</w:t>
      </w:r>
    </w:p>
    <w:p w14:paraId="0076C751" w14:textId="6D1CB137" w:rsidR="00C13986" w:rsidRPr="00C13986" w:rsidRDefault="00C13986" w:rsidP="002716C6">
      <w:pPr>
        <w:pStyle w:val="ListParagraph"/>
        <w:numPr>
          <w:ilvl w:val="0"/>
          <w:numId w:val="1"/>
        </w:numPr>
        <w:rPr>
          <w:rFonts w:cs="Arial"/>
        </w:rPr>
      </w:pPr>
      <w:r w:rsidRPr="00C13986">
        <w:rPr>
          <w:rFonts w:cs="Arial"/>
        </w:rPr>
        <w:t>Understanding what works to build confidence and competence in using research, applying research competencies to service improvement, and building career pathways to research.</w:t>
      </w:r>
    </w:p>
    <w:p w14:paraId="67C92BA4" w14:textId="77777777" w:rsidR="00C13986" w:rsidRPr="00C13986" w:rsidRDefault="00C13986" w:rsidP="00C13986">
      <w:pPr>
        <w:rPr>
          <w:rFonts w:cs="Arial"/>
        </w:rPr>
      </w:pPr>
      <w:r w:rsidRPr="00C13986">
        <w:rPr>
          <w:rFonts w:cs="Arial"/>
        </w:rPr>
        <w:t xml:space="preserve">The project aimed to support occupational therapists to engage with research/activities as a mechanism to increase use of existing and create new routes to access CPD or post </w:t>
      </w:r>
      <w:r w:rsidRPr="00C13986">
        <w:rPr>
          <w:rFonts w:cs="Arial"/>
        </w:rPr>
        <w:lastRenderedPageBreak/>
        <w:t xml:space="preserve">graduate learning, enhancing the development of research related career pathways. It aimed to improve recruitment and aid retention of occupational therapists and ultimately improve the evidence base for best practice in adult social care which can deliver better outcomes for people accessing care and support. </w:t>
      </w:r>
    </w:p>
    <w:p w14:paraId="458AE479" w14:textId="2B9C1BC8" w:rsidR="00C13986" w:rsidRPr="00C13986" w:rsidRDefault="00C13986" w:rsidP="00C13986">
      <w:pPr>
        <w:rPr>
          <w:rFonts w:cs="Arial"/>
        </w:rPr>
      </w:pPr>
      <w:r w:rsidRPr="00C13986">
        <w:rPr>
          <w:rFonts w:cs="Arial"/>
        </w:rPr>
        <w:t>This report uses the IMPACT triad of evidence to underpin the project and ensure all activities have been co-designed with people with lived experience and occupational therapists in the region, and wider stakeholders from local to national levels of influence.</w:t>
      </w:r>
    </w:p>
    <w:p w14:paraId="3ED3B903" w14:textId="0A86AD59" w:rsidR="00324401" w:rsidRPr="00F85C64" w:rsidRDefault="00C13986" w:rsidP="00324401">
      <w:pPr>
        <w:pStyle w:val="Heading2"/>
      </w:pPr>
      <w:bookmarkStart w:id="2" w:name="_Toc237331660"/>
      <w:r>
        <w:t>Published evidence</w:t>
      </w:r>
      <w:bookmarkEnd w:id="2"/>
    </w:p>
    <w:p w14:paraId="15D13E19" w14:textId="77777777" w:rsidR="00C13986" w:rsidRDefault="00C13986" w:rsidP="00176A37">
      <w:r>
        <w:t xml:space="preserve">In a review of the key documents “Unlocking the potential: Optimising Occupational Therapy as a High Impact Resource” </w:t>
      </w:r>
      <w:r>
        <w:rPr>
          <w:rStyle w:val="FootnoteReference"/>
        </w:rPr>
        <w:footnoteReference w:id="2"/>
      </w:r>
      <w:r>
        <w:t xml:space="preserve"> and </w:t>
      </w:r>
      <w:proofErr w:type="spellStart"/>
      <w:r>
        <w:t>Healthcheck</w:t>
      </w:r>
      <w:proofErr w:type="spellEnd"/>
      <w:r>
        <w:t xml:space="preserve"> Data from May 2025</w:t>
      </w:r>
      <w:r>
        <w:rPr>
          <w:rStyle w:val="FootnoteReference"/>
        </w:rPr>
        <w:footnoteReference w:id="3"/>
      </w:r>
      <w:r>
        <w:t>, the following were highlighted as important areas of focus to ensure that the project built on previous findings. These have been grouped around the key emerging themes used within the project.</w:t>
      </w:r>
    </w:p>
    <w:p w14:paraId="73580706" w14:textId="77777777" w:rsidR="00C13986" w:rsidRPr="00835AB1" w:rsidRDefault="00C13986" w:rsidP="00C13986">
      <w:pPr>
        <w:pStyle w:val="Heading3"/>
      </w:pPr>
      <w:bookmarkStart w:id="3" w:name="_Toc224726066"/>
      <w:bookmarkStart w:id="4" w:name="_Toc224726253"/>
      <w:bookmarkStart w:id="5" w:name="_Toc237331661"/>
      <w:r w:rsidRPr="00835AB1">
        <w:t>Capacity</w:t>
      </w:r>
      <w:bookmarkEnd w:id="3"/>
      <w:bookmarkEnd w:id="4"/>
      <w:bookmarkEnd w:id="5"/>
      <w:r w:rsidRPr="00835AB1">
        <w:t xml:space="preserve"> </w:t>
      </w:r>
    </w:p>
    <w:p w14:paraId="1312773B" w14:textId="77777777" w:rsidR="00C13986" w:rsidRDefault="00C13986" w:rsidP="002716C6">
      <w:pPr>
        <w:pStyle w:val="ListParagraph"/>
        <w:numPr>
          <w:ilvl w:val="0"/>
          <w:numId w:val="4"/>
        </w:numPr>
        <w:spacing w:line="360" w:lineRule="auto"/>
      </w:pPr>
      <w:r>
        <w:t xml:space="preserve">To explore and improve professional leadership structures and in turn </w:t>
      </w:r>
    </w:p>
    <w:p w14:paraId="4674C443" w14:textId="77777777" w:rsidR="00C13986" w:rsidRDefault="00C13986" w:rsidP="002716C6">
      <w:pPr>
        <w:pStyle w:val="ListParagraph"/>
        <w:numPr>
          <w:ilvl w:val="1"/>
          <w:numId w:val="4"/>
        </w:numPr>
        <w:spacing w:line="360" w:lineRule="auto"/>
      </w:pPr>
      <w:r>
        <w:t xml:space="preserve">improve recruitment and retention to the sector </w:t>
      </w:r>
    </w:p>
    <w:p w14:paraId="089A102A" w14:textId="77777777" w:rsidR="00C13986" w:rsidRDefault="00C13986" w:rsidP="002716C6">
      <w:pPr>
        <w:pStyle w:val="ListParagraph"/>
        <w:numPr>
          <w:ilvl w:val="1"/>
          <w:numId w:val="4"/>
        </w:numPr>
        <w:spacing w:line="360" w:lineRule="auto"/>
      </w:pPr>
      <w:r>
        <w:t xml:space="preserve">increase visibility of the occupational therapy profession </w:t>
      </w:r>
    </w:p>
    <w:p w14:paraId="196ADC39" w14:textId="77777777" w:rsidR="00C13986" w:rsidRPr="00835AB1" w:rsidRDefault="00C13986" w:rsidP="00C13986">
      <w:pPr>
        <w:pStyle w:val="Heading3"/>
      </w:pPr>
      <w:bookmarkStart w:id="6" w:name="_Toc224726067"/>
      <w:bookmarkStart w:id="7" w:name="_Toc224726254"/>
      <w:bookmarkStart w:id="8" w:name="_Toc237331662"/>
      <w:r w:rsidRPr="00835AB1">
        <w:t>Careers</w:t>
      </w:r>
      <w:bookmarkEnd w:id="6"/>
      <w:bookmarkEnd w:id="7"/>
      <w:bookmarkEnd w:id="8"/>
      <w:r w:rsidRPr="00835AB1">
        <w:t xml:space="preserve"> </w:t>
      </w:r>
    </w:p>
    <w:p w14:paraId="338F3CB1" w14:textId="77777777" w:rsidR="00C13986" w:rsidRDefault="00C13986" w:rsidP="002716C6">
      <w:pPr>
        <w:pStyle w:val="ListParagraph"/>
        <w:numPr>
          <w:ilvl w:val="0"/>
          <w:numId w:val="4"/>
        </w:numPr>
        <w:spacing w:line="360" w:lineRule="auto"/>
      </w:pPr>
      <w:r>
        <w:t>To develop support for newly qualified occupational therapists.</w:t>
      </w:r>
    </w:p>
    <w:p w14:paraId="19181ECE" w14:textId="77777777" w:rsidR="00C13986" w:rsidRDefault="00C13986" w:rsidP="002716C6">
      <w:pPr>
        <w:pStyle w:val="ListParagraph"/>
        <w:numPr>
          <w:ilvl w:val="0"/>
          <w:numId w:val="4"/>
        </w:numPr>
        <w:spacing w:line="360" w:lineRule="auto"/>
      </w:pPr>
      <w:r w:rsidRPr="5D5EFD85">
        <w:t xml:space="preserve">To explore and develop professional development opportunities to support the continuing professional development (CPD) of occupational therapists in adult social care. To include </w:t>
      </w:r>
    </w:p>
    <w:p w14:paraId="4D6289C5" w14:textId="77777777" w:rsidR="00C13986" w:rsidRDefault="00C13986" w:rsidP="002716C6">
      <w:pPr>
        <w:pStyle w:val="ListParagraph"/>
        <w:numPr>
          <w:ilvl w:val="1"/>
          <w:numId w:val="4"/>
        </w:numPr>
        <w:spacing w:line="360" w:lineRule="auto"/>
      </w:pPr>
      <w:r>
        <w:t>Opportunities to engage in research activity</w:t>
      </w:r>
    </w:p>
    <w:p w14:paraId="584C289A" w14:textId="77777777" w:rsidR="00C13986" w:rsidRDefault="00C13986" w:rsidP="002716C6">
      <w:pPr>
        <w:pStyle w:val="ListParagraph"/>
        <w:numPr>
          <w:ilvl w:val="1"/>
          <w:numId w:val="4"/>
        </w:numPr>
        <w:spacing w:line="360" w:lineRule="auto"/>
      </w:pPr>
      <w:r>
        <w:t xml:space="preserve">Promotion of clinical academic pathways for occupational therapists </w:t>
      </w:r>
    </w:p>
    <w:p w14:paraId="7CBE7435" w14:textId="77777777" w:rsidR="00C13986" w:rsidRDefault="00C13986" w:rsidP="002716C6">
      <w:pPr>
        <w:pStyle w:val="ListParagraph"/>
        <w:numPr>
          <w:ilvl w:val="1"/>
          <w:numId w:val="4"/>
        </w:numPr>
        <w:spacing w:line="360" w:lineRule="auto"/>
      </w:pPr>
      <w:r>
        <w:t xml:space="preserve">Increase uptake of NIHR offers  </w:t>
      </w:r>
    </w:p>
    <w:p w14:paraId="317D1469" w14:textId="77777777" w:rsidR="00C13986" w:rsidRDefault="00C13986" w:rsidP="002716C6">
      <w:pPr>
        <w:pStyle w:val="ListParagraph"/>
        <w:numPr>
          <w:ilvl w:val="1"/>
          <w:numId w:val="4"/>
        </w:numPr>
        <w:spacing w:line="360" w:lineRule="auto"/>
      </w:pPr>
      <w:r>
        <w:t xml:space="preserve">Opportunities to share good practice </w:t>
      </w:r>
    </w:p>
    <w:p w14:paraId="2684BD10" w14:textId="77777777" w:rsidR="00C13986" w:rsidRPr="00F5256E" w:rsidRDefault="00C13986" w:rsidP="002716C6">
      <w:pPr>
        <w:pStyle w:val="ListParagraph"/>
        <w:numPr>
          <w:ilvl w:val="1"/>
          <w:numId w:val="4"/>
        </w:numPr>
        <w:spacing w:line="360" w:lineRule="auto"/>
        <w:rPr>
          <w:color w:val="7030A0"/>
        </w:rPr>
      </w:pPr>
      <w:r w:rsidRPr="00F5256E">
        <w:t xml:space="preserve">Explore ways to collaborate with NHS and HEI colleagues to share resources that are lacking in adult social care </w:t>
      </w:r>
    </w:p>
    <w:p w14:paraId="4D55DC23" w14:textId="77777777" w:rsidR="00C13986" w:rsidRPr="00835AB1" w:rsidRDefault="00C13986" w:rsidP="00C13986">
      <w:pPr>
        <w:pStyle w:val="Heading3"/>
      </w:pPr>
      <w:bookmarkStart w:id="9" w:name="_Toc224726068"/>
      <w:bookmarkStart w:id="10" w:name="_Toc224726255"/>
      <w:bookmarkStart w:id="11" w:name="_Toc237331663"/>
      <w:r w:rsidRPr="00835AB1">
        <w:t>Culture</w:t>
      </w:r>
      <w:bookmarkEnd w:id="9"/>
      <w:bookmarkEnd w:id="10"/>
      <w:bookmarkEnd w:id="11"/>
      <w:r w:rsidRPr="00835AB1">
        <w:t xml:space="preserve"> </w:t>
      </w:r>
    </w:p>
    <w:p w14:paraId="71EB15EF" w14:textId="77777777" w:rsidR="00C13986" w:rsidRDefault="00C13986" w:rsidP="002716C6">
      <w:pPr>
        <w:pStyle w:val="ListParagraph"/>
        <w:numPr>
          <w:ilvl w:val="0"/>
          <w:numId w:val="4"/>
        </w:numPr>
        <w:spacing w:line="360" w:lineRule="auto"/>
      </w:pPr>
      <w:r w:rsidRPr="002049D2">
        <w:t>Increase the evidence base to allow occupational therapists to focus on prevention and early intervention, improve outcomes for citizens and maximise cost savings</w:t>
      </w:r>
    </w:p>
    <w:p w14:paraId="1DEE6FB2" w14:textId="77777777" w:rsidR="00176A37" w:rsidRPr="00224024" w:rsidRDefault="00176A37" w:rsidP="00176A37">
      <w:pPr>
        <w:pStyle w:val="Heading2"/>
      </w:pPr>
      <w:bookmarkStart w:id="12" w:name="_Toc224726256"/>
      <w:bookmarkStart w:id="13" w:name="_Toc237331664"/>
      <w:r w:rsidRPr="00AC6847">
        <w:lastRenderedPageBreak/>
        <w:t xml:space="preserve">People drawing on care and support </w:t>
      </w:r>
      <w:r>
        <w:t>e</w:t>
      </w:r>
      <w:r w:rsidRPr="00AC6847">
        <w:t>vidence</w:t>
      </w:r>
      <w:bookmarkEnd w:id="12"/>
      <w:bookmarkEnd w:id="13"/>
    </w:p>
    <w:p w14:paraId="5F3FD408" w14:textId="77777777" w:rsidR="00176A37" w:rsidRDefault="00176A37" w:rsidP="00176A37">
      <w:r>
        <w:t>An advisory group of volunteers was convened, of people who had experience of occupational therapy adult social care services over a prolonged period. They co-created the programme of work for the Demonstrator and specifically used their lived experience at the four Hack events and to create a film for the OT Show and conference where they actively contributed to the discussions and panel conversations with colleagues. The core output is included later in this report as a proposed model of support for the regions occupational therapy teams, mapped to the research cycle below (Figure 1).</w:t>
      </w:r>
    </w:p>
    <w:p w14:paraId="7B5A9EA7" w14:textId="77777777" w:rsidR="00176A37" w:rsidRDefault="00176A37" w:rsidP="00176A37">
      <w:r w:rsidRPr="00176A37">
        <w:rPr>
          <w:rStyle w:val="SubtitleChar"/>
        </w:rPr>
        <w:t>Figure 1 Research Cycle</w:t>
      </w:r>
      <w:r w:rsidRPr="004A14F0">
        <w:rPr>
          <w:noProof/>
        </w:rPr>
        <w:drawing>
          <wp:inline distT="0" distB="0" distL="0" distR="0" wp14:anchorId="5DE8A5ED" wp14:editId="413262DE">
            <wp:extent cx="5731510" cy="3908425"/>
            <wp:effectExtent l="0" t="0" r="2540" b="0"/>
            <wp:docPr id="6" name="Content Placeholder 5" descr="A diagram of a research process&#10;&#10;AI-generated content may be incorrect.">
              <a:extLst xmlns:a="http://schemas.openxmlformats.org/drawingml/2006/main">
                <a:ext uri="{FF2B5EF4-FFF2-40B4-BE49-F238E27FC236}">
                  <a16:creationId xmlns:a16="http://schemas.microsoft.com/office/drawing/2014/main" id="{CEC91C17-F414-B49D-C618-B6245C53D7C8}"/>
                </a:ext>
              </a:extLst>
            </wp:docPr>
            <wp:cNvGraphicFramePr>
              <a:graphicFrameLocks xmlns:a="http://schemas.openxmlformats.org/drawingml/2006/main" noGrp="1" noChangeAspect="1"/>
            </wp:cNvGraphicFramePr>
            <a:graphic xmlns:a="http://schemas.openxmlformats.org/drawingml/2006/main">
              <a:graphicData uri="http://schemas.openxmlformats.org/drawingml/2006/picture">
                <pic:pic xmlns:pic="http://schemas.openxmlformats.org/drawingml/2006/picture">
                  <pic:nvPicPr>
                    <pic:cNvPr id="6" name="Content Placeholder 5" descr="A diagram of a research process&#10;&#10;AI-generated content may be incorrect.">
                      <a:extLst>
                        <a:ext uri="{FF2B5EF4-FFF2-40B4-BE49-F238E27FC236}">
                          <a16:creationId xmlns:a16="http://schemas.microsoft.com/office/drawing/2014/main" id="{CEC91C17-F414-B49D-C618-B6245C53D7C8}"/>
                        </a:ext>
                      </a:extLst>
                    </pic:cNvPr>
                    <pic:cNvPicPr>
                      <a:picLocks noGrp="1" noChangeAspect="1"/>
                    </pic:cNvPicPr>
                  </pic:nvPicPr>
                  <pic:blipFill>
                    <a:blip r:embed="rId11"/>
                    <a:stretch>
                      <a:fillRect/>
                    </a:stretch>
                  </pic:blipFill>
                  <pic:spPr>
                    <a:xfrm>
                      <a:off x="0" y="0"/>
                      <a:ext cx="5731510" cy="3908425"/>
                    </a:xfrm>
                    <a:prstGeom prst="rect">
                      <a:avLst/>
                    </a:prstGeom>
                  </pic:spPr>
                </pic:pic>
              </a:graphicData>
            </a:graphic>
          </wp:inline>
        </w:drawing>
      </w:r>
    </w:p>
    <w:p w14:paraId="5E85721D" w14:textId="77777777" w:rsidR="00176A37" w:rsidRDefault="00176A37" w:rsidP="00176A37">
      <w:pPr>
        <w:pStyle w:val="Heading2"/>
      </w:pPr>
    </w:p>
    <w:p w14:paraId="4077AFB5" w14:textId="77777777" w:rsidR="00176A37" w:rsidRPr="006311FD" w:rsidRDefault="00176A37" w:rsidP="00176A37">
      <w:pPr>
        <w:pStyle w:val="Heading2"/>
      </w:pPr>
      <w:bookmarkStart w:id="14" w:name="_Toc224726257"/>
      <w:bookmarkStart w:id="15" w:name="_Toc237331665"/>
      <w:r w:rsidRPr="006311FD">
        <w:t xml:space="preserve">Practitioner (occupational therapists) </w:t>
      </w:r>
      <w:r>
        <w:t>e</w:t>
      </w:r>
      <w:r w:rsidRPr="006311FD">
        <w:t>vidence</w:t>
      </w:r>
      <w:bookmarkEnd w:id="14"/>
      <w:bookmarkEnd w:id="15"/>
    </w:p>
    <w:p w14:paraId="4A9C7F2E" w14:textId="77777777" w:rsidR="00176A37" w:rsidRPr="006311FD" w:rsidRDefault="00176A37" w:rsidP="00176A37">
      <w:r w:rsidRPr="006311FD">
        <w:t xml:space="preserve">The </w:t>
      </w:r>
      <w:r>
        <w:t>D</w:t>
      </w:r>
      <w:r w:rsidRPr="006311FD">
        <w:t>emonstrator team review</w:t>
      </w:r>
      <w:r>
        <w:t>ed</w:t>
      </w:r>
      <w:r w:rsidRPr="006311FD">
        <w:t xml:space="preserve"> the local </w:t>
      </w:r>
      <w:r>
        <w:t>data and national data sets from Skills for Care to establish a baseline. The team attempted to gather more local data, relying on local knowledge rather than a high-quality data set. There is currently no regional data set that would have helped to provide a robust data analysis of the professions needs in relation to research. The team followed this, and the other evidence reviews (below) with individual and group conversations across the project. The findings are shared in the following sections.</w:t>
      </w:r>
    </w:p>
    <w:p w14:paraId="70C7EC0A" w14:textId="77777777" w:rsidR="00176A37" w:rsidRPr="00A80B5A" w:rsidRDefault="00176A37" w:rsidP="00176A37">
      <w:pPr>
        <w:pStyle w:val="Heading3"/>
      </w:pPr>
      <w:bookmarkStart w:id="16" w:name="_Toc224726071"/>
      <w:bookmarkStart w:id="17" w:name="_Toc224726258"/>
      <w:bookmarkStart w:id="18" w:name="_Toc237331666"/>
      <w:r w:rsidRPr="00A80B5A">
        <w:t>Workforce Data</w:t>
      </w:r>
      <w:bookmarkEnd w:id="16"/>
      <w:bookmarkEnd w:id="17"/>
      <w:bookmarkEnd w:id="18"/>
      <w:r w:rsidRPr="00A80B5A">
        <w:t xml:space="preserve"> </w:t>
      </w:r>
    </w:p>
    <w:p w14:paraId="40B71DCA" w14:textId="656FA690" w:rsidR="00176A37" w:rsidRDefault="00176A37" w:rsidP="00176A37">
      <w:r w:rsidRPr="006311FD">
        <w:lastRenderedPageBreak/>
        <w:t xml:space="preserve">Accurate </w:t>
      </w:r>
      <w:r>
        <w:t>a</w:t>
      </w:r>
      <w:r w:rsidRPr="006311FD">
        <w:t xml:space="preserve">dult </w:t>
      </w:r>
      <w:r>
        <w:t>s</w:t>
      </w:r>
      <w:r w:rsidRPr="006311FD">
        <w:t xml:space="preserve">ocial </w:t>
      </w:r>
      <w:r>
        <w:t>c</w:t>
      </w:r>
      <w:r w:rsidRPr="006311FD">
        <w:t>are workforce data</w:t>
      </w:r>
      <w:r>
        <w:rPr>
          <w:rStyle w:val="FootnoteReference"/>
        </w:rPr>
        <w:footnoteReference w:id="4"/>
      </w:r>
      <w:r w:rsidRPr="006311FD">
        <w:t xml:space="preserve"> is difficult to access. Whilst “skills for care” data is available this does not correlate accurately with OT managers reports of their work force. BCC OT manager reports 70 OT staff and skills for health data   states fifty. The data is only presented in fives which presents a particular challenge for a small workforce such as occupational therapy, where numbers less than 5 </w:t>
      </w:r>
      <w:r>
        <w:t xml:space="preserve">are </w:t>
      </w:r>
      <w:r w:rsidRPr="006311FD">
        <w:t>not included.</w:t>
      </w:r>
    </w:p>
    <w:p w14:paraId="4BFEA66C" w14:textId="77777777" w:rsidR="00176A37" w:rsidRPr="00A80B5A" w:rsidRDefault="00176A37" w:rsidP="00176A37">
      <w:pPr>
        <w:pStyle w:val="Subtitle"/>
        <w:rPr>
          <w:sz w:val="28"/>
          <w:szCs w:val="28"/>
        </w:rPr>
      </w:pPr>
      <w:r w:rsidRPr="00A80B5A">
        <w:rPr>
          <w:rStyle w:val="IntenseEmphasis"/>
          <w:color w:val="A84D98"/>
        </w:rPr>
        <w:t>Table 1: Occupational Therapy Workforce Intelligence, Integrated Care System Data</w:t>
      </w:r>
    </w:p>
    <w:p w14:paraId="0343677D" w14:textId="77777777" w:rsidR="00176A37" w:rsidRPr="00F84A91" w:rsidRDefault="00176A37" w:rsidP="00176A37">
      <w:pPr>
        <w:rPr>
          <w:rStyle w:val="IntenseEmphasis"/>
          <w:i w:val="0"/>
          <w:iCs w:val="0"/>
          <w:color w:val="auto"/>
        </w:rPr>
      </w:pPr>
      <w:r w:rsidRPr="006311FD">
        <w:rPr>
          <w:noProof/>
        </w:rPr>
        <w:drawing>
          <wp:inline distT="0" distB="0" distL="0" distR="0" wp14:anchorId="4507BC75" wp14:editId="54D5BE3A">
            <wp:extent cx="5731510" cy="2433955"/>
            <wp:effectExtent l="0" t="0" r="2540" b="0"/>
            <wp:docPr id="111416829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5731510" cy="2433955"/>
                    </a:xfrm>
                    <a:prstGeom prst="rect">
                      <a:avLst/>
                    </a:prstGeom>
                    <a:noFill/>
                    <a:ln>
                      <a:noFill/>
                    </a:ln>
                  </pic:spPr>
                </pic:pic>
              </a:graphicData>
            </a:graphic>
          </wp:inline>
        </w:drawing>
      </w:r>
      <w:r w:rsidRPr="006311FD">
        <w:t xml:space="preserve"> </w:t>
      </w:r>
    </w:p>
    <w:p w14:paraId="4BE5C940" w14:textId="77777777" w:rsidR="00176A37" w:rsidRPr="006311FD" w:rsidRDefault="00176A37" w:rsidP="00176A37">
      <w:r w:rsidRPr="006311FD">
        <w:rPr>
          <w:noProof/>
        </w:rPr>
        <w:drawing>
          <wp:inline distT="0" distB="0" distL="0" distR="0" wp14:anchorId="26EF9C3A" wp14:editId="514918CA">
            <wp:extent cx="6114883" cy="1860550"/>
            <wp:effectExtent l="0" t="0" r="0" b="0"/>
            <wp:docPr id="1072651207"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6114883" cy="1860550"/>
                    </a:xfrm>
                    <a:prstGeom prst="rect">
                      <a:avLst/>
                    </a:prstGeom>
                    <a:noFill/>
                  </pic:spPr>
                </pic:pic>
              </a:graphicData>
            </a:graphic>
          </wp:inline>
        </w:drawing>
      </w:r>
    </w:p>
    <w:p w14:paraId="496687D9" w14:textId="77777777" w:rsidR="00176A37" w:rsidRDefault="00176A37" w:rsidP="00176A37">
      <w:r w:rsidRPr="006311FD">
        <w:t xml:space="preserve">Whilst acknowledging these limitations the workforce data presents a picture of a small workforce (225) across the fourteen west midlands local authorities, with variable sickness, vacancy, and turnover rates. The highest vacancy rate across the west midlands is the black country at 20.8%. Hereford and Worcester have the least experienced workforce with 93% of their </w:t>
      </w:r>
      <w:r>
        <w:t>occupational therapists</w:t>
      </w:r>
      <w:r w:rsidRPr="006311FD">
        <w:t xml:space="preserve"> with under 7 years’ experience</w:t>
      </w:r>
      <w:r>
        <w:t>, and together with</w:t>
      </w:r>
      <w:r w:rsidRPr="006311FD">
        <w:t xml:space="preserve"> high number of staff over 50 (54%) </w:t>
      </w:r>
      <w:r>
        <w:t xml:space="preserve">this may add to a range of risks across </w:t>
      </w:r>
      <w:r w:rsidRPr="00A80B5A">
        <w:t>the re</w:t>
      </w:r>
      <w:r>
        <w:t>gion. Of t</w:t>
      </w:r>
      <w:r w:rsidRPr="006311FD">
        <w:t xml:space="preserve">he 225 </w:t>
      </w:r>
      <w:r>
        <w:t>o</w:t>
      </w:r>
      <w:r w:rsidRPr="006311FD">
        <w:t xml:space="preserve">ccupational </w:t>
      </w:r>
      <w:r>
        <w:t>t</w:t>
      </w:r>
      <w:r w:rsidRPr="006311FD">
        <w:t>herapy staff two hundred are white British and primarily women</w:t>
      </w:r>
      <w:r>
        <w:rPr>
          <w:rStyle w:val="FootnoteReference"/>
        </w:rPr>
        <w:footnoteReference w:id="5"/>
      </w:r>
      <w:r>
        <w:t>.</w:t>
      </w:r>
    </w:p>
    <w:p w14:paraId="7D767A60" w14:textId="77777777" w:rsidR="00176A37" w:rsidRPr="002D389D" w:rsidRDefault="00176A37" w:rsidP="00176A37">
      <w:r>
        <w:t>[</w:t>
      </w:r>
      <w:r w:rsidRPr="002D389D">
        <w:t>All data accessed on 18.3.2025</w:t>
      </w:r>
      <w:r>
        <w:t>]</w:t>
      </w:r>
      <w:r w:rsidRPr="002D389D">
        <w:t xml:space="preserve"> </w:t>
      </w:r>
    </w:p>
    <w:p w14:paraId="4541C051" w14:textId="77777777" w:rsidR="00176A37" w:rsidRPr="00C57E25" w:rsidRDefault="00176A37" w:rsidP="00176A37">
      <w:pPr>
        <w:pStyle w:val="Heading3"/>
      </w:pPr>
      <w:bookmarkStart w:id="19" w:name="_Toc224726072"/>
      <w:bookmarkStart w:id="20" w:name="_Toc224726259"/>
      <w:bookmarkStart w:id="21" w:name="_Toc237331667"/>
      <w:r w:rsidRPr="00C57E25">
        <w:lastRenderedPageBreak/>
        <w:t>Survey of occupational therapists</w:t>
      </w:r>
      <w:bookmarkEnd w:id="19"/>
      <w:bookmarkEnd w:id="20"/>
      <w:bookmarkEnd w:id="21"/>
    </w:p>
    <w:p w14:paraId="1266CD4D" w14:textId="4EE61AA3" w:rsidR="00176A37" w:rsidRDefault="00176A37" w:rsidP="00176A37">
      <w:r w:rsidRPr="006311FD">
        <w:t>An online survey was carried out in the first three months of the project to provide a baseline of occupational therapists’ engagement with research. A total of fifty-seven people responded. The following provides a summary of this survey, from which the programme of activities was co-designed with stakeholders, people with lived experience of occupational therapy services and occupational therapists in the region.</w:t>
      </w:r>
    </w:p>
    <w:p w14:paraId="0CDEB195" w14:textId="318A5B02" w:rsidR="00176A37" w:rsidRPr="00176A37" w:rsidRDefault="00176A37" w:rsidP="00176A37">
      <w:pPr>
        <w:pStyle w:val="Subtitle"/>
      </w:pPr>
      <w:r w:rsidRPr="00176A37">
        <w:rPr>
          <w:rStyle w:val="SubtitleChar"/>
          <w:i/>
          <w:iCs/>
        </w:rPr>
        <w:t>Tables from occupational therapy survey results</w:t>
      </w:r>
    </w:p>
    <w:p w14:paraId="564F53DB" w14:textId="23D226BB" w:rsidR="00176A37" w:rsidRPr="006311FD" w:rsidRDefault="00176A37" w:rsidP="00176A37">
      <w:r w:rsidRPr="00176A37">
        <w:rPr>
          <w:rStyle w:val="SubtitleChar"/>
          <w:i w:val="0"/>
          <w:iCs w:val="0"/>
          <w:noProof/>
        </w:rPr>
        <w:drawing>
          <wp:anchor distT="0" distB="0" distL="114300" distR="114300" simplePos="0" relativeHeight="251658240" behindDoc="0" locked="0" layoutInCell="1" allowOverlap="1" wp14:anchorId="7C48CE4D" wp14:editId="12BC6F7F">
            <wp:simplePos x="0" y="0"/>
            <wp:positionH relativeFrom="column">
              <wp:posOffset>1525905</wp:posOffset>
            </wp:positionH>
            <wp:positionV relativeFrom="paragraph">
              <wp:posOffset>6985</wp:posOffset>
            </wp:positionV>
            <wp:extent cx="3951605" cy="1263650"/>
            <wp:effectExtent l="0" t="0" r="0" b="0"/>
            <wp:wrapNone/>
            <wp:docPr id="1271299280" name="Picture 1" descr="A colorful flag with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1299280" name="Picture 1" descr="A colorful flag with white background&#10;&#10;AI-generated content may be incorrect."/>
                    <pic:cNvPicPr/>
                  </pic:nvPicPr>
                  <pic:blipFill>
                    <a:blip r:embed="rId14">
                      <a:extLst>
                        <a:ext uri="{28A0092B-C50C-407E-A947-70E740481C1C}">
                          <a14:useLocalDpi xmlns:a14="http://schemas.microsoft.com/office/drawing/2010/main" val="0"/>
                        </a:ext>
                      </a:extLst>
                    </a:blip>
                    <a:stretch>
                      <a:fillRect/>
                    </a:stretch>
                  </pic:blipFill>
                  <pic:spPr>
                    <a:xfrm>
                      <a:off x="0" y="0"/>
                      <a:ext cx="3951605" cy="1263650"/>
                    </a:xfrm>
                    <a:prstGeom prst="rect">
                      <a:avLst/>
                    </a:prstGeom>
                  </pic:spPr>
                </pic:pic>
              </a:graphicData>
            </a:graphic>
            <wp14:sizeRelH relativeFrom="margin">
              <wp14:pctWidth>0</wp14:pctWidth>
            </wp14:sizeRelH>
            <wp14:sizeRelV relativeFrom="margin">
              <wp14:pctHeight>0</wp14:pctHeight>
            </wp14:sizeRelV>
          </wp:anchor>
        </w:drawing>
      </w:r>
      <w:r>
        <w:t xml:space="preserve">Demographics - </w:t>
      </w:r>
      <w:r w:rsidRPr="006311FD">
        <w:t xml:space="preserve">Age: </w:t>
      </w:r>
    </w:p>
    <w:p w14:paraId="3C50D146" w14:textId="48792944" w:rsidR="00176A37" w:rsidRPr="006311FD" w:rsidRDefault="00176A37" w:rsidP="00176A37"/>
    <w:p w14:paraId="037946AC" w14:textId="7D6ECE71" w:rsidR="00176A37" w:rsidRPr="006311FD" w:rsidRDefault="00176A37" w:rsidP="00176A37"/>
    <w:p w14:paraId="20119B99" w14:textId="2DDF58BD" w:rsidR="00176A37" w:rsidRDefault="00176A37" w:rsidP="00176A37"/>
    <w:p w14:paraId="12FA4331" w14:textId="12D5BE2F" w:rsidR="00176A37" w:rsidRDefault="00176A37" w:rsidP="00176A37"/>
    <w:p w14:paraId="5E98D899" w14:textId="6C5C0C72" w:rsidR="00176A37" w:rsidRPr="006311FD" w:rsidRDefault="00176A37" w:rsidP="00176A37">
      <w:r w:rsidRPr="006311FD">
        <w:rPr>
          <w:noProof/>
        </w:rPr>
        <w:drawing>
          <wp:anchor distT="0" distB="0" distL="114300" distR="114300" simplePos="0" relativeHeight="251658241" behindDoc="0" locked="0" layoutInCell="1" allowOverlap="1" wp14:anchorId="1FB664B7" wp14:editId="26A252A5">
            <wp:simplePos x="0" y="0"/>
            <wp:positionH relativeFrom="margin">
              <wp:posOffset>1295952</wp:posOffset>
            </wp:positionH>
            <wp:positionV relativeFrom="paragraph">
              <wp:posOffset>7979</wp:posOffset>
            </wp:positionV>
            <wp:extent cx="4379769" cy="1160890"/>
            <wp:effectExtent l="0" t="0" r="1905" b="1270"/>
            <wp:wrapNone/>
            <wp:docPr id="1873730892" name="Picture 1" descr="A white background with black dot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3730892" name="Picture 1" descr="A white background with black dots&#10;&#10;AI-generated content may be incorrect."/>
                    <pic:cNvPicPr/>
                  </pic:nvPicPr>
                  <pic:blipFill>
                    <a:blip r:embed="rId15">
                      <a:extLst>
                        <a:ext uri="{28A0092B-C50C-407E-A947-70E740481C1C}">
                          <a14:useLocalDpi xmlns:a14="http://schemas.microsoft.com/office/drawing/2010/main" val="0"/>
                        </a:ext>
                      </a:extLst>
                    </a:blip>
                    <a:stretch>
                      <a:fillRect/>
                    </a:stretch>
                  </pic:blipFill>
                  <pic:spPr>
                    <a:xfrm>
                      <a:off x="0" y="0"/>
                      <a:ext cx="4379769" cy="1160890"/>
                    </a:xfrm>
                    <a:prstGeom prst="rect">
                      <a:avLst/>
                    </a:prstGeom>
                  </pic:spPr>
                </pic:pic>
              </a:graphicData>
            </a:graphic>
            <wp14:sizeRelH relativeFrom="margin">
              <wp14:pctWidth>0</wp14:pctWidth>
            </wp14:sizeRelH>
            <wp14:sizeRelV relativeFrom="margin">
              <wp14:pctHeight>0</wp14:pctHeight>
            </wp14:sizeRelV>
          </wp:anchor>
        </w:drawing>
      </w:r>
      <w:r w:rsidRPr="006311FD">
        <w:t xml:space="preserve">Experience: </w:t>
      </w:r>
    </w:p>
    <w:p w14:paraId="28BA548D" w14:textId="77777777" w:rsidR="00176A37" w:rsidRPr="006311FD" w:rsidRDefault="00176A37" w:rsidP="00176A37"/>
    <w:p w14:paraId="0F4A7F71" w14:textId="13AA7FB7" w:rsidR="00176A37" w:rsidRDefault="00176A37" w:rsidP="00176A37"/>
    <w:p w14:paraId="3807B9D7" w14:textId="7C94DD67" w:rsidR="00176A37" w:rsidRDefault="00176A37" w:rsidP="00176A37"/>
    <w:p w14:paraId="0EF0838F" w14:textId="75FEAA02" w:rsidR="00176A37" w:rsidRDefault="00176A37" w:rsidP="00176A37">
      <w:r w:rsidRPr="006311FD">
        <w:rPr>
          <w:noProof/>
        </w:rPr>
        <w:drawing>
          <wp:anchor distT="0" distB="0" distL="114300" distR="114300" simplePos="0" relativeHeight="251658242" behindDoc="0" locked="0" layoutInCell="1" allowOverlap="1" wp14:anchorId="1B864037" wp14:editId="69A17EBC">
            <wp:simplePos x="0" y="0"/>
            <wp:positionH relativeFrom="margin">
              <wp:posOffset>1300756</wp:posOffset>
            </wp:positionH>
            <wp:positionV relativeFrom="paragraph">
              <wp:posOffset>44892</wp:posOffset>
            </wp:positionV>
            <wp:extent cx="4242686" cy="1299172"/>
            <wp:effectExtent l="0" t="0" r="5715" b="0"/>
            <wp:wrapNone/>
            <wp:docPr id="1677485155" name="Picture 1" descr="A white background with black dot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7485155" name="Picture 1" descr="A white background with black dots&#10;&#10;AI-generated content may be incorrect."/>
                    <pic:cNvPicPr/>
                  </pic:nvPicPr>
                  <pic:blipFill>
                    <a:blip r:embed="rId16">
                      <a:extLst>
                        <a:ext uri="{28A0092B-C50C-407E-A947-70E740481C1C}">
                          <a14:useLocalDpi xmlns:a14="http://schemas.microsoft.com/office/drawing/2010/main" val="0"/>
                        </a:ext>
                      </a:extLst>
                    </a:blip>
                    <a:stretch>
                      <a:fillRect/>
                    </a:stretch>
                  </pic:blipFill>
                  <pic:spPr>
                    <a:xfrm>
                      <a:off x="0" y="0"/>
                      <a:ext cx="4242686" cy="1299172"/>
                    </a:xfrm>
                    <a:prstGeom prst="rect">
                      <a:avLst/>
                    </a:prstGeom>
                  </pic:spPr>
                </pic:pic>
              </a:graphicData>
            </a:graphic>
            <wp14:sizeRelH relativeFrom="margin">
              <wp14:pctWidth>0</wp14:pctWidth>
            </wp14:sizeRelH>
            <wp14:sizeRelV relativeFrom="margin">
              <wp14:pctHeight>0</wp14:pctHeight>
            </wp14:sizeRelV>
          </wp:anchor>
        </w:drawing>
      </w:r>
    </w:p>
    <w:p w14:paraId="1B7131E4" w14:textId="65A891DC" w:rsidR="00176A37" w:rsidRPr="006311FD" w:rsidRDefault="00176A37" w:rsidP="00176A37">
      <w:r w:rsidRPr="006311FD">
        <w:t xml:space="preserve">Post Grad   </w:t>
      </w:r>
    </w:p>
    <w:p w14:paraId="6093C7ED" w14:textId="77777777" w:rsidR="00176A37" w:rsidRPr="006311FD" w:rsidRDefault="00176A37" w:rsidP="00176A37">
      <w:r w:rsidRPr="006311FD">
        <w:t xml:space="preserve">Education: </w:t>
      </w:r>
    </w:p>
    <w:p w14:paraId="2069AF9C" w14:textId="77777777" w:rsidR="00176A37" w:rsidRPr="006311FD" w:rsidRDefault="00176A37" w:rsidP="00176A37"/>
    <w:p w14:paraId="1182A55A" w14:textId="77777777" w:rsidR="00176A37" w:rsidRPr="006311FD" w:rsidRDefault="00176A37" w:rsidP="00176A37">
      <w:r w:rsidRPr="006311FD">
        <w:rPr>
          <w:noProof/>
        </w:rPr>
        <w:drawing>
          <wp:anchor distT="0" distB="0" distL="114300" distR="114300" simplePos="0" relativeHeight="251658243" behindDoc="0" locked="0" layoutInCell="1" allowOverlap="1" wp14:anchorId="0A66E1CE" wp14:editId="0AB053F6">
            <wp:simplePos x="0" y="0"/>
            <wp:positionH relativeFrom="column">
              <wp:posOffset>1345288</wp:posOffset>
            </wp:positionH>
            <wp:positionV relativeFrom="paragraph">
              <wp:posOffset>260406</wp:posOffset>
            </wp:positionV>
            <wp:extent cx="4191440" cy="1391760"/>
            <wp:effectExtent l="0" t="0" r="0" b="0"/>
            <wp:wrapNone/>
            <wp:docPr id="292163970" name="Picture 1" descr="A white background with black and white cloud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2163970" name="Picture 1" descr="A white background with black and white clouds&#10;&#10;AI-generated content may be incorrect."/>
                    <pic:cNvPicPr/>
                  </pic:nvPicPr>
                  <pic:blipFill>
                    <a:blip r:embed="rId17">
                      <a:extLst>
                        <a:ext uri="{28A0092B-C50C-407E-A947-70E740481C1C}">
                          <a14:useLocalDpi xmlns:a14="http://schemas.microsoft.com/office/drawing/2010/main" val="0"/>
                        </a:ext>
                      </a:extLst>
                    </a:blip>
                    <a:stretch>
                      <a:fillRect/>
                    </a:stretch>
                  </pic:blipFill>
                  <pic:spPr>
                    <a:xfrm>
                      <a:off x="0" y="0"/>
                      <a:ext cx="4191440" cy="1391760"/>
                    </a:xfrm>
                    <a:prstGeom prst="rect">
                      <a:avLst/>
                    </a:prstGeom>
                  </pic:spPr>
                </pic:pic>
              </a:graphicData>
            </a:graphic>
            <wp14:sizeRelH relativeFrom="margin">
              <wp14:pctWidth>0</wp14:pctWidth>
            </wp14:sizeRelH>
            <wp14:sizeRelV relativeFrom="margin">
              <wp14:pctHeight>0</wp14:pctHeight>
            </wp14:sizeRelV>
          </wp:anchor>
        </w:drawing>
      </w:r>
    </w:p>
    <w:p w14:paraId="5C0E3194" w14:textId="77777777" w:rsidR="00176A37" w:rsidRPr="006311FD" w:rsidRDefault="00176A37" w:rsidP="00176A37"/>
    <w:p w14:paraId="2790EA56" w14:textId="77777777" w:rsidR="00176A37" w:rsidRPr="006311FD" w:rsidRDefault="00176A37" w:rsidP="00176A37">
      <w:r w:rsidRPr="006311FD">
        <w:t xml:space="preserve">Research   </w:t>
      </w:r>
    </w:p>
    <w:p w14:paraId="7D7AAA79" w14:textId="77777777" w:rsidR="00176A37" w:rsidRPr="006311FD" w:rsidRDefault="00176A37" w:rsidP="00176A37">
      <w:r w:rsidRPr="006311FD">
        <w:t>experience:</w:t>
      </w:r>
    </w:p>
    <w:p w14:paraId="65EADDDD" w14:textId="000576D5" w:rsidR="00176A37" w:rsidRPr="006311FD" w:rsidRDefault="00176A37" w:rsidP="00176A37"/>
    <w:p w14:paraId="7E4E5580" w14:textId="1CA0C6E8" w:rsidR="00176A37" w:rsidRDefault="00176A37" w:rsidP="00176A37"/>
    <w:p w14:paraId="718FC723" w14:textId="05B2F707" w:rsidR="00176A37" w:rsidRPr="006311FD" w:rsidRDefault="00176A37" w:rsidP="00176A37">
      <w:r w:rsidRPr="006311FD">
        <w:rPr>
          <w:noProof/>
        </w:rPr>
        <w:drawing>
          <wp:anchor distT="0" distB="0" distL="114300" distR="114300" simplePos="0" relativeHeight="251658244" behindDoc="0" locked="0" layoutInCell="1" allowOverlap="1" wp14:anchorId="6F29257B" wp14:editId="063AE510">
            <wp:simplePos x="0" y="0"/>
            <wp:positionH relativeFrom="margin">
              <wp:posOffset>1410556</wp:posOffset>
            </wp:positionH>
            <wp:positionV relativeFrom="paragraph">
              <wp:posOffset>-4969</wp:posOffset>
            </wp:positionV>
            <wp:extent cx="4368165" cy="1391920"/>
            <wp:effectExtent l="0" t="0" r="0" b="0"/>
            <wp:wrapNone/>
            <wp:docPr id="2019981427" name="Picture 1" descr="A colorful bar graph with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9981427" name="Picture 1" descr="A colorful bar graph with white background&#10;&#10;AI-generated content may be incorrect."/>
                    <pic:cNvPicPr/>
                  </pic:nvPicPr>
                  <pic:blipFill>
                    <a:blip r:embed="rId18">
                      <a:extLst>
                        <a:ext uri="{28A0092B-C50C-407E-A947-70E740481C1C}">
                          <a14:useLocalDpi xmlns:a14="http://schemas.microsoft.com/office/drawing/2010/main" val="0"/>
                        </a:ext>
                      </a:extLst>
                    </a:blip>
                    <a:stretch>
                      <a:fillRect/>
                    </a:stretch>
                  </pic:blipFill>
                  <pic:spPr>
                    <a:xfrm>
                      <a:off x="0" y="0"/>
                      <a:ext cx="4368165" cy="1391920"/>
                    </a:xfrm>
                    <a:prstGeom prst="rect">
                      <a:avLst/>
                    </a:prstGeom>
                  </pic:spPr>
                </pic:pic>
              </a:graphicData>
            </a:graphic>
          </wp:anchor>
        </w:drawing>
      </w:r>
    </w:p>
    <w:p w14:paraId="1E33171F" w14:textId="77777777" w:rsidR="00176A37" w:rsidRPr="006311FD" w:rsidRDefault="00176A37" w:rsidP="00176A37">
      <w:r w:rsidRPr="006311FD">
        <w:t xml:space="preserve">Engagement: </w:t>
      </w:r>
    </w:p>
    <w:p w14:paraId="290AD169" w14:textId="77777777" w:rsidR="00176A37" w:rsidRPr="006311FD" w:rsidRDefault="00176A37" w:rsidP="00176A37"/>
    <w:p w14:paraId="1F10781F" w14:textId="6E344596" w:rsidR="00176A37" w:rsidRPr="006311FD" w:rsidRDefault="00176A37" w:rsidP="00176A37"/>
    <w:p w14:paraId="508D44EA" w14:textId="03261C49" w:rsidR="00176A37" w:rsidRDefault="00176A37" w:rsidP="00176A37"/>
    <w:p w14:paraId="5F1F149D" w14:textId="62BBAA6E" w:rsidR="00176A37" w:rsidRDefault="00176A37" w:rsidP="00176A37"/>
    <w:p w14:paraId="1AA17697" w14:textId="6817D8E9" w:rsidR="00176A37" w:rsidRPr="006311FD" w:rsidRDefault="00A60730" w:rsidP="00176A37">
      <w:r w:rsidRPr="006311FD">
        <w:rPr>
          <w:noProof/>
        </w:rPr>
        <w:lastRenderedPageBreak/>
        <w:drawing>
          <wp:anchor distT="0" distB="0" distL="114300" distR="114300" simplePos="0" relativeHeight="251658245" behindDoc="0" locked="0" layoutInCell="1" allowOverlap="1" wp14:anchorId="63253248" wp14:editId="35DE7C33">
            <wp:simplePos x="0" y="0"/>
            <wp:positionH relativeFrom="margin">
              <wp:posOffset>1375355</wp:posOffset>
            </wp:positionH>
            <wp:positionV relativeFrom="paragraph">
              <wp:posOffset>-162339</wp:posOffset>
            </wp:positionV>
            <wp:extent cx="4323029" cy="1407377"/>
            <wp:effectExtent l="0" t="0" r="1905" b="2540"/>
            <wp:wrapNone/>
            <wp:docPr id="1916694499" name="Picture 1" descr="A close-up of a grap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6694499" name="Picture 1" descr="A close-up of a graph&#10;&#10;AI-generated content may be incorrect."/>
                    <pic:cNvPicPr/>
                  </pic:nvPicPr>
                  <pic:blipFill>
                    <a:blip r:embed="rId19">
                      <a:extLst>
                        <a:ext uri="{28A0092B-C50C-407E-A947-70E740481C1C}">
                          <a14:useLocalDpi xmlns:a14="http://schemas.microsoft.com/office/drawing/2010/main" val="0"/>
                        </a:ext>
                      </a:extLst>
                    </a:blip>
                    <a:stretch>
                      <a:fillRect/>
                    </a:stretch>
                  </pic:blipFill>
                  <pic:spPr>
                    <a:xfrm>
                      <a:off x="0" y="0"/>
                      <a:ext cx="4323029" cy="1407377"/>
                    </a:xfrm>
                    <a:prstGeom prst="rect">
                      <a:avLst/>
                    </a:prstGeom>
                  </pic:spPr>
                </pic:pic>
              </a:graphicData>
            </a:graphic>
            <wp14:sizeRelH relativeFrom="margin">
              <wp14:pctWidth>0</wp14:pctWidth>
            </wp14:sizeRelH>
            <wp14:sizeRelV relativeFrom="margin">
              <wp14:pctHeight>0</wp14:pctHeight>
            </wp14:sizeRelV>
          </wp:anchor>
        </w:drawing>
      </w:r>
      <w:r w:rsidR="00176A37" w:rsidRPr="006311FD">
        <w:t xml:space="preserve">Evidence:  </w:t>
      </w:r>
    </w:p>
    <w:p w14:paraId="3F4F3D1F" w14:textId="77777777" w:rsidR="00176A37" w:rsidRPr="006311FD" w:rsidRDefault="00176A37" w:rsidP="00176A37"/>
    <w:p w14:paraId="05802136" w14:textId="4B40EB6E" w:rsidR="0767B820" w:rsidRDefault="0767B820" w:rsidP="0767B820">
      <w:pPr>
        <w:spacing w:line="360" w:lineRule="auto"/>
        <w:rPr>
          <w:rFonts w:cs="Arial"/>
        </w:rPr>
      </w:pPr>
    </w:p>
    <w:p w14:paraId="66038943" w14:textId="77777777" w:rsidR="000E644A" w:rsidRDefault="000E644A" w:rsidP="0767B820">
      <w:pPr>
        <w:spacing w:line="360" w:lineRule="auto"/>
        <w:rPr>
          <w:rFonts w:cs="Arial"/>
        </w:rPr>
      </w:pPr>
    </w:p>
    <w:p w14:paraId="20122394" w14:textId="689FB7D1" w:rsidR="000E644A" w:rsidRPr="006311FD" w:rsidRDefault="000E644A" w:rsidP="000E644A">
      <w:pPr>
        <w:pStyle w:val="Heading2"/>
      </w:pPr>
      <w:bookmarkStart w:id="22" w:name="_Toc237331668"/>
      <w:r>
        <w:t>Findings narrative</w:t>
      </w:r>
      <w:bookmarkEnd w:id="22"/>
    </w:p>
    <w:p w14:paraId="2A09BE2E" w14:textId="77777777" w:rsidR="000E644A" w:rsidRPr="006311FD" w:rsidRDefault="000E644A" w:rsidP="000E644A">
      <w:pPr>
        <w:pStyle w:val="Heading3"/>
      </w:pPr>
      <w:bookmarkStart w:id="23" w:name="_Toc237331669"/>
      <w:r w:rsidRPr="006311FD">
        <w:t>What do you need to be more engaged with research?</w:t>
      </w:r>
      <w:bookmarkEnd w:id="23"/>
    </w:p>
    <w:p w14:paraId="52D1C1ED" w14:textId="77777777" w:rsidR="000E644A" w:rsidRDefault="000E644A" w:rsidP="000E644A">
      <w:r w:rsidRPr="006311FD">
        <w:t xml:space="preserve">The top findings were that (19%) of respondents wanted time to work with others on research related activities and (18%) wanted dedicated time and development goals to work on. Other priorities included (14%) needing it to be included in their development plan or else it would not happen and (13%) wanted opportunities to practice skills related to research creation, use and dissemination. One to one support was felt to be important to start a research journey (11%) and (12%) needed opportunities to build their confidence. Two respondents were currently studying. There were small numbers of respondents (8) who could not think about it or felt it was not for them, although they would be passive recipients of the outcomes. </w:t>
      </w:r>
    </w:p>
    <w:p w14:paraId="54098B6C" w14:textId="77777777" w:rsidR="000E644A" w:rsidRPr="006311FD" w:rsidRDefault="000E644A" w:rsidP="000E644A">
      <w:pPr>
        <w:pStyle w:val="Heading3"/>
      </w:pPr>
      <w:bookmarkStart w:id="24" w:name="_Toc237331670"/>
      <w:r w:rsidRPr="006311FD">
        <w:t>What competencies do you feel confident in applying?</w:t>
      </w:r>
      <w:bookmarkEnd w:id="24"/>
    </w:p>
    <w:p w14:paraId="0D367E69" w14:textId="77777777" w:rsidR="000E644A" w:rsidRPr="006311FD" w:rsidRDefault="000E644A" w:rsidP="000E644A">
      <w:r w:rsidRPr="006311FD">
        <w:t>The top two competencies were accessing, evaluating and critically appraising literature (20%) and participating in activities such as monitoring/evaluating/using feedback and outcome measures (18%). The next most cited were engaging people (citizens, families, colleagues) in research and the ability to analyse, synthesise and apply to practice, research evidence to answer specific questions/gaps or issues (11%). Using different research methods and ethical processes was next (10%) followed by supporting/mentoring or being a role model/peer reviewer, supervisor, or critique for submissions to support research (9%) and influencing research activities (7%). Six respondents added that they were not confident at all/did not engage with any of the activities listed and one stated:</w:t>
      </w:r>
    </w:p>
    <w:p w14:paraId="7E9C4341" w14:textId="77777777" w:rsidR="000E644A" w:rsidRPr="006311FD" w:rsidRDefault="000E644A" w:rsidP="000E644A">
      <w:r w:rsidRPr="006311FD">
        <w:t xml:space="preserve">“As I am </w:t>
      </w:r>
      <w:r>
        <w:t xml:space="preserve">a </w:t>
      </w:r>
      <w:r w:rsidRPr="006311FD">
        <w:t>new OT, I feel I need to focus on the job rather than research currently.”</w:t>
      </w:r>
    </w:p>
    <w:p w14:paraId="4BCD0EE5" w14:textId="77777777" w:rsidR="000E644A" w:rsidRPr="006311FD" w:rsidRDefault="000E644A" w:rsidP="000E644A">
      <w:r w:rsidRPr="006311FD">
        <w:t xml:space="preserve">Thirteen respondents added personal comments to the survey free text field. </w:t>
      </w:r>
      <w:r w:rsidRPr="006311FD">
        <w:rPr>
          <w:i/>
          <w:iCs/>
        </w:rPr>
        <w:tab/>
      </w:r>
    </w:p>
    <w:p w14:paraId="14C151D1" w14:textId="77777777" w:rsidR="000E644A" w:rsidRPr="006311FD" w:rsidRDefault="000E644A" w:rsidP="000E644A">
      <w:r>
        <w:t xml:space="preserve">NB </w:t>
      </w:r>
      <w:r w:rsidRPr="00F90FFF">
        <w:t>Thematic analysis</w:t>
      </w:r>
      <w:r w:rsidRPr="006311FD">
        <w:t xml:space="preserve"> of the free text field was carried out using Microsoft Copilot, instructed to apply thematic analysis using the Braun and Clarke (2006)</w:t>
      </w:r>
      <w:r w:rsidRPr="006311FD">
        <w:rPr>
          <w:rStyle w:val="FootnoteReference"/>
        </w:rPr>
        <w:footnoteReference w:id="6"/>
      </w:r>
      <w:r w:rsidRPr="006311FD">
        <w:t xml:space="preserve"> six stage approach. The results are presented below, having been reviewed by the authors.</w:t>
      </w:r>
    </w:p>
    <w:p w14:paraId="576C849C" w14:textId="77777777" w:rsidR="000E644A" w:rsidRPr="00C57E25" w:rsidRDefault="000E644A" w:rsidP="000E644A">
      <w:pPr>
        <w:pStyle w:val="Heading3"/>
      </w:pPr>
      <w:bookmarkStart w:id="25" w:name="_Toc224726261"/>
      <w:bookmarkStart w:id="26" w:name="_Toc237331671"/>
      <w:r w:rsidRPr="00C57E25">
        <w:t>Qualitative Themes</w:t>
      </w:r>
      <w:bookmarkEnd w:id="25"/>
      <w:bookmarkEnd w:id="26"/>
    </w:p>
    <w:p w14:paraId="79282BA9" w14:textId="77777777" w:rsidR="000E644A" w:rsidRPr="000E644A" w:rsidRDefault="000E644A" w:rsidP="000E644A">
      <w:pPr>
        <w:pStyle w:val="Heading4"/>
      </w:pPr>
      <w:r w:rsidRPr="000E644A">
        <w:t>Relating to Barriers:</w:t>
      </w:r>
    </w:p>
    <w:p w14:paraId="151FEE2E" w14:textId="77777777" w:rsidR="000E644A" w:rsidRPr="000E644A" w:rsidRDefault="000E644A" w:rsidP="002716C6">
      <w:pPr>
        <w:pStyle w:val="ListParagraph"/>
        <w:numPr>
          <w:ilvl w:val="0"/>
          <w:numId w:val="4"/>
        </w:numPr>
        <w:spacing w:line="360" w:lineRule="auto"/>
      </w:pPr>
      <w:r w:rsidRPr="000E644A">
        <w:t>Time Constraints and Competing Priorities</w:t>
      </w:r>
    </w:p>
    <w:p w14:paraId="050110E3" w14:textId="77777777" w:rsidR="000E644A" w:rsidRDefault="000E644A" w:rsidP="002716C6">
      <w:pPr>
        <w:pStyle w:val="ListParagraph"/>
        <w:numPr>
          <w:ilvl w:val="1"/>
          <w:numId w:val="4"/>
        </w:numPr>
        <w:spacing w:line="360" w:lineRule="auto"/>
      </w:pPr>
      <w:r w:rsidRPr="00152364">
        <w:t xml:space="preserve">Many participants described </w:t>
      </w:r>
      <w:r w:rsidRPr="00E053A4">
        <w:rPr>
          <w:i/>
          <w:iCs/>
        </w:rPr>
        <w:t>lack of time</w:t>
      </w:r>
      <w:r w:rsidRPr="00152364">
        <w:t xml:space="preserve"> as a major impediment:</w:t>
      </w:r>
    </w:p>
    <w:p w14:paraId="14F19475" w14:textId="77777777" w:rsidR="000E644A" w:rsidRDefault="000E644A" w:rsidP="002716C6">
      <w:pPr>
        <w:pStyle w:val="ListParagraph"/>
        <w:numPr>
          <w:ilvl w:val="1"/>
          <w:numId w:val="4"/>
        </w:numPr>
        <w:spacing w:line="360" w:lineRule="auto"/>
      </w:pPr>
      <w:r w:rsidRPr="00152364">
        <w:t>“By far the largest hurdle encountered is available time...”</w:t>
      </w:r>
    </w:p>
    <w:p w14:paraId="12D904A1" w14:textId="77777777" w:rsidR="000E644A" w:rsidRDefault="000E644A" w:rsidP="002716C6">
      <w:pPr>
        <w:pStyle w:val="ListParagraph"/>
        <w:numPr>
          <w:ilvl w:val="1"/>
          <w:numId w:val="4"/>
        </w:numPr>
        <w:spacing w:line="360" w:lineRule="auto"/>
      </w:pPr>
      <w:r w:rsidRPr="00152364">
        <w:lastRenderedPageBreak/>
        <w:t>“Time and resources are very limited…”</w:t>
      </w:r>
    </w:p>
    <w:p w14:paraId="2A9349D7" w14:textId="77777777" w:rsidR="000E644A" w:rsidRDefault="000E644A" w:rsidP="002716C6">
      <w:pPr>
        <w:pStyle w:val="ListParagraph"/>
        <w:numPr>
          <w:ilvl w:val="1"/>
          <w:numId w:val="4"/>
        </w:numPr>
        <w:spacing w:line="360" w:lineRule="auto"/>
      </w:pPr>
      <w:r w:rsidRPr="00152364">
        <w:t>Operational demands often force research to take a back seat to frontline duties.</w:t>
      </w:r>
    </w:p>
    <w:p w14:paraId="6F847D2B" w14:textId="77777777" w:rsidR="000E644A" w:rsidRPr="000E644A" w:rsidRDefault="000E644A" w:rsidP="002716C6">
      <w:pPr>
        <w:pStyle w:val="ListParagraph"/>
        <w:numPr>
          <w:ilvl w:val="0"/>
          <w:numId w:val="4"/>
        </w:numPr>
        <w:spacing w:line="360" w:lineRule="auto"/>
      </w:pPr>
      <w:r w:rsidRPr="000E644A">
        <w:t>Limited Organisational Support and Funding</w:t>
      </w:r>
    </w:p>
    <w:p w14:paraId="48C2C013" w14:textId="77777777" w:rsidR="000E644A" w:rsidRPr="000E644A" w:rsidRDefault="000E644A" w:rsidP="002716C6">
      <w:pPr>
        <w:pStyle w:val="ListParagraph"/>
        <w:numPr>
          <w:ilvl w:val="1"/>
          <w:numId w:val="4"/>
        </w:numPr>
        <w:spacing w:line="360" w:lineRule="auto"/>
      </w:pPr>
      <w:r w:rsidRPr="000E644A">
        <w:t>There is a strong sense of institutional resistance or apathy:</w:t>
      </w:r>
    </w:p>
    <w:p w14:paraId="724F70A4" w14:textId="77777777" w:rsidR="000E644A" w:rsidRPr="000E644A" w:rsidRDefault="000E644A" w:rsidP="002716C6">
      <w:pPr>
        <w:pStyle w:val="ListParagraph"/>
        <w:numPr>
          <w:ilvl w:val="1"/>
          <w:numId w:val="4"/>
        </w:numPr>
        <w:spacing w:line="360" w:lineRule="auto"/>
      </w:pPr>
      <w:r w:rsidRPr="000E644A">
        <w:t>“My local authority doesn't value OT or the benefits of research…”</w:t>
      </w:r>
    </w:p>
    <w:p w14:paraId="6CA13850" w14:textId="77777777" w:rsidR="000E644A" w:rsidRPr="000E644A" w:rsidRDefault="000E644A" w:rsidP="002716C6">
      <w:pPr>
        <w:pStyle w:val="ListParagraph"/>
        <w:numPr>
          <w:ilvl w:val="1"/>
          <w:numId w:val="4"/>
        </w:numPr>
        <w:spacing w:line="360" w:lineRule="auto"/>
      </w:pPr>
      <w:r w:rsidRPr="000E644A">
        <w:t>“Further budget cuts have made it even harder…”</w:t>
      </w:r>
    </w:p>
    <w:p w14:paraId="7FFA5543" w14:textId="77777777" w:rsidR="000E644A" w:rsidRPr="000E644A" w:rsidRDefault="000E644A" w:rsidP="002716C6">
      <w:pPr>
        <w:pStyle w:val="ListParagraph"/>
        <w:numPr>
          <w:ilvl w:val="1"/>
          <w:numId w:val="4"/>
        </w:numPr>
        <w:spacing w:line="360" w:lineRule="auto"/>
      </w:pPr>
      <w:r w:rsidRPr="000E644A">
        <w:t xml:space="preserve">“Which decreasing budgets and increasing demand…” </w:t>
      </w:r>
    </w:p>
    <w:p w14:paraId="41A5E373" w14:textId="77777777" w:rsidR="000E644A" w:rsidRPr="000E644A" w:rsidRDefault="000E644A" w:rsidP="002716C6">
      <w:pPr>
        <w:pStyle w:val="ListParagraph"/>
        <w:numPr>
          <w:ilvl w:val="1"/>
          <w:numId w:val="4"/>
        </w:numPr>
        <w:spacing w:line="360" w:lineRule="auto"/>
      </w:pPr>
      <w:r w:rsidRPr="000E644A">
        <w:t>Participants highlight a systemic lack of financial and managerial support to engage in research.</w:t>
      </w:r>
    </w:p>
    <w:p w14:paraId="14139337" w14:textId="77777777" w:rsidR="000E644A" w:rsidRPr="000E644A" w:rsidRDefault="000E644A" w:rsidP="002716C6">
      <w:pPr>
        <w:pStyle w:val="ListParagraph"/>
        <w:numPr>
          <w:ilvl w:val="0"/>
          <w:numId w:val="5"/>
        </w:numPr>
        <w:spacing w:line="360" w:lineRule="auto"/>
      </w:pPr>
      <w:r w:rsidRPr="000E644A">
        <w:t>Skills Gaps and Confidence Issues</w:t>
      </w:r>
    </w:p>
    <w:p w14:paraId="4E034FB0" w14:textId="77777777" w:rsidR="000E644A" w:rsidRPr="000E644A" w:rsidRDefault="000E644A" w:rsidP="002716C6">
      <w:pPr>
        <w:pStyle w:val="ListParagraph"/>
        <w:numPr>
          <w:ilvl w:val="1"/>
          <w:numId w:val="5"/>
        </w:numPr>
        <w:spacing w:line="360" w:lineRule="auto"/>
      </w:pPr>
      <w:r w:rsidRPr="000E644A">
        <w:t>Some feel underprepared to contribute meaningfully:</w:t>
      </w:r>
    </w:p>
    <w:p w14:paraId="7015014E" w14:textId="77777777" w:rsidR="000E644A" w:rsidRPr="000E644A" w:rsidRDefault="000E644A" w:rsidP="002716C6">
      <w:pPr>
        <w:pStyle w:val="ListParagraph"/>
        <w:numPr>
          <w:ilvl w:val="1"/>
          <w:numId w:val="5"/>
        </w:numPr>
        <w:spacing w:line="360" w:lineRule="auto"/>
      </w:pPr>
      <w:r w:rsidRPr="000E644A">
        <w:t>“Lack the time, skills and competency to do this myself.”</w:t>
      </w:r>
    </w:p>
    <w:p w14:paraId="70DFFC87" w14:textId="77777777" w:rsidR="000E644A" w:rsidRPr="000E644A" w:rsidRDefault="000E644A" w:rsidP="002716C6">
      <w:pPr>
        <w:pStyle w:val="ListParagraph"/>
        <w:numPr>
          <w:ilvl w:val="1"/>
          <w:numId w:val="5"/>
        </w:numPr>
        <w:spacing w:line="360" w:lineRule="auto"/>
      </w:pPr>
      <w:r w:rsidRPr="000E644A">
        <w:t>“Never been involved therefore… would require help, support, guidance and learning.”</w:t>
      </w:r>
    </w:p>
    <w:p w14:paraId="5BE7B629" w14:textId="77777777" w:rsidR="000E644A" w:rsidRPr="000E644A" w:rsidRDefault="000E644A" w:rsidP="002716C6">
      <w:pPr>
        <w:pStyle w:val="ListParagraph"/>
        <w:numPr>
          <w:ilvl w:val="1"/>
          <w:numId w:val="5"/>
        </w:numPr>
        <w:spacing w:line="360" w:lineRule="auto"/>
      </w:pPr>
      <w:r w:rsidRPr="000E644A">
        <w:t>There is a desire to engage, but a need for capacity-building.</w:t>
      </w:r>
    </w:p>
    <w:p w14:paraId="63442B1E" w14:textId="77777777" w:rsidR="000E644A" w:rsidRPr="000E644A" w:rsidRDefault="000E644A" w:rsidP="002716C6">
      <w:pPr>
        <w:pStyle w:val="ListParagraph"/>
        <w:numPr>
          <w:ilvl w:val="0"/>
          <w:numId w:val="6"/>
        </w:numPr>
        <w:spacing w:line="360" w:lineRule="auto"/>
      </w:pPr>
      <w:r w:rsidRPr="000E644A">
        <w:t>Absence of Accessible Opportunities</w:t>
      </w:r>
    </w:p>
    <w:p w14:paraId="49371123" w14:textId="77777777" w:rsidR="000E644A" w:rsidRPr="000E644A" w:rsidRDefault="000E644A" w:rsidP="002716C6">
      <w:pPr>
        <w:pStyle w:val="ListParagraph"/>
        <w:numPr>
          <w:ilvl w:val="1"/>
          <w:numId w:val="6"/>
        </w:numPr>
        <w:spacing w:line="360" w:lineRule="auto"/>
      </w:pPr>
      <w:r w:rsidRPr="000E644A">
        <w:t>Interest does not always translate into action:</w:t>
      </w:r>
    </w:p>
    <w:p w14:paraId="6099537D" w14:textId="77777777" w:rsidR="000E644A" w:rsidRPr="000E644A" w:rsidRDefault="000E644A" w:rsidP="002716C6">
      <w:pPr>
        <w:pStyle w:val="ListParagraph"/>
        <w:numPr>
          <w:ilvl w:val="1"/>
          <w:numId w:val="6"/>
        </w:numPr>
        <w:spacing w:line="360" w:lineRule="auto"/>
      </w:pPr>
      <w:r w:rsidRPr="000E644A">
        <w:t>“I don’t come across opportunities to engage in research.”</w:t>
      </w:r>
    </w:p>
    <w:p w14:paraId="7524D233" w14:textId="77777777" w:rsidR="000E644A" w:rsidRPr="000E644A" w:rsidRDefault="000E644A" w:rsidP="002716C6">
      <w:pPr>
        <w:pStyle w:val="ListParagraph"/>
        <w:numPr>
          <w:ilvl w:val="1"/>
          <w:numId w:val="6"/>
        </w:numPr>
        <w:spacing w:line="360" w:lineRule="auto"/>
      </w:pPr>
      <w:r w:rsidRPr="000E644A">
        <w:t>“…even though I have been involved in some meetings, nothing has materialised…”</w:t>
      </w:r>
    </w:p>
    <w:p w14:paraId="20A0EF08" w14:textId="77777777" w:rsidR="000E644A" w:rsidRPr="000E644A" w:rsidRDefault="000E644A" w:rsidP="002716C6">
      <w:pPr>
        <w:pStyle w:val="ListParagraph"/>
        <w:numPr>
          <w:ilvl w:val="1"/>
          <w:numId w:val="6"/>
        </w:numPr>
        <w:spacing w:line="360" w:lineRule="auto"/>
      </w:pPr>
      <w:r w:rsidRPr="000E644A">
        <w:t>The pathway from willingness to action remains unclear for many.</w:t>
      </w:r>
    </w:p>
    <w:p w14:paraId="58FECD29" w14:textId="77777777" w:rsidR="000E644A" w:rsidRPr="000E644A" w:rsidRDefault="000E644A" w:rsidP="000E644A">
      <w:pPr>
        <w:pStyle w:val="Heading4"/>
      </w:pPr>
      <w:r w:rsidRPr="000E644A">
        <w:t>Relating to Enablers:</w:t>
      </w:r>
    </w:p>
    <w:p w14:paraId="42119422" w14:textId="77777777" w:rsidR="000E644A" w:rsidRPr="000E644A" w:rsidRDefault="000E644A" w:rsidP="002716C6">
      <w:pPr>
        <w:pStyle w:val="ListParagraph"/>
        <w:numPr>
          <w:ilvl w:val="0"/>
          <w:numId w:val="7"/>
        </w:numPr>
        <w:spacing w:line="360" w:lineRule="auto"/>
      </w:pPr>
      <w:r w:rsidRPr="000E644A">
        <w:t>Intrinsic Motivation and Professional Curiosity</w:t>
      </w:r>
    </w:p>
    <w:p w14:paraId="376CA7F4" w14:textId="77777777" w:rsidR="000E644A" w:rsidRPr="000E644A" w:rsidRDefault="000E644A" w:rsidP="002716C6">
      <w:pPr>
        <w:pStyle w:val="ListParagraph"/>
        <w:numPr>
          <w:ilvl w:val="1"/>
          <w:numId w:val="7"/>
        </w:numPr>
        <w:spacing w:line="360" w:lineRule="auto"/>
      </w:pPr>
      <w:r w:rsidRPr="000E644A">
        <w:t>Despite the hurdles, participants expressed a genuine drive:</w:t>
      </w:r>
    </w:p>
    <w:p w14:paraId="5E74200B" w14:textId="77777777" w:rsidR="000E644A" w:rsidRPr="000E644A" w:rsidRDefault="000E644A" w:rsidP="002716C6">
      <w:pPr>
        <w:pStyle w:val="ListParagraph"/>
        <w:numPr>
          <w:ilvl w:val="1"/>
          <w:numId w:val="7"/>
        </w:numPr>
        <w:spacing w:line="360" w:lineRule="auto"/>
      </w:pPr>
      <w:r w:rsidRPr="000E644A">
        <w:t>“I am very interested in participating in research…”</w:t>
      </w:r>
    </w:p>
    <w:p w14:paraId="27FE2F1F" w14:textId="77777777" w:rsidR="000E644A" w:rsidRPr="000E644A" w:rsidRDefault="000E644A" w:rsidP="002716C6">
      <w:pPr>
        <w:pStyle w:val="ListParagraph"/>
        <w:numPr>
          <w:ilvl w:val="1"/>
          <w:numId w:val="7"/>
        </w:numPr>
        <w:spacing w:line="360" w:lineRule="auto"/>
      </w:pPr>
      <w:r w:rsidRPr="000E644A">
        <w:t>“I am very eager to engage…”</w:t>
      </w:r>
    </w:p>
    <w:p w14:paraId="5D628C08" w14:textId="77777777" w:rsidR="000E644A" w:rsidRPr="000E644A" w:rsidRDefault="000E644A" w:rsidP="002716C6">
      <w:pPr>
        <w:pStyle w:val="ListParagraph"/>
        <w:numPr>
          <w:ilvl w:val="1"/>
          <w:numId w:val="7"/>
        </w:numPr>
        <w:spacing w:line="360" w:lineRule="auto"/>
      </w:pPr>
      <w:r w:rsidRPr="000E644A">
        <w:t>This enthusiasm provides fertile ground for future engagement if barriers are addressed.</w:t>
      </w:r>
    </w:p>
    <w:p w14:paraId="28A2EB98" w14:textId="77777777" w:rsidR="000E644A" w:rsidRPr="000E644A" w:rsidRDefault="000E644A" w:rsidP="002716C6">
      <w:pPr>
        <w:pStyle w:val="ListParagraph"/>
        <w:numPr>
          <w:ilvl w:val="0"/>
          <w:numId w:val="7"/>
        </w:numPr>
        <w:spacing w:line="360" w:lineRule="auto"/>
      </w:pPr>
      <w:r w:rsidRPr="000E644A">
        <w:t>Need for Strategic Leadership and Cultural Shift</w:t>
      </w:r>
    </w:p>
    <w:p w14:paraId="0D34F426" w14:textId="77777777" w:rsidR="000E644A" w:rsidRPr="000E644A" w:rsidRDefault="000E644A" w:rsidP="002716C6">
      <w:pPr>
        <w:pStyle w:val="ListParagraph"/>
        <w:numPr>
          <w:ilvl w:val="1"/>
          <w:numId w:val="7"/>
        </w:numPr>
        <w:spacing w:line="360" w:lineRule="auto"/>
      </w:pPr>
      <w:r w:rsidRPr="000E644A">
        <w:t>A clear theme emerges around the importance of high-level endorsement:</w:t>
      </w:r>
    </w:p>
    <w:p w14:paraId="438705AF" w14:textId="77777777" w:rsidR="000E644A" w:rsidRPr="000E644A" w:rsidRDefault="000E644A" w:rsidP="002716C6">
      <w:pPr>
        <w:pStyle w:val="ListParagraph"/>
        <w:numPr>
          <w:ilvl w:val="1"/>
          <w:numId w:val="7"/>
        </w:numPr>
        <w:spacing w:line="360" w:lineRule="auto"/>
      </w:pPr>
      <w:r w:rsidRPr="000E644A">
        <w:t>“There is a need for senior management to have buy-in… for things to change room has to be given…”</w:t>
      </w:r>
    </w:p>
    <w:p w14:paraId="2DF1E70A" w14:textId="77777777" w:rsidR="000E644A" w:rsidRPr="000E644A" w:rsidRDefault="000E644A" w:rsidP="002716C6">
      <w:pPr>
        <w:pStyle w:val="ListParagraph"/>
        <w:numPr>
          <w:ilvl w:val="1"/>
          <w:numId w:val="7"/>
        </w:numPr>
        <w:spacing w:line="360" w:lineRule="auto"/>
      </w:pPr>
      <w:r w:rsidRPr="000E644A">
        <w:t>Shifting attitudes at leadership levels could unlock systemic support.</w:t>
      </w:r>
    </w:p>
    <w:p w14:paraId="343923A7" w14:textId="77777777" w:rsidR="000E644A" w:rsidRPr="000E644A" w:rsidRDefault="000E644A" w:rsidP="002716C6">
      <w:pPr>
        <w:pStyle w:val="ListParagraph"/>
        <w:numPr>
          <w:ilvl w:val="0"/>
          <w:numId w:val="7"/>
        </w:numPr>
        <w:spacing w:line="360" w:lineRule="auto"/>
      </w:pPr>
      <w:r w:rsidRPr="000E644A">
        <w:t>Call for Structural Support and Guidance</w:t>
      </w:r>
    </w:p>
    <w:p w14:paraId="0F19A047" w14:textId="77777777" w:rsidR="000E644A" w:rsidRPr="000E644A" w:rsidRDefault="000E644A" w:rsidP="002716C6">
      <w:pPr>
        <w:pStyle w:val="ListParagraph"/>
        <w:numPr>
          <w:ilvl w:val="1"/>
          <w:numId w:val="7"/>
        </w:numPr>
        <w:spacing w:line="360" w:lineRule="auto"/>
      </w:pPr>
      <w:r w:rsidRPr="000E644A">
        <w:lastRenderedPageBreak/>
        <w:t>Respondents identified specific mechanisms that could help:</w:t>
      </w:r>
    </w:p>
    <w:p w14:paraId="652678C4" w14:textId="77777777" w:rsidR="000E644A" w:rsidRPr="000E644A" w:rsidRDefault="000E644A" w:rsidP="002716C6">
      <w:pPr>
        <w:pStyle w:val="ListParagraph"/>
        <w:numPr>
          <w:ilvl w:val="1"/>
          <w:numId w:val="7"/>
        </w:numPr>
        <w:spacing w:line="360" w:lineRule="auto"/>
      </w:pPr>
      <w:r w:rsidRPr="000E644A">
        <w:t>“Access to resources and guidance, networks, mentors would also help.”</w:t>
      </w:r>
    </w:p>
    <w:p w14:paraId="0FF3E128" w14:textId="77777777" w:rsidR="000E644A" w:rsidRPr="000E644A" w:rsidRDefault="000E644A" w:rsidP="002716C6">
      <w:pPr>
        <w:pStyle w:val="ListParagraph"/>
        <w:numPr>
          <w:ilvl w:val="1"/>
          <w:numId w:val="7"/>
        </w:numPr>
        <w:spacing w:line="360" w:lineRule="auto"/>
      </w:pPr>
      <w:r w:rsidRPr="000E644A">
        <w:t>“…beneficial to be assisted in undertaking service reviews…”</w:t>
      </w:r>
    </w:p>
    <w:p w14:paraId="1A1168DE" w14:textId="77777777" w:rsidR="000E644A" w:rsidRPr="000E644A" w:rsidRDefault="000E644A" w:rsidP="002716C6">
      <w:pPr>
        <w:pStyle w:val="ListParagraph"/>
        <w:numPr>
          <w:ilvl w:val="1"/>
          <w:numId w:val="7"/>
        </w:numPr>
        <w:spacing w:line="360" w:lineRule="auto"/>
      </w:pPr>
      <w:r w:rsidRPr="000E644A">
        <w:t>Mentorship, training, and reflective support would facilitate engagement.</w:t>
      </w:r>
    </w:p>
    <w:p w14:paraId="6495C265" w14:textId="77777777" w:rsidR="00FE7984" w:rsidRPr="009F46D6" w:rsidRDefault="00FE7984" w:rsidP="00FE7984">
      <w:pPr>
        <w:pStyle w:val="Heading2"/>
      </w:pPr>
      <w:bookmarkStart w:id="27" w:name="_Toc224726262"/>
      <w:bookmarkStart w:id="28" w:name="_Toc237331672"/>
      <w:r w:rsidRPr="009F46D6">
        <w:t>Canvasing wider ASC occupational therap</w:t>
      </w:r>
      <w:r>
        <w:t>y groups – The OT Show</w:t>
      </w:r>
      <w:bookmarkEnd w:id="27"/>
      <w:bookmarkEnd w:id="28"/>
    </w:p>
    <w:p w14:paraId="604F7A20" w14:textId="77777777" w:rsidR="00FE7984" w:rsidRDefault="00FE7984" w:rsidP="00FE7984">
      <w:r>
        <w:t>The team used the same question to engage a wider occupational therapy audience at the national trade event in Birmingham in November 2025, called the OT Show. The Demonstrator coaches and a member of the Advisory group presented the work to an audience of predominantly occupational therapy colleagues. Attendees completed a survey (53 completed) before and after the session (27 completed) to share their personal levels of research engagement. This sought to verify the regional sample findings and establish the generalisability of insights. Two attendees at that event had been involved in the Demonstrator and did not complete the survey. The findings are presented here, following the initial survey to demonstrate the close alignment of occupational therapy engagement and practices.</w:t>
      </w:r>
    </w:p>
    <w:p w14:paraId="640D0ADE" w14:textId="77777777" w:rsidR="00FE7984" w:rsidRDefault="00FE7984" w:rsidP="00FE7984"/>
    <w:p w14:paraId="6366E068" w14:textId="77777777" w:rsidR="00FE7984" w:rsidRDefault="00FE7984" w:rsidP="00FE7984">
      <w:r>
        <w:t>OT Show survey outcomes:</w:t>
      </w:r>
      <w:r w:rsidRPr="007515DB">
        <w:t xml:space="preserve"> </w:t>
      </w:r>
      <w:r w:rsidRPr="00A56972">
        <w:rPr>
          <w:noProof/>
        </w:rPr>
        <w:drawing>
          <wp:inline distT="0" distB="0" distL="0" distR="0" wp14:anchorId="588A8C64" wp14:editId="5638AEA5">
            <wp:extent cx="5731510" cy="1715770"/>
            <wp:effectExtent l="0" t="0" r="2540" b="0"/>
            <wp:docPr id="347596579" name="Picture 1" descr="A white background with black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7596579" name="Picture 1" descr="A white background with black text&#10;&#10;AI-generated content may be incorrect."/>
                    <pic:cNvPicPr/>
                  </pic:nvPicPr>
                  <pic:blipFill>
                    <a:blip r:embed="rId20"/>
                    <a:stretch>
                      <a:fillRect/>
                    </a:stretch>
                  </pic:blipFill>
                  <pic:spPr>
                    <a:xfrm>
                      <a:off x="0" y="0"/>
                      <a:ext cx="5731510" cy="1715770"/>
                    </a:xfrm>
                    <a:prstGeom prst="rect">
                      <a:avLst/>
                    </a:prstGeom>
                  </pic:spPr>
                </pic:pic>
              </a:graphicData>
            </a:graphic>
          </wp:inline>
        </w:drawing>
      </w:r>
    </w:p>
    <w:p w14:paraId="7CBBD5FC" w14:textId="77777777" w:rsidR="00FE7984" w:rsidRDefault="00FE7984" w:rsidP="00FE7984">
      <w:r w:rsidRPr="006D3798">
        <w:rPr>
          <w:noProof/>
        </w:rPr>
        <w:drawing>
          <wp:inline distT="0" distB="0" distL="0" distR="0" wp14:anchorId="5790D35F" wp14:editId="6A09BEC6">
            <wp:extent cx="5731510" cy="2080895"/>
            <wp:effectExtent l="0" t="0" r="2540" b="0"/>
            <wp:docPr id="1040260100" name="Picture 1" descr="A close-up of a grap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0260100" name="Picture 1" descr="A close-up of a graph&#10;&#10;AI-generated content may be incorrect."/>
                    <pic:cNvPicPr/>
                  </pic:nvPicPr>
                  <pic:blipFill>
                    <a:blip r:embed="rId21"/>
                    <a:stretch>
                      <a:fillRect/>
                    </a:stretch>
                  </pic:blipFill>
                  <pic:spPr>
                    <a:xfrm>
                      <a:off x="0" y="0"/>
                      <a:ext cx="5731510" cy="2080895"/>
                    </a:xfrm>
                    <a:prstGeom prst="rect">
                      <a:avLst/>
                    </a:prstGeom>
                  </pic:spPr>
                </pic:pic>
              </a:graphicData>
            </a:graphic>
          </wp:inline>
        </w:drawing>
      </w:r>
    </w:p>
    <w:p w14:paraId="4D0D2D71" w14:textId="77777777" w:rsidR="00FE7984" w:rsidRDefault="00FE7984" w:rsidP="00FE7984">
      <w:r>
        <w:lastRenderedPageBreak/>
        <w:t xml:space="preserve">Confidence </w:t>
      </w:r>
      <w:proofErr w:type="gramStart"/>
      <w:r>
        <w:t>score</w:t>
      </w:r>
      <w:proofErr w:type="gramEnd"/>
      <w:r>
        <w:t xml:space="preserve"> pre-presentation:</w:t>
      </w:r>
      <w:r w:rsidRPr="005E232B">
        <w:rPr>
          <w:noProof/>
        </w:rPr>
        <w:drawing>
          <wp:inline distT="0" distB="0" distL="0" distR="0" wp14:anchorId="12E894EA" wp14:editId="7FA58675">
            <wp:extent cx="5063556" cy="1536009"/>
            <wp:effectExtent l="0" t="0" r="3810" b="7620"/>
            <wp:docPr id="1436703749"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6703749" name="Picture 1" descr="A screenshot of a computer&#10;&#10;AI-generated content may be incorrect."/>
                    <pic:cNvPicPr/>
                  </pic:nvPicPr>
                  <pic:blipFill>
                    <a:blip r:embed="rId22"/>
                    <a:stretch>
                      <a:fillRect/>
                    </a:stretch>
                  </pic:blipFill>
                  <pic:spPr>
                    <a:xfrm>
                      <a:off x="0" y="0"/>
                      <a:ext cx="5073545" cy="1539039"/>
                    </a:xfrm>
                    <a:prstGeom prst="rect">
                      <a:avLst/>
                    </a:prstGeom>
                  </pic:spPr>
                </pic:pic>
              </a:graphicData>
            </a:graphic>
          </wp:inline>
        </w:drawing>
      </w:r>
    </w:p>
    <w:p w14:paraId="0D951C80" w14:textId="77777777" w:rsidR="00FE7984" w:rsidRDefault="00FE7984" w:rsidP="00FE7984">
      <w:r>
        <w:t>Confidence post-presentation:</w:t>
      </w:r>
    </w:p>
    <w:p w14:paraId="2C7302D0" w14:textId="77777777" w:rsidR="00FE7984" w:rsidRDefault="00FE7984" w:rsidP="00FE7984">
      <w:r w:rsidRPr="0002616F">
        <w:rPr>
          <w:noProof/>
        </w:rPr>
        <w:drawing>
          <wp:inline distT="0" distB="0" distL="0" distR="0" wp14:anchorId="0C243237" wp14:editId="63A71742">
            <wp:extent cx="4893962" cy="1575112"/>
            <wp:effectExtent l="0" t="0" r="1905" b="6350"/>
            <wp:docPr id="757910262" name="Picture 1" descr="A screenshot of a survey&#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7910262" name="Picture 1" descr="A screenshot of a survey&#10;&#10;AI-generated content may be incorrect."/>
                    <pic:cNvPicPr/>
                  </pic:nvPicPr>
                  <pic:blipFill>
                    <a:blip r:embed="rId23"/>
                    <a:stretch>
                      <a:fillRect/>
                    </a:stretch>
                  </pic:blipFill>
                  <pic:spPr>
                    <a:xfrm>
                      <a:off x="0" y="0"/>
                      <a:ext cx="4909084" cy="1579979"/>
                    </a:xfrm>
                    <a:prstGeom prst="rect">
                      <a:avLst/>
                    </a:prstGeom>
                  </pic:spPr>
                </pic:pic>
              </a:graphicData>
            </a:graphic>
          </wp:inline>
        </w:drawing>
      </w:r>
    </w:p>
    <w:p w14:paraId="533FB4C3" w14:textId="77777777" w:rsidR="00FE7984" w:rsidRDefault="00FE7984" w:rsidP="00FE7984">
      <w:r w:rsidRPr="003D7308">
        <w:rPr>
          <w:noProof/>
        </w:rPr>
        <w:drawing>
          <wp:inline distT="0" distB="0" distL="0" distR="0" wp14:anchorId="1C34306C" wp14:editId="193252DD">
            <wp:extent cx="5731510" cy="3962400"/>
            <wp:effectExtent l="0" t="0" r="2540" b="0"/>
            <wp:docPr id="619911217" name="Picture 1" descr="A screenshot of a grap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9911217" name="Picture 1" descr="A screenshot of a graph&#10;&#10;AI-generated content may be incorrect."/>
                    <pic:cNvPicPr/>
                  </pic:nvPicPr>
                  <pic:blipFill>
                    <a:blip r:embed="rId24"/>
                    <a:stretch>
                      <a:fillRect/>
                    </a:stretch>
                  </pic:blipFill>
                  <pic:spPr>
                    <a:xfrm>
                      <a:off x="0" y="0"/>
                      <a:ext cx="5731510" cy="3962400"/>
                    </a:xfrm>
                    <a:prstGeom prst="rect">
                      <a:avLst/>
                    </a:prstGeom>
                  </pic:spPr>
                </pic:pic>
              </a:graphicData>
            </a:graphic>
          </wp:inline>
        </w:drawing>
      </w:r>
    </w:p>
    <w:p w14:paraId="4E067674" w14:textId="77777777" w:rsidR="00FE7984" w:rsidRPr="00B34E81" w:rsidRDefault="00FE7984" w:rsidP="00FE7984">
      <w:r>
        <w:t>Comments word cloud:</w:t>
      </w:r>
    </w:p>
    <w:p w14:paraId="68FB2345" w14:textId="77777777" w:rsidR="00FE7984" w:rsidRDefault="00FE7984" w:rsidP="00FE7984">
      <w:r w:rsidRPr="0037264E">
        <w:rPr>
          <w:noProof/>
        </w:rPr>
        <w:lastRenderedPageBreak/>
        <w:drawing>
          <wp:inline distT="0" distB="0" distL="0" distR="0" wp14:anchorId="3AA1A188" wp14:editId="65BEAF8D">
            <wp:extent cx="3250105" cy="2132409"/>
            <wp:effectExtent l="0" t="0" r="7620" b="1270"/>
            <wp:docPr id="41545302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5453029" name=""/>
                    <pic:cNvPicPr/>
                  </pic:nvPicPr>
                  <pic:blipFill>
                    <a:blip r:embed="rId25"/>
                    <a:stretch>
                      <a:fillRect/>
                    </a:stretch>
                  </pic:blipFill>
                  <pic:spPr>
                    <a:xfrm>
                      <a:off x="0" y="0"/>
                      <a:ext cx="3272360" cy="2147011"/>
                    </a:xfrm>
                    <a:prstGeom prst="rect">
                      <a:avLst/>
                    </a:prstGeom>
                  </pic:spPr>
                </pic:pic>
              </a:graphicData>
            </a:graphic>
          </wp:inline>
        </w:drawing>
      </w:r>
    </w:p>
    <w:p w14:paraId="0584F3D3" w14:textId="77777777" w:rsidR="00FE7984" w:rsidRDefault="00FE7984" w:rsidP="00FE7984">
      <w:r w:rsidRPr="002C1F06">
        <w:rPr>
          <w:b/>
          <w:bCs/>
        </w:rPr>
        <w:t>Key learning:</w:t>
      </w:r>
      <w:r>
        <w:t xml:space="preserve"> The random sample validated the local survey results taken six months previously. There were only 2 people who completed both surveys. Clearly, understanding more about research engagement increased feelings of confidence.</w:t>
      </w:r>
    </w:p>
    <w:p w14:paraId="20ACB098" w14:textId="77777777" w:rsidR="00FE7984" w:rsidRPr="006311FD" w:rsidRDefault="00FE7984" w:rsidP="00FE7984">
      <w:pPr>
        <w:pStyle w:val="Heading2"/>
      </w:pPr>
      <w:bookmarkStart w:id="29" w:name="_Toc224726263"/>
      <w:bookmarkStart w:id="30" w:name="_Toc237331673"/>
      <w:r w:rsidRPr="006311FD">
        <w:t>Summary</w:t>
      </w:r>
      <w:bookmarkEnd w:id="29"/>
      <w:bookmarkEnd w:id="30"/>
    </w:p>
    <w:p w14:paraId="1BFF72DD" w14:textId="77777777" w:rsidR="00FE7984" w:rsidRPr="006311FD" w:rsidRDefault="00FE7984" w:rsidP="00FE7984">
      <w:r w:rsidRPr="006311FD">
        <w:t>The survey findings reinforce other recent reports in the region and are aligned to both occupational therapy research and wider evidence relating to social care regulated health professional barriers to engagement with research. The stark comments from respondents indicate significant barriers to engagement relating to the working environment and lack of managerial support within high pressure, demand led services.</w:t>
      </w:r>
    </w:p>
    <w:p w14:paraId="31E6523E" w14:textId="77777777" w:rsidR="00FE7984" w:rsidRDefault="00FE7984" w:rsidP="00FE7984">
      <w:r w:rsidRPr="006311FD">
        <w:t xml:space="preserve">The occupational therapists also indicated that they have underutilised research related competencies, and some respondents were enthusiastic about engaging with research but felt they did not encounter any opportunities. </w:t>
      </w:r>
      <w:r>
        <w:t>There was little evidence of effective communication which undermined OTs awareness of opportunities, including to get involved in the Demonstrator, and their ability to access, use or share at scale, any evidence informed improvements.</w:t>
      </w:r>
    </w:p>
    <w:p w14:paraId="6BEDD2B6" w14:textId="77777777" w:rsidR="00FE7984" w:rsidRDefault="00FE7984" w:rsidP="00FE7984">
      <w:r>
        <w:t>The findings from the OT Show reinforce that this is not a regional issue but presents as a wider concern for the profession. It is not currently part of the occupational therapy LGA health check undertaken for the profession in ASC contexts and therefore no national data is available to define the exact scale of risk this presents to the profession.</w:t>
      </w:r>
    </w:p>
    <w:p w14:paraId="5B0A2A99" w14:textId="77777777" w:rsidR="00FE7984" w:rsidRPr="00C57E25" w:rsidRDefault="00FE7984" w:rsidP="00FE7984">
      <w:pPr>
        <w:pStyle w:val="Heading1"/>
      </w:pPr>
      <w:bookmarkStart w:id="31" w:name="_Toc224726264"/>
      <w:bookmarkStart w:id="32" w:name="_Toc237331674"/>
      <w:r w:rsidRPr="00C57E25">
        <w:t>Project Engagement Phase 2</w:t>
      </w:r>
      <w:bookmarkEnd w:id="31"/>
      <w:bookmarkEnd w:id="32"/>
    </w:p>
    <w:p w14:paraId="30111483" w14:textId="77777777" w:rsidR="00FE7984" w:rsidRDefault="00FE7984" w:rsidP="00FE7984">
      <w:r w:rsidRPr="00E302CB">
        <w:t>The team undertook a six-month period of test and learn activities, to support the occupational therapists with potential change plans and prioritisation of effort.</w:t>
      </w:r>
      <w:r>
        <w:t xml:space="preserve"> The plan can be found in Appendix 2. </w:t>
      </w:r>
    </w:p>
    <w:p w14:paraId="1A4CB2C5" w14:textId="77777777" w:rsidR="00FE7984" w:rsidRPr="00E72311" w:rsidRDefault="00FE7984" w:rsidP="00FE7984">
      <w:pPr>
        <w:pStyle w:val="Heading2"/>
      </w:pPr>
      <w:bookmarkStart w:id="33" w:name="_Toc224726265"/>
      <w:bookmarkStart w:id="34" w:name="_Toc237331675"/>
      <w:r w:rsidRPr="00E72311">
        <w:t>Hacks</w:t>
      </w:r>
      <w:bookmarkEnd w:id="33"/>
      <w:bookmarkEnd w:id="34"/>
    </w:p>
    <w:p w14:paraId="0B72E67E" w14:textId="597CAD77" w:rsidR="00FE7984" w:rsidRPr="002A429F" w:rsidRDefault="00FE7984" w:rsidP="00FE7984">
      <w:r w:rsidRPr="002A429F">
        <w:t xml:space="preserve">Purpose / goals for each of the </w:t>
      </w:r>
      <w:r w:rsidR="008D3F91">
        <w:t>hacks:</w:t>
      </w:r>
    </w:p>
    <w:p w14:paraId="520128B8" w14:textId="77777777" w:rsidR="00FE7984" w:rsidRPr="00E302CB" w:rsidRDefault="00FE7984" w:rsidP="002716C6">
      <w:pPr>
        <w:pStyle w:val="ListParagraph"/>
        <w:numPr>
          <w:ilvl w:val="0"/>
          <w:numId w:val="8"/>
        </w:numPr>
        <w:spacing w:line="360" w:lineRule="auto"/>
      </w:pPr>
      <w:r w:rsidRPr="00E302CB">
        <w:t>To test and learn</w:t>
      </w:r>
      <w:r>
        <w:t xml:space="preserve"> -</w:t>
      </w:r>
      <w:r w:rsidRPr="00E302CB">
        <w:t xml:space="preserve"> what works/does not</w:t>
      </w:r>
      <w:r>
        <w:t xml:space="preserve"> </w:t>
      </w:r>
      <w:r w:rsidRPr="00E302CB">
        <w:t>to improve engagement with research.</w:t>
      </w:r>
    </w:p>
    <w:p w14:paraId="1183F67C" w14:textId="77777777" w:rsidR="00FE7984" w:rsidRPr="00E302CB" w:rsidRDefault="00FE7984" w:rsidP="002716C6">
      <w:pPr>
        <w:pStyle w:val="ListParagraph"/>
        <w:numPr>
          <w:ilvl w:val="0"/>
          <w:numId w:val="8"/>
        </w:numPr>
        <w:spacing w:line="360" w:lineRule="auto"/>
      </w:pPr>
      <w:r w:rsidRPr="00E302CB">
        <w:t xml:space="preserve">To use the research circle to structure activities in bite-size formats, </w:t>
      </w:r>
      <w:r>
        <w:t>in person</w:t>
      </w:r>
    </w:p>
    <w:p w14:paraId="0E93AC25" w14:textId="77777777" w:rsidR="00FE7984" w:rsidRPr="00E302CB" w:rsidRDefault="00FE7984" w:rsidP="002716C6">
      <w:pPr>
        <w:pStyle w:val="ListParagraph"/>
        <w:numPr>
          <w:ilvl w:val="0"/>
          <w:numId w:val="8"/>
        </w:numPr>
        <w:spacing w:line="360" w:lineRule="auto"/>
      </w:pPr>
      <w:r w:rsidRPr="00E302CB">
        <w:lastRenderedPageBreak/>
        <w:t>To support open and honest conversation about the barriers and enablers</w:t>
      </w:r>
    </w:p>
    <w:p w14:paraId="523FCAA7" w14:textId="77777777" w:rsidR="00FE7984" w:rsidRPr="00E302CB" w:rsidRDefault="00FE7984" w:rsidP="002716C6">
      <w:pPr>
        <w:pStyle w:val="ListParagraph"/>
        <w:numPr>
          <w:ilvl w:val="0"/>
          <w:numId w:val="8"/>
        </w:numPr>
        <w:spacing w:line="360" w:lineRule="auto"/>
      </w:pPr>
      <w:r w:rsidRPr="00E302CB">
        <w:t>To ensure EbE voice is heard a</w:t>
      </w:r>
      <w:r>
        <w:t>nd central.</w:t>
      </w:r>
    </w:p>
    <w:p w14:paraId="744E3FE2" w14:textId="77777777" w:rsidR="00FE7984" w:rsidRPr="00155A58" w:rsidRDefault="00FE7984" w:rsidP="002716C6">
      <w:pPr>
        <w:pStyle w:val="ListParagraph"/>
        <w:numPr>
          <w:ilvl w:val="0"/>
          <w:numId w:val="8"/>
        </w:numPr>
        <w:spacing w:line="360" w:lineRule="auto"/>
      </w:pPr>
      <w:r w:rsidRPr="00155A58">
        <w:t>To support prioritisation of effort to address core problems</w:t>
      </w:r>
    </w:p>
    <w:p w14:paraId="78F5AB6C" w14:textId="77777777" w:rsidR="00FE7984" w:rsidRPr="00372CEC" w:rsidRDefault="00FE7984" w:rsidP="002716C6">
      <w:pPr>
        <w:pStyle w:val="ListParagraph"/>
        <w:numPr>
          <w:ilvl w:val="0"/>
          <w:numId w:val="8"/>
        </w:numPr>
        <w:spacing w:line="360" w:lineRule="auto"/>
      </w:pPr>
      <w:r w:rsidRPr="00372CEC">
        <w:t>Improvement ideas captured.</w:t>
      </w:r>
    </w:p>
    <w:p w14:paraId="03BE44DA" w14:textId="77777777" w:rsidR="00FE7984" w:rsidRPr="00EB64C4" w:rsidRDefault="00FE7984" w:rsidP="00FE7984">
      <w:r>
        <w:t xml:space="preserve">At each hack there was dedicated time to share thoughts and ideas about the developing theory of change (culture, capacity and careers), signposting to research resources and time for individual reflection, learning and planning. Certificates of participation were provided to each attendee. </w:t>
      </w:r>
    </w:p>
    <w:p w14:paraId="356400FD" w14:textId="77777777" w:rsidR="00FE7984" w:rsidRPr="00F17E57" w:rsidRDefault="00FE7984" w:rsidP="00FE7984">
      <w:pPr>
        <w:pStyle w:val="Heading3"/>
      </w:pPr>
      <w:bookmarkStart w:id="35" w:name="_Toc224726079"/>
      <w:bookmarkStart w:id="36" w:name="_Toc224726266"/>
      <w:bookmarkStart w:id="37" w:name="_Toc237331676"/>
      <w:r w:rsidRPr="00F17E57">
        <w:t>Hack 1 - 'Getting started - thinking and defining, planning &amp; pitching’.</w:t>
      </w:r>
      <w:bookmarkEnd w:id="35"/>
      <w:bookmarkEnd w:id="36"/>
      <w:bookmarkEnd w:id="37"/>
    </w:p>
    <w:p w14:paraId="5886C0AD" w14:textId="77777777" w:rsidR="00FE7984" w:rsidRDefault="00FE7984" w:rsidP="002716C6">
      <w:pPr>
        <w:pStyle w:val="ListParagraph"/>
        <w:numPr>
          <w:ilvl w:val="0"/>
          <w:numId w:val="9"/>
        </w:numPr>
        <w:spacing w:line="360" w:lineRule="auto"/>
      </w:pPr>
      <w:r w:rsidRPr="009051F3">
        <w:t>Problem definition and elevator pitch skills practiced.</w:t>
      </w:r>
    </w:p>
    <w:p w14:paraId="449A93B9" w14:textId="77777777" w:rsidR="00FE7984" w:rsidRDefault="00FE7984" w:rsidP="00FE7984">
      <w:r>
        <w:t>Hack one focussed on identifying the problem, exploring what evidence exists and providing opportunities for the OTs to pitch their research ideas. In addition, there were presentations by experienced researchers sharing their stories to demystify the research journey and encourage attendees in their own research journeys. The importance of co-producing research from its inception and how to ensure that the voce of lived experience is captured in research was central to the session.</w:t>
      </w:r>
    </w:p>
    <w:p w14:paraId="7922091A" w14:textId="77777777" w:rsidR="00FE7984" w:rsidRPr="005669CC" w:rsidRDefault="00FE7984" w:rsidP="00FE7984">
      <w:pPr>
        <w:pStyle w:val="Heading4"/>
      </w:pPr>
      <w:r w:rsidRPr="005669CC">
        <w:t xml:space="preserve">Outcomes </w:t>
      </w:r>
    </w:p>
    <w:p w14:paraId="29C4360A" w14:textId="77777777" w:rsidR="00FE7984" w:rsidRDefault="00FE7984" w:rsidP="002716C6">
      <w:pPr>
        <w:pStyle w:val="ListParagraph"/>
        <w:numPr>
          <w:ilvl w:val="0"/>
          <w:numId w:val="10"/>
        </w:numPr>
        <w:spacing w:line="360" w:lineRule="auto"/>
      </w:pPr>
      <w:r>
        <w:t xml:space="preserve">Contribution from the group to the developing theory of change </w:t>
      </w:r>
    </w:p>
    <w:p w14:paraId="6759E064" w14:textId="77777777" w:rsidR="00FE7984" w:rsidRPr="007566AC" w:rsidRDefault="00FE7984" w:rsidP="002716C6">
      <w:pPr>
        <w:pStyle w:val="ListParagraph"/>
        <w:numPr>
          <w:ilvl w:val="0"/>
          <w:numId w:val="10"/>
        </w:numPr>
        <w:spacing w:line="360" w:lineRule="auto"/>
      </w:pPr>
      <w:r>
        <w:t>Attendees participated in pitching their research ideas to each other</w:t>
      </w:r>
    </w:p>
    <w:p w14:paraId="7E025675" w14:textId="77777777" w:rsidR="00FE7984" w:rsidRPr="00D816CD" w:rsidRDefault="00FE7984" w:rsidP="00FE7984">
      <w:pPr>
        <w:pStyle w:val="Heading4"/>
      </w:pPr>
      <w:r w:rsidRPr="005669CC">
        <w:t>Feedback</w:t>
      </w:r>
      <w:r>
        <w:t xml:space="preserve"> </w:t>
      </w:r>
    </w:p>
    <w:p w14:paraId="3ABBC98E" w14:textId="77777777" w:rsidR="00FE7984" w:rsidRDefault="00FE7984" w:rsidP="00FE7984">
      <w:r>
        <w:rPr>
          <w:noProof/>
        </w:rPr>
        <w:drawing>
          <wp:anchor distT="0" distB="0" distL="114300" distR="114300" simplePos="0" relativeHeight="251658246" behindDoc="0" locked="0" layoutInCell="1" allowOverlap="1" wp14:anchorId="5DDED6BB" wp14:editId="48E0A3B1">
            <wp:simplePos x="0" y="0"/>
            <wp:positionH relativeFrom="margin">
              <wp:posOffset>3162300</wp:posOffset>
            </wp:positionH>
            <wp:positionV relativeFrom="paragraph">
              <wp:posOffset>5715</wp:posOffset>
            </wp:positionV>
            <wp:extent cx="2977515" cy="1676400"/>
            <wp:effectExtent l="0" t="0" r="0" b="0"/>
            <wp:wrapSquare wrapText="bothSides"/>
            <wp:docPr id="1" name="Picture 1" descr="A table with several papers and pen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table with several papers and pens&#10;&#10;AI-generated content may be incorrect."/>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rot="10800000" flipV="1">
                      <a:off x="0" y="0"/>
                      <a:ext cx="2977515" cy="1676400"/>
                    </a:xfrm>
                    <a:prstGeom prst="rect">
                      <a:avLst/>
                    </a:prstGeom>
                    <a:noFill/>
                    <a:ln>
                      <a:noFill/>
                    </a:ln>
                  </pic:spPr>
                </pic:pic>
              </a:graphicData>
            </a:graphic>
            <wp14:sizeRelH relativeFrom="page">
              <wp14:pctWidth>0</wp14:pctWidth>
            </wp14:sizeRelH>
            <wp14:sizeRelV relativeFrom="page">
              <wp14:pctHeight>0</wp14:pctHeight>
            </wp14:sizeRelV>
          </wp:anchor>
        </w:drawing>
      </w:r>
      <w:r>
        <w:t xml:space="preserve">All participants who fed back (6 range 8-10) would recommend attendance at the hack, one person questioned if the session could be longer, key take aways were that the session had provided starting ideas to take into the workplace, gave a better insight into research and to start small and integrate into workforce plans. </w:t>
      </w:r>
    </w:p>
    <w:p w14:paraId="51301A96" w14:textId="77777777" w:rsidR="00FE7984" w:rsidRPr="008D3F91" w:rsidRDefault="00FE7984" w:rsidP="00FE7984">
      <w:pPr>
        <w:rPr>
          <w:i/>
          <w:iCs/>
          <w:lang w:eastAsia="en-GB"/>
        </w:rPr>
      </w:pPr>
      <w:r w:rsidRPr="008D3F91">
        <w:rPr>
          <w:i/>
          <w:iCs/>
          <w:lang w:eastAsia="en-GB"/>
        </w:rPr>
        <w:t>“Focus on the problems as they shape the research to make those improvements”</w:t>
      </w:r>
    </w:p>
    <w:p w14:paraId="3D78C9B4" w14:textId="77777777" w:rsidR="00FE7984" w:rsidRPr="008D3F91" w:rsidRDefault="00FE7984" w:rsidP="00FE7984">
      <w:pPr>
        <w:rPr>
          <w:i/>
          <w:iCs/>
        </w:rPr>
      </w:pPr>
      <w:r w:rsidRPr="008D3F91">
        <w:rPr>
          <w:i/>
          <w:iCs/>
          <w:lang w:eastAsia="en-GB"/>
        </w:rPr>
        <w:t>“Thoroughly enjoyed the session, very inspiring”</w:t>
      </w:r>
    </w:p>
    <w:p w14:paraId="065CACA4" w14:textId="77777777" w:rsidR="00E33A50" w:rsidRPr="002A429F" w:rsidRDefault="00E33A50" w:rsidP="00E33A50">
      <w:pPr>
        <w:pStyle w:val="Heading3"/>
      </w:pPr>
      <w:bookmarkStart w:id="38" w:name="_Toc224726080"/>
      <w:bookmarkStart w:id="39" w:name="_Toc224726267"/>
      <w:bookmarkStart w:id="40" w:name="_Toc237331677"/>
      <w:r w:rsidRPr="002A429F">
        <w:t>Hack 2 - 'Writing workshop - Abstracts, bids, proposals and collaborating’.</w:t>
      </w:r>
      <w:bookmarkEnd w:id="38"/>
      <w:bookmarkEnd w:id="39"/>
      <w:bookmarkEnd w:id="40"/>
    </w:p>
    <w:p w14:paraId="2C57CE4B" w14:textId="77777777" w:rsidR="00E33A50" w:rsidRPr="00E302CB" w:rsidRDefault="00E33A50" w:rsidP="002716C6">
      <w:pPr>
        <w:pStyle w:val="ListParagraph"/>
        <w:numPr>
          <w:ilvl w:val="0"/>
          <w:numId w:val="11"/>
        </w:numPr>
        <w:spacing w:line="360" w:lineRule="auto"/>
      </w:pPr>
      <w:r w:rsidRPr="00E302CB">
        <w:t>Understanding academic writing and skills practice</w:t>
      </w:r>
    </w:p>
    <w:p w14:paraId="3F91EE5C" w14:textId="77777777" w:rsidR="00E33A50" w:rsidRDefault="00E33A50" w:rsidP="002716C6">
      <w:pPr>
        <w:pStyle w:val="ListParagraph"/>
        <w:numPr>
          <w:ilvl w:val="0"/>
          <w:numId w:val="11"/>
        </w:numPr>
        <w:spacing w:line="360" w:lineRule="auto"/>
      </w:pPr>
      <w:r>
        <w:rPr>
          <w:noProof/>
        </w:rPr>
        <w:lastRenderedPageBreak/>
        <w:drawing>
          <wp:anchor distT="0" distB="0" distL="114300" distR="114300" simplePos="0" relativeHeight="251658247" behindDoc="0" locked="0" layoutInCell="1" allowOverlap="1" wp14:anchorId="2BF5FB96" wp14:editId="16C17699">
            <wp:simplePos x="0" y="0"/>
            <wp:positionH relativeFrom="column">
              <wp:posOffset>4562475</wp:posOffset>
            </wp:positionH>
            <wp:positionV relativeFrom="paragraph">
              <wp:posOffset>6350</wp:posOffset>
            </wp:positionV>
            <wp:extent cx="1534795" cy="2027787"/>
            <wp:effectExtent l="0" t="0" r="8255" b="0"/>
            <wp:wrapSquare wrapText="bothSides"/>
            <wp:docPr id="213693897"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1534795" cy="2027787"/>
                    </a:xfrm>
                    <a:prstGeom prst="rect">
                      <a:avLst/>
                    </a:prstGeom>
                    <a:noFill/>
                  </pic:spPr>
                </pic:pic>
              </a:graphicData>
            </a:graphic>
            <wp14:sizeRelH relativeFrom="page">
              <wp14:pctWidth>0</wp14:pctWidth>
            </wp14:sizeRelH>
            <wp14:sizeRelV relativeFrom="page">
              <wp14:pctHeight>0</wp14:pctHeight>
            </wp14:sizeRelV>
          </wp:anchor>
        </w:drawing>
      </w:r>
      <w:r w:rsidRPr="00EB64C4">
        <w:t>Writing for different audiences and purposes</w:t>
      </w:r>
    </w:p>
    <w:p w14:paraId="5C721477" w14:textId="77777777" w:rsidR="00E33A50" w:rsidRDefault="00E33A50" w:rsidP="00E33A50">
      <w:r>
        <w:t xml:space="preserve">The second hack focussed on writing with a presentation from a local university academic outlining the different types of academic writing and why to publish in academic journals. The group explored how to build on the work of others, the process of making an argument and why should we / others care. This was followed by an opportunity to practice writing and share with others. </w:t>
      </w:r>
    </w:p>
    <w:p w14:paraId="1F87F94A" w14:textId="77777777" w:rsidR="00E33A50" w:rsidRDefault="00E33A50" w:rsidP="00E33A50">
      <w:pPr>
        <w:pStyle w:val="Heading4"/>
      </w:pPr>
      <w:r>
        <w:rPr>
          <w:noProof/>
        </w:rPr>
        <w:drawing>
          <wp:anchor distT="0" distB="0" distL="114300" distR="114300" simplePos="0" relativeHeight="251658248" behindDoc="0" locked="0" layoutInCell="1" allowOverlap="1" wp14:anchorId="16EF7B8A" wp14:editId="7C631A32">
            <wp:simplePos x="0" y="0"/>
            <wp:positionH relativeFrom="column">
              <wp:posOffset>-714375</wp:posOffset>
            </wp:positionH>
            <wp:positionV relativeFrom="paragraph">
              <wp:posOffset>13970</wp:posOffset>
            </wp:positionV>
            <wp:extent cx="1339154" cy="2018474"/>
            <wp:effectExtent l="0" t="0" r="0" b="1270"/>
            <wp:wrapSquare wrapText="bothSides"/>
            <wp:docPr id="4" name="Picture 3" descr="A table with papers and a cell phon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3" descr="A table with papers and a cell phone&#10;&#10;AI-generated content may be incorrect."/>
                    <pic:cNvPicPr>
                      <a:picLocks noChangeAspect="1" noChangeArrowheads="1"/>
                    </pic:cNvPicPr>
                  </pic:nvPicPr>
                  <pic:blipFill rotWithShape="1">
                    <a:blip r:embed="rId28" cstate="print">
                      <a:extLst>
                        <a:ext uri="{28A0092B-C50C-407E-A947-70E740481C1C}">
                          <a14:useLocalDpi xmlns:a14="http://schemas.microsoft.com/office/drawing/2010/main" val="0"/>
                        </a:ext>
                      </a:extLst>
                    </a:blip>
                    <a:srcRect b="464"/>
                    <a:stretch>
                      <a:fillRect/>
                    </a:stretch>
                  </pic:blipFill>
                  <pic:spPr bwMode="auto">
                    <a:xfrm>
                      <a:off x="0" y="0"/>
                      <a:ext cx="1339154" cy="2018474"/>
                    </a:xfrm>
                    <a:prstGeom prst="rect">
                      <a:avLst/>
                    </a:prstGeom>
                    <a:noFill/>
                    <a:ln>
                      <a:noFill/>
                    </a:ln>
                  </pic:spPr>
                </pic:pic>
              </a:graphicData>
            </a:graphic>
          </wp:anchor>
        </w:drawing>
      </w:r>
      <w:r w:rsidRPr="005669CC">
        <w:t>Outcomes</w:t>
      </w:r>
      <w:r>
        <w:t xml:space="preserve"> </w:t>
      </w:r>
    </w:p>
    <w:p w14:paraId="3E73607A" w14:textId="77777777" w:rsidR="00E33A50" w:rsidRDefault="00E33A50" w:rsidP="002716C6">
      <w:pPr>
        <w:pStyle w:val="ListParagraph"/>
        <w:numPr>
          <w:ilvl w:val="0"/>
          <w:numId w:val="14"/>
        </w:numPr>
        <w:spacing w:line="360" w:lineRule="auto"/>
      </w:pPr>
      <w:r>
        <w:t xml:space="preserve">Each group member completed a writing exercise </w:t>
      </w:r>
    </w:p>
    <w:p w14:paraId="6B4904EE" w14:textId="77777777" w:rsidR="00E33A50" w:rsidRPr="007566AC" w:rsidRDefault="00E33A50" w:rsidP="002716C6">
      <w:pPr>
        <w:pStyle w:val="ListParagraph"/>
        <w:numPr>
          <w:ilvl w:val="0"/>
          <w:numId w:val="14"/>
        </w:numPr>
        <w:spacing w:line="360" w:lineRule="auto"/>
      </w:pPr>
      <w:r>
        <w:t xml:space="preserve">Further contribution from the group to the developing theory of change </w:t>
      </w:r>
    </w:p>
    <w:p w14:paraId="6B4F0BC7" w14:textId="77777777" w:rsidR="00E33A50" w:rsidRDefault="00E33A50" w:rsidP="00E33A50">
      <w:pPr>
        <w:pStyle w:val="Heading4"/>
      </w:pPr>
      <w:r w:rsidRPr="005669CC">
        <w:t xml:space="preserve">Feedback </w:t>
      </w:r>
      <w:r>
        <w:t xml:space="preserve"> </w:t>
      </w:r>
    </w:p>
    <w:p w14:paraId="5283D218" w14:textId="77777777" w:rsidR="00E33A50" w:rsidRDefault="00E33A50" w:rsidP="00E33A50">
      <w:r>
        <w:t xml:space="preserve">All participants who fed back (3) would recommend attendance at the hack, key take aways focussed on needing to encourage more local authorities to attend, that it was a positive session and having a better understanding of how to write an abstract. </w:t>
      </w:r>
    </w:p>
    <w:p w14:paraId="261FC5DA" w14:textId="77777777" w:rsidR="00E33A50" w:rsidRPr="00607FDB" w:rsidRDefault="00E33A50" w:rsidP="00E33A50">
      <w:pPr>
        <w:rPr>
          <w:lang w:eastAsia="en-GB"/>
        </w:rPr>
      </w:pPr>
      <w:r w:rsidRPr="00607FDB">
        <w:rPr>
          <w:lang w:eastAsia="en-GB"/>
        </w:rPr>
        <w:t>“</w:t>
      </w:r>
      <w:r w:rsidRPr="00BA7FC8">
        <w:rPr>
          <w:lang w:eastAsia="en-GB"/>
        </w:rPr>
        <w:t>Really inspired and have really good understanding of how to write an abstract and the things we need to put in place to enable us to do research</w:t>
      </w:r>
      <w:r w:rsidRPr="00607FDB">
        <w:rPr>
          <w:lang w:eastAsia="en-GB"/>
        </w:rPr>
        <w:t>”</w:t>
      </w:r>
    </w:p>
    <w:p w14:paraId="265F3FFE" w14:textId="77777777" w:rsidR="00E33A50" w:rsidRPr="002A429F" w:rsidRDefault="00E33A50" w:rsidP="00E33A50">
      <w:pPr>
        <w:pStyle w:val="Heading3"/>
      </w:pPr>
      <w:bookmarkStart w:id="41" w:name="_Toc224726081"/>
      <w:bookmarkStart w:id="42" w:name="_Toc224726268"/>
      <w:bookmarkStart w:id="43" w:name="_Toc237331678"/>
      <w:r w:rsidRPr="002A429F">
        <w:t>Hack 3 - ‘Involving people, partnering and co-design in research’.</w:t>
      </w:r>
      <w:bookmarkEnd w:id="41"/>
      <w:bookmarkEnd w:id="42"/>
      <w:bookmarkEnd w:id="43"/>
      <w:r w:rsidRPr="002A429F">
        <w:t> </w:t>
      </w:r>
    </w:p>
    <w:p w14:paraId="2F26CC37" w14:textId="77777777" w:rsidR="00E33A50" w:rsidRPr="00E302CB" w:rsidRDefault="00E33A50" w:rsidP="002716C6">
      <w:pPr>
        <w:pStyle w:val="ListParagraph"/>
        <w:numPr>
          <w:ilvl w:val="0"/>
          <w:numId w:val="12"/>
        </w:numPr>
        <w:spacing w:line="360" w:lineRule="auto"/>
      </w:pPr>
      <w:r w:rsidRPr="00E302CB">
        <w:t>Exploring different types of academic partnering</w:t>
      </w:r>
    </w:p>
    <w:p w14:paraId="7E7524C1" w14:textId="77777777" w:rsidR="00E33A50" w:rsidRDefault="00E33A50" w:rsidP="002716C6">
      <w:pPr>
        <w:pStyle w:val="ListParagraph"/>
        <w:numPr>
          <w:ilvl w:val="0"/>
          <w:numId w:val="12"/>
        </w:numPr>
        <w:spacing w:line="360" w:lineRule="auto"/>
      </w:pPr>
      <w:r w:rsidRPr="00E302CB">
        <w:t>Co-design doctoral study case example</w:t>
      </w:r>
    </w:p>
    <w:p w14:paraId="6F100AF4" w14:textId="77777777" w:rsidR="00E33A50" w:rsidRDefault="00E33A50" w:rsidP="00E33A50">
      <w:r>
        <w:t xml:space="preserve">Hack four focussed on working with others, how to collaborate to mobilise existing knowledge to develop this with others. The group were introduced to the role of stakeholder mapping and had an opportunity to consider their own stakeholder maps. The role of governance, ethics and aspects of finance were presented and there was a session of free writing to further hone their research ideas and next steps. </w:t>
      </w:r>
    </w:p>
    <w:p w14:paraId="558122CF" w14:textId="77777777" w:rsidR="00E33A50" w:rsidRDefault="00E33A50" w:rsidP="00E33A50">
      <w:pPr>
        <w:pStyle w:val="Heading4"/>
      </w:pPr>
      <w:r w:rsidRPr="005669CC">
        <w:t>Outcomes</w:t>
      </w:r>
      <w:r>
        <w:t xml:space="preserve"> </w:t>
      </w:r>
    </w:p>
    <w:p w14:paraId="562135E4" w14:textId="77777777" w:rsidR="00E33A50" w:rsidRDefault="00E33A50" w:rsidP="002716C6">
      <w:pPr>
        <w:pStyle w:val="ListParagraph"/>
        <w:numPr>
          <w:ilvl w:val="0"/>
          <w:numId w:val="15"/>
        </w:numPr>
        <w:spacing w:line="360" w:lineRule="auto"/>
      </w:pPr>
      <w:r>
        <w:t>Groups developed a local stakeholder map</w:t>
      </w:r>
    </w:p>
    <w:p w14:paraId="531D4BBC" w14:textId="77777777" w:rsidR="00E33A50" w:rsidRDefault="00E33A50" w:rsidP="002716C6">
      <w:pPr>
        <w:pStyle w:val="ListParagraph"/>
        <w:numPr>
          <w:ilvl w:val="0"/>
          <w:numId w:val="15"/>
        </w:numPr>
        <w:spacing w:line="360" w:lineRule="auto"/>
      </w:pPr>
      <w:r>
        <w:rPr>
          <w:noProof/>
        </w:rPr>
        <w:lastRenderedPageBreak/>
        <w:drawing>
          <wp:anchor distT="0" distB="0" distL="114300" distR="114300" simplePos="0" relativeHeight="251658249" behindDoc="0" locked="0" layoutInCell="1" allowOverlap="1" wp14:anchorId="41A01D7C" wp14:editId="3697F138">
            <wp:simplePos x="0" y="0"/>
            <wp:positionH relativeFrom="column">
              <wp:posOffset>3603625</wp:posOffset>
            </wp:positionH>
            <wp:positionV relativeFrom="paragraph">
              <wp:posOffset>153035</wp:posOffset>
            </wp:positionV>
            <wp:extent cx="3079750" cy="1733550"/>
            <wp:effectExtent l="6350" t="0" r="0" b="0"/>
            <wp:wrapSquare wrapText="bothSides"/>
            <wp:docPr id="412195585" name="Picture 412195585" descr="A group of papers with writing on them&#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2195585" name="Picture 412195585" descr="A group of papers with writing on them&#10;&#10;AI-generated content may be incorrect."/>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rot="5400000">
                      <a:off x="0" y="0"/>
                      <a:ext cx="3079750" cy="1733550"/>
                    </a:xfrm>
                    <a:prstGeom prst="rect">
                      <a:avLst/>
                    </a:prstGeom>
                    <a:noFill/>
                    <a:ln>
                      <a:noFill/>
                    </a:ln>
                  </pic:spPr>
                </pic:pic>
              </a:graphicData>
            </a:graphic>
            <wp14:sizeRelH relativeFrom="page">
              <wp14:pctWidth>0</wp14:pctWidth>
            </wp14:sizeRelH>
            <wp14:sizeRelV relativeFrom="page">
              <wp14:pctHeight>0</wp14:pctHeight>
            </wp14:sizeRelV>
          </wp:anchor>
        </w:drawing>
      </w:r>
      <w:r>
        <w:t>Attendees working on developing abstracts for OT Show and West Midlands OT Show case</w:t>
      </w:r>
    </w:p>
    <w:p w14:paraId="25EF5852" w14:textId="77777777" w:rsidR="00E33A50" w:rsidRPr="007566AC" w:rsidRDefault="00E33A50" w:rsidP="002716C6">
      <w:pPr>
        <w:pStyle w:val="ListParagraph"/>
        <w:numPr>
          <w:ilvl w:val="0"/>
          <w:numId w:val="15"/>
        </w:numPr>
        <w:spacing w:line="360" w:lineRule="auto"/>
      </w:pPr>
      <w:r>
        <w:t xml:space="preserve">Further contribution from the group to the developing theory of change </w:t>
      </w:r>
    </w:p>
    <w:p w14:paraId="6A1C0047" w14:textId="77777777" w:rsidR="00E33A50" w:rsidRDefault="00E33A50" w:rsidP="00E33A50">
      <w:pPr>
        <w:pStyle w:val="Heading4"/>
        <w:rPr>
          <w:rFonts w:eastAsia="Times New Roman"/>
          <w:color w:val="000000"/>
          <w:lang w:eastAsia="en-GB"/>
        </w:rPr>
      </w:pPr>
      <w:r w:rsidRPr="005669CC">
        <w:t>Feedback</w:t>
      </w:r>
      <w:r w:rsidRPr="005669CC">
        <w:rPr>
          <w:rFonts w:eastAsia="Times New Roman"/>
          <w:lang w:eastAsia="en-GB"/>
        </w:rPr>
        <w:t xml:space="preserve"> </w:t>
      </w:r>
    </w:p>
    <w:p w14:paraId="4F43905D" w14:textId="77777777" w:rsidR="00E33A50" w:rsidRPr="00B259BA" w:rsidRDefault="00E33A50" w:rsidP="00E33A50">
      <w:pPr>
        <w:rPr>
          <w:lang w:eastAsia="en-GB"/>
        </w:rPr>
      </w:pPr>
      <w:r w:rsidRPr="00773659">
        <w:rPr>
          <w:lang w:eastAsia="en-GB"/>
        </w:rPr>
        <w:t xml:space="preserve">Feedback received welcomed the chance to have an opportunity to practice writing. </w:t>
      </w:r>
    </w:p>
    <w:p w14:paraId="6E062130" w14:textId="77777777" w:rsidR="00E33A50" w:rsidRPr="00E33A50" w:rsidRDefault="00E33A50" w:rsidP="00E33A50">
      <w:pPr>
        <w:rPr>
          <w:i/>
          <w:iCs/>
          <w:lang w:eastAsia="en-GB"/>
        </w:rPr>
      </w:pPr>
      <w:r w:rsidRPr="00E33A50">
        <w:rPr>
          <w:i/>
          <w:iCs/>
          <w:lang w:eastAsia="en-GB"/>
        </w:rPr>
        <w:t>“How to write an abstract, it was great to have a starting point of just writing something on paper even if it didn’t make sense as this can structure thoughts”</w:t>
      </w:r>
    </w:p>
    <w:p w14:paraId="7C3433BB" w14:textId="77777777" w:rsidR="00E33A50" w:rsidRPr="002A429F" w:rsidRDefault="00E33A50" w:rsidP="00E33A50">
      <w:pPr>
        <w:pStyle w:val="Heading3"/>
      </w:pPr>
      <w:bookmarkStart w:id="44" w:name="_Toc224726082"/>
      <w:bookmarkStart w:id="45" w:name="_Toc224726269"/>
      <w:bookmarkStart w:id="46" w:name="_Toc237331679"/>
      <w:r w:rsidRPr="002A429F">
        <w:t xml:space="preserve">Hack 4 </w:t>
      </w:r>
      <w:proofErr w:type="gramStart"/>
      <w:r w:rsidRPr="002A429F">
        <w:t>-‘</w:t>
      </w:r>
      <w:proofErr w:type="gramEnd"/>
      <w:r w:rsidRPr="002A429F">
        <w:t>Sustaining engagement with research – plotting your course’</w:t>
      </w:r>
      <w:bookmarkEnd w:id="44"/>
      <w:bookmarkEnd w:id="45"/>
      <w:bookmarkEnd w:id="46"/>
    </w:p>
    <w:p w14:paraId="79B19287" w14:textId="77777777" w:rsidR="00E33A50" w:rsidRPr="00E302CB" w:rsidRDefault="00E33A50" w:rsidP="002716C6">
      <w:pPr>
        <w:pStyle w:val="ListParagraph"/>
        <w:numPr>
          <w:ilvl w:val="0"/>
          <w:numId w:val="13"/>
        </w:numPr>
        <w:spacing w:line="360" w:lineRule="auto"/>
      </w:pPr>
      <w:r>
        <w:t xml:space="preserve">Planning for change: </w:t>
      </w:r>
      <w:r w:rsidRPr="00E302CB">
        <w:t>Regional, service and team level</w:t>
      </w:r>
    </w:p>
    <w:p w14:paraId="2C4F4027" w14:textId="77777777" w:rsidR="00E33A50" w:rsidRDefault="00E33A50" w:rsidP="002716C6">
      <w:pPr>
        <w:pStyle w:val="ListParagraph"/>
        <w:numPr>
          <w:ilvl w:val="0"/>
          <w:numId w:val="13"/>
        </w:numPr>
        <w:spacing w:line="360" w:lineRule="auto"/>
      </w:pPr>
      <w:r w:rsidRPr="00E302CB">
        <w:t>Personal development planning/goals</w:t>
      </w:r>
    </w:p>
    <w:p w14:paraId="775CDC6D" w14:textId="77777777" w:rsidR="00E33A50" w:rsidRDefault="00E33A50" w:rsidP="00E33A50">
      <w:r>
        <w:t xml:space="preserve">Hack four focussed on how the OTs could sustain this work, what resources could they call on, what would a “research ready region” look like and time to devote to refining their own personal development plan. There were presentations from the Elizabeth Casson Trust, CAHPR and Coventry University - Enhanced Practice. </w:t>
      </w:r>
    </w:p>
    <w:p w14:paraId="40812DA5" w14:textId="77777777" w:rsidR="00E33A50" w:rsidRPr="005669CC" w:rsidRDefault="00E33A50" w:rsidP="00E33A50">
      <w:pPr>
        <w:pStyle w:val="Heading4"/>
      </w:pPr>
      <w:r w:rsidRPr="005669CC">
        <w:t>Outcomes</w:t>
      </w:r>
    </w:p>
    <w:p w14:paraId="36C0EA15" w14:textId="77777777" w:rsidR="00E33A50" w:rsidRDefault="00E33A50" w:rsidP="002716C6">
      <w:pPr>
        <w:pStyle w:val="ListParagraph"/>
        <w:numPr>
          <w:ilvl w:val="0"/>
          <w:numId w:val="10"/>
        </w:numPr>
        <w:spacing w:line="360" w:lineRule="auto"/>
      </w:pPr>
      <w:r>
        <w:rPr>
          <w:noProof/>
        </w:rPr>
        <w:drawing>
          <wp:anchor distT="0" distB="0" distL="114300" distR="114300" simplePos="0" relativeHeight="251658250" behindDoc="0" locked="0" layoutInCell="1" allowOverlap="1" wp14:anchorId="7E0DBCA5" wp14:editId="700AF4D5">
            <wp:simplePos x="0" y="0"/>
            <wp:positionH relativeFrom="margin">
              <wp:posOffset>-294640</wp:posOffset>
            </wp:positionH>
            <wp:positionV relativeFrom="paragraph">
              <wp:posOffset>305435</wp:posOffset>
            </wp:positionV>
            <wp:extent cx="2339340" cy="1754505"/>
            <wp:effectExtent l="6667" t="0" r="0" b="0"/>
            <wp:wrapSquare wrapText="bothSides"/>
            <wp:docPr id="1864566029" name="Picture 3" descr="A white board with colorful squares and pin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4566029" name="Picture 3" descr="A white board with colorful squares and pins&#10;&#10;AI-generated content may be incorrect."/>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rot="5400000">
                      <a:off x="0" y="0"/>
                      <a:ext cx="2339340" cy="1754505"/>
                    </a:xfrm>
                    <a:prstGeom prst="rect">
                      <a:avLst/>
                    </a:prstGeom>
                    <a:noFill/>
                    <a:ln>
                      <a:noFill/>
                    </a:ln>
                  </pic:spPr>
                </pic:pic>
              </a:graphicData>
            </a:graphic>
            <wp14:sizeRelH relativeFrom="margin">
              <wp14:pctWidth>0</wp14:pctWidth>
            </wp14:sizeRelH>
            <wp14:sizeRelV relativeFrom="margin">
              <wp14:pctHeight>0</wp14:pctHeight>
            </wp14:sizeRelV>
          </wp:anchor>
        </w:drawing>
      </w:r>
      <w:r>
        <w:t xml:space="preserve">Development of two visions for a West Midlands occupational therapy research network (see above) </w:t>
      </w:r>
    </w:p>
    <w:p w14:paraId="21E10AFC" w14:textId="77777777" w:rsidR="00E33A50" w:rsidRDefault="00E33A50" w:rsidP="002716C6">
      <w:pPr>
        <w:pStyle w:val="ListParagraph"/>
        <w:numPr>
          <w:ilvl w:val="0"/>
          <w:numId w:val="10"/>
        </w:numPr>
        <w:spacing w:line="360" w:lineRule="auto"/>
      </w:pPr>
      <w:r>
        <w:t>Attendees continuing to work on developing abstracts for OT Show and West Midlands OT Show case</w:t>
      </w:r>
    </w:p>
    <w:p w14:paraId="516F39D7" w14:textId="77777777" w:rsidR="00E33A50" w:rsidRDefault="00E33A50" w:rsidP="002716C6">
      <w:pPr>
        <w:pStyle w:val="ListParagraph"/>
        <w:numPr>
          <w:ilvl w:val="0"/>
          <w:numId w:val="10"/>
        </w:numPr>
        <w:spacing w:line="360" w:lineRule="auto"/>
      </w:pPr>
      <w:r>
        <w:t>Development of a model for an EbE occupational Therapy regional group</w:t>
      </w:r>
    </w:p>
    <w:p w14:paraId="330AD435" w14:textId="77777777" w:rsidR="00E33A50" w:rsidRDefault="00E33A50" w:rsidP="002716C6">
      <w:pPr>
        <w:pStyle w:val="ListParagraph"/>
        <w:numPr>
          <w:ilvl w:val="0"/>
          <w:numId w:val="10"/>
        </w:numPr>
        <w:spacing w:line="360" w:lineRule="auto"/>
      </w:pPr>
      <w:r>
        <w:t xml:space="preserve">Individuals developed a personal development plan with actions to further their research activities </w:t>
      </w:r>
    </w:p>
    <w:p w14:paraId="417BCCB2" w14:textId="77777777" w:rsidR="00E33A50" w:rsidRPr="007566AC" w:rsidRDefault="00E33A50" w:rsidP="002716C6">
      <w:pPr>
        <w:pStyle w:val="ListParagraph"/>
        <w:numPr>
          <w:ilvl w:val="0"/>
          <w:numId w:val="10"/>
        </w:numPr>
        <w:spacing w:line="360" w:lineRule="auto"/>
      </w:pPr>
      <w:r>
        <w:t xml:space="preserve">Further contribution from the group to the developing theory of change </w:t>
      </w:r>
    </w:p>
    <w:p w14:paraId="4568A187" w14:textId="77777777" w:rsidR="00E33A50" w:rsidRPr="005669CC" w:rsidRDefault="00E33A50" w:rsidP="00E33A50">
      <w:pPr>
        <w:pStyle w:val="Heading4"/>
      </w:pPr>
      <w:r w:rsidRPr="005669CC">
        <w:t>Feedback</w:t>
      </w:r>
    </w:p>
    <w:p w14:paraId="5A09A237" w14:textId="3090D75B" w:rsidR="00E33A50" w:rsidRDefault="00E33A50" w:rsidP="00E33A50">
      <w:r>
        <w:t xml:space="preserve">All participants who fed back (3) would recommend attendance at the hack. Key takeaways for participants were the opportunity to work with </w:t>
      </w:r>
      <w:proofErr w:type="spellStart"/>
      <w:r>
        <w:t>EbEs</w:t>
      </w:r>
      <w:proofErr w:type="spellEnd"/>
      <w:r>
        <w:t xml:space="preserve">, the importance of mentors and secondments in their development and useful resources. </w:t>
      </w:r>
    </w:p>
    <w:p w14:paraId="3EA10095" w14:textId="77777777" w:rsidR="00E33A50" w:rsidRPr="00CB0669" w:rsidRDefault="00E33A50" w:rsidP="002716C6">
      <w:pPr>
        <w:pStyle w:val="ListParagraph"/>
        <w:numPr>
          <w:ilvl w:val="0"/>
          <w:numId w:val="16"/>
        </w:numPr>
        <w:rPr>
          <w:lang w:eastAsia="en-GB"/>
        </w:rPr>
      </w:pPr>
      <w:r w:rsidRPr="00CB0669">
        <w:rPr>
          <w:lang w:eastAsia="en-GB"/>
        </w:rPr>
        <w:t>“</w:t>
      </w:r>
      <w:r w:rsidRPr="00B43D63">
        <w:rPr>
          <w:lang w:eastAsia="en-GB"/>
        </w:rPr>
        <w:t xml:space="preserve">That I need to join </w:t>
      </w:r>
      <w:r w:rsidRPr="00CB0669">
        <w:rPr>
          <w:lang w:eastAsia="en-GB"/>
        </w:rPr>
        <w:t>CAHPR and</w:t>
      </w:r>
      <w:r w:rsidRPr="00B43D63">
        <w:rPr>
          <w:lang w:eastAsia="en-GB"/>
        </w:rPr>
        <w:t xml:space="preserve"> look at the Elizabeth </w:t>
      </w:r>
      <w:r w:rsidRPr="00CB0669">
        <w:rPr>
          <w:lang w:eastAsia="en-GB"/>
        </w:rPr>
        <w:t>Casson</w:t>
      </w:r>
      <w:r w:rsidRPr="00B43D63">
        <w:rPr>
          <w:lang w:eastAsia="en-GB"/>
        </w:rPr>
        <w:t xml:space="preserve"> trust website!</w:t>
      </w:r>
      <w:r w:rsidRPr="00CB0669">
        <w:rPr>
          <w:lang w:eastAsia="en-GB"/>
        </w:rPr>
        <w:t>”</w:t>
      </w:r>
    </w:p>
    <w:p w14:paraId="1406FBFA" w14:textId="77777777" w:rsidR="00E33A50" w:rsidRPr="00432F07" w:rsidRDefault="00E33A50" w:rsidP="00E33A50">
      <w:pPr>
        <w:pStyle w:val="Heading2"/>
      </w:pPr>
      <w:bookmarkStart w:id="47" w:name="_Toc224726270"/>
      <w:bookmarkStart w:id="48" w:name="_Toc237331680"/>
      <w:r w:rsidRPr="00432F07">
        <w:t>Focus groups</w:t>
      </w:r>
      <w:bookmarkEnd w:id="47"/>
      <w:bookmarkEnd w:id="48"/>
    </w:p>
    <w:p w14:paraId="6AFD504D" w14:textId="77777777" w:rsidR="00E33A50" w:rsidRPr="00432F07" w:rsidRDefault="00E33A50" w:rsidP="00E33A50">
      <w:r w:rsidRPr="00432F07">
        <w:lastRenderedPageBreak/>
        <w:t xml:space="preserve">Several online focus group meetings were set up to support deeper conversations about engagement with research. Following the survey and hack feedback/insights it was felt that </w:t>
      </w:r>
      <w:r>
        <w:t>two</w:t>
      </w:r>
      <w:r w:rsidRPr="00432F07">
        <w:t xml:space="preserve"> cohorts were a priority for engagement:</w:t>
      </w:r>
    </w:p>
    <w:p w14:paraId="12FE99CE" w14:textId="77777777" w:rsidR="00E33A50" w:rsidRPr="00432F07" w:rsidRDefault="00E33A50" w:rsidP="00E33A50">
      <w:r w:rsidRPr="00432F07">
        <w:t>1. Service managers/team leaders/supervisors</w:t>
      </w:r>
    </w:p>
    <w:p w14:paraId="4C5F22D1" w14:textId="77777777" w:rsidR="00E33A50" w:rsidRPr="00432F07" w:rsidRDefault="00E33A50" w:rsidP="00E33A50">
      <w:r w:rsidRPr="00432F07">
        <w:t>2. Apprentices, preceptors, and students</w:t>
      </w:r>
    </w:p>
    <w:p w14:paraId="78C7817E" w14:textId="77777777" w:rsidR="00E33A50" w:rsidRPr="00432F07" w:rsidRDefault="00E33A50" w:rsidP="00E33A50">
      <w:r w:rsidRPr="00432F07">
        <w:t>Targeted invitations were circulated, and participants were encouraged to explore the challenges within their roles and how these might be ameliorated.</w:t>
      </w:r>
      <w:r>
        <w:t xml:space="preserve"> The sessions were transcribed and the key content of the conversations extracted, reviewed and subject to the Braun and Clark (2016) approach to thematic analysis by Copilot. The outcomes were then checked, edited, and reviewed. </w:t>
      </w:r>
    </w:p>
    <w:p w14:paraId="18BFA940" w14:textId="77777777" w:rsidR="00E33A50" w:rsidRPr="004B7D7F" w:rsidRDefault="00E33A50" w:rsidP="00E33A50">
      <w:pPr>
        <w:pStyle w:val="Heading3"/>
      </w:pPr>
      <w:bookmarkStart w:id="49" w:name="_Toc224726084"/>
      <w:bookmarkStart w:id="50" w:name="_Toc224726271"/>
      <w:bookmarkStart w:id="51" w:name="_Toc237331681"/>
      <w:r w:rsidRPr="004B7D7F">
        <w:t>Managers and supervisors</w:t>
      </w:r>
      <w:bookmarkEnd w:id="49"/>
      <w:bookmarkEnd w:id="50"/>
      <w:bookmarkEnd w:id="51"/>
    </w:p>
    <w:p w14:paraId="0BCCB413" w14:textId="77777777" w:rsidR="00E33A50" w:rsidRPr="002F073B" w:rsidRDefault="00E33A50" w:rsidP="00E33A50">
      <w:r w:rsidRPr="002F073B">
        <w:t>The</w:t>
      </w:r>
      <w:r>
        <w:t xml:space="preserve"> following emerged from the manager session, with four attendees:</w:t>
      </w:r>
    </w:p>
    <w:p w14:paraId="4724FCBE" w14:textId="77777777" w:rsidR="00E33A50" w:rsidRPr="00707B25" w:rsidRDefault="00E33A50" w:rsidP="00E33A50">
      <w:pPr>
        <w:pStyle w:val="Heading4"/>
      </w:pPr>
      <w:r w:rsidRPr="00707B25">
        <w:t>Research as a New and Intimidating Endeavour</w:t>
      </w:r>
    </w:p>
    <w:p w14:paraId="7100D592" w14:textId="77777777" w:rsidR="00E33A50" w:rsidRPr="002F073B" w:rsidRDefault="00E33A50" w:rsidP="002716C6">
      <w:pPr>
        <w:pStyle w:val="ListParagraph"/>
        <w:numPr>
          <w:ilvl w:val="0"/>
          <w:numId w:val="17"/>
        </w:numPr>
        <w:spacing w:line="360" w:lineRule="auto"/>
      </w:pPr>
      <w:r w:rsidRPr="002F073B">
        <w:t>Research is perceived as unfamiliar and daunting, especially for long-qualified staff.</w:t>
      </w:r>
    </w:p>
    <w:p w14:paraId="480E25FE" w14:textId="77777777" w:rsidR="00E33A50" w:rsidRPr="002F073B" w:rsidRDefault="00E33A50" w:rsidP="002716C6">
      <w:pPr>
        <w:pStyle w:val="ListParagraph"/>
        <w:numPr>
          <w:ilvl w:val="0"/>
          <w:numId w:val="17"/>
        </w:numPr>
        <w:spacing w:line="360" w:lineRule="auto"/>
      </w:pPr>
      <w:r w:rsidRPr="002F073B">
        <w:t>Anxiety around initiating research independently.</w:t>
      </w:r>
    </w:p>
    <w:p w14:paraId="773DE7D2" w14:textId="77777777" w:rsidR="00E33A50" w:rsidRDefault="00E33A50" w:rsidP="002716C6">
      <w:pPr>
        <w:pStyle w:val="ListParagraph"/>
        <w:numPr>
          <w:ilvl w:val="0"/>
          <w:numId w:val="17"/>
        </w:numPr>
        <w:spacing w:line="360" w:lineRule="auto"/>
      </w:pPr>
      <w:r w:rsidRPr="002F073B">
        <w:t>Lack of confidence due to time away from academic work.</w:t>
      </w:r>
    </w:p>
    <w:p w14:paraId="2C842484" w14:textId="167A91F3" w:rsidR="00E33A50" w:rsidRPr="002F073B" w:rsidRDefault="00E33A50" w:rsidP="002716C6">
      <w:pPr>
        <w:pStyle w:val="ListParagraph"/>
        <w:numPr>
          <w:ilvl w:val="0"/>
          <w:numId w:val="17"/>
        </w:numPr>
        <w:spacing w:line="360" w:lineRule="auto"/>
      </w:pPr>
      <w:r w:rsidRPr="002F073B">
        <w:t>“It’s intimidating to get started… it is very new to us.”</w:t>
      </w:r>
    </w:p>
    <w:p w14:paraId="6479AE26" w14:textId="77777777" w:rsidR="00E33A50" w:rsidRPr="00707B25" w:rsidRDefault="00E33A50" w:rsidP="00E33A50">
      <w:pPr>
        <w:pStyle w:val="Heading4"/>
      </w:pPr>
      <w:r w:rsidRPr="00707B25">
        <w:t>Generational and Experience Divide</w:t>
      </w:r>
    </w:p>
    <w:p w14:paraId="2B1ACB9C" w14:textId="77777777" w:rsidR="00E33A50" w:rsidRPr="002F073B" w:rsidRDefault="00E33A50" w:rsidP="002716C6">
      <w:pPr>
        <w:pStyle w:val="ListParagraph"/>
        <w:numPr>
          <w:ilvl w:val="0"/>
          <w:numId w:val="3"/>
        </w:numPr>
        <w:spacing w:line="360" w:lineRule="auto"/>
      </w:pPr>
      <w:r w:rsidRPr="002F073B">
        <w:t>Clear divide between newly qualified staff and those long in practice.</w:t>
      </w:r>
    </w:p>
    <w:p w14:paraId="3E01F76A" w14:textId="77777777" w:rsidR="00E33A50" w:rsidRPr="002F073B" w:rsidRDefault="00E33A50" w:rsidP="002716C6">
      <w:pPr>
        <w:pStyle w:val="ListParagraph"/>
        <w:numPr>
          <w:ilvl w:val="0"/>
          <w:numId w:val="3"/>
        </w:numPr>
        <w:spacing w:line="360" w:lineRule="auto"/>
      </w:pPr>
      <w:r w:rsidRPr="002F073B">
        <w:t>Senior staff often reluctant to re-engage with academic tasks.</w:t>
      </w:r>
    </w:p>
    <w:p w14:paraId="2D467890" w14:textId="038BFB84" w:rsidR="00E33A50" w:rsidRDefault="00E33A50" w:rsidP="002716C6">
      <w:pPr>
        <w:pStyle w:val="ListParagraph"/>
        <w:numPr>
          <w:ilvl w:val="0"/>
          <w:numId w:val="3"/>
        </w:numPr>
        <w:spacing w:line="360" w:lineRule="auto"/>
      </w:pPr>
      <w:r w:rsidRPr="002F073B">
        <w:t>Apprentices and preceptees show more openness but also anxiety</w:t>
      </w:r>
      <w:r>
        <w:t>.</w:t>
      </w:r>
    </w:p>
    <w:p w14:paraId="22A096CB" w14:textId="225B8D3F" w:rsidR="00E33A50" w:rsidRPr="002F073B" w:rsidRDefault="00E33A50" w:rsidP="002716C6">
      <w:pPr>
        <w:pStyle w:val="ListParagraph"/>
        <w:numPr>
          <w:ilvl w:val="0"/>
          <w:numId w:val="3"/>
        </w:numPr>
        <w:spacing w:line="360" w:lineRule="auto"/>
      </w:pPr>
      <w:r w:rsidRPr="002F073B">
        <w:t>“Two extremes on a spectrum… not necessarily interested in taking up anything academic again.”</w:t>
      </w:r>
    </w:p>
    <w:p w14:paraId="05C5AD8F" w14:textId="77777777" w:rsidR="00E33A50" w:rsidRPr="00707B25" w:rsidRDefault="00E33A50" w:rsidP="00E33A50">
      <w:pPr>
        <w:pStyle w:val="Heading4"/>
      </w:pPr>
      <w:r w:rsidRPr="00707B25">
        <w:t>Digital and Technological Barriers</w:t>
      </w:r>
    </w:p>
    <w:p w14:paraId="0BA00930" w14:textId="77777777" w:rsidR="00E33A50" w:rsidRPr="002F073B" w:rsidRDefault="00E33A50" w:rsidP="002716C6">
      <w:pPr>
        <w:pStyle w:val="ListParagraph"/>
        <w:numPr>
          <w:ilvl w:val="0"/>
          <w:numId w:val="18"/>
        </w:numPr>
        <w:spacing w:line="360" w:lineRule="auto"/>
      </w:pPr>
      <w:r w:rsidRPr="002F073B">
        <w:t>Difficulty navigating platforms like Open Athens, Teams, Zoom.</w:t>
      </w:r>
    </w:p>
    <w:p w14:paraId="158D3FCC" w14:textId="77777777" w:rsidR="00E33A50" w:rsidRPr="002F073B" w:rsidRDefault="00E33A50" w:rsidP="002716C6">
      <w:pPr>
        <w:pStyle w:val="ListParagraph"/>
        <w:numPr>
          <w:ilvl w:val="0"/>
          <w:numId w:val="18"/>
        </w:numPr>
        <w:spacing w:line="360" w:lineRule="auto"/>
      </w:pPr>
      <w:r w:rsidRPr="002F073B">
        <w:t>Lack of tech-savviness impedes access to research.</w:t>
      </w:r>
    </w:p>
    <w:p w14:paraId="75B3CFC9" w14:textId="77777777" w:rsidR="00E33A50" w:rsidRDefault="00E33A50" w:rsidP="002716C6">
      <w:pPr>
        <w:pStyle w:val="ListParagraph"/>
        <w:numPr>
          <w:ilvl w:val="0"/>
          <w:numId w:val="18"/>
        </w:numPr>
        <w:spacing w:line="360" w:lineRule="auto"/>
      </w:pPr>
      <w:r w:rsidRPr="002F073B">
        <w:t>Preference for face-to-face learning, but time/travel constraints make digital options more viable.</w:t>
      </w:r>
    </w:p>
    <w:p w14:paraId="1982FFAD" w14:textId="649CFD71" w:rsidR="00E33A50" w:rsidRPr="00E33A50" w:rsidRDefault="00E33A50" w:rsidP="002716C6">
      <w:pPr>
        <w:pStyle w:val="ListParagraph"/>
        <w:numPr>
          <w:ilvl w:val="0"/>
          <w:numId w:val="18"/>
        </w:numPr>
        <w:spacing w:line="360" w:lineRule="auto"/>
        <w:rPr>
          <w:i/>
          <w:iCs/>
        </w:rPr>
      </w:pPr>
      <w:r w:rsidRPr="00E33A50">
        <w:rPr>
          <w:i/>
          <w:iCs/>
        </w:rPr>
        <w:t>“They’re not accessible, hard to use… as soon as you start, this is too difficult.”</w:t>
      </w:r>
    </w:p>
    <w:p w14:paraId="51975861" w14:textId="77777777" w:rsidR="00E33A50" w:rsidRPr="00707B25" w:rsidRDefault="00E33A50" w:rsidP="00E33A50">
      <w:pPr>
        <w:pStyle w:val="Heading4"/>
        <w:rPr>
          <w:b/>
          <w:bCs/>
        </w:rPr>
      </w:pPr>
      <w:r w:rsidRPr="00707B25">
        <w:t>Time, Workload, and Service Pressures</w:t>
      </w:r>
    </w:p>
    <w:p w14:paraId="3626547C" w14:textId="77777777" w:rsidR="00E33A50" w:rsidRPr="002F073B" w:rsidRDefault="00E33A50" w:rsidP="002716C6">
      <w:pPr>
        <w:pStyle w:val="ListParagraph"/>
        <w:numPr>
          <w:ilvl w:val="0"/>
          <w:numId w:val="19"/>
        </w:numPr>
        <w:spacing w:line="360" w:lineRule="auto"/>
      </w:pPr>
      <w:r w:rsidRPr="002F073B">
        <w:t>High caseloads and long waiting lists limit time for research.</w:t>
      </w:r>
    </w:p>
    <w:p w14:paraId="7783EB51" w14:textId="77777777" w:rsidR="00E33A50" w:rsidRPr="002F073B" w:rsidRDefault="00E33A50" w:rsidP="002716C6">
      <w:pPr>
        <w:pStyle w:val="ListParagraph"/>
        <w:numPr>
          <w:ilvl w:val="0"/>
          <w:numId w:val="19"/>
        </w:numPr>
        <w:spacing w:line="360" w:lineRule="auto"/>
      </w:pPr>
      <w:r w:rsidRPr="002F073B">
        <w:t>Staff split across teams, making release for research difficult.</w:t>
      </w:r>
    </w:p>
    <w:p w14:paraId="4FB52203" w14:textId="77777777" w:rsidR="00E33A50" w:rsidRDefault="00E33A50" w:rsidP="002716C6">
      <w:pPr>
        <w:pStyle w:val="ListParagraph"/>
        <w:numPr>
          <w:ilvl w:val="0"/>
          <w:numId w:val="19"/>
        </w:numPr>
        <w:spacing w:line="360" w:lineRule="auto"/>
      </w:pPr>
      <w:r w:rsidRPr="002F073B">
        <w:t>Balancing clinical duties with research is a major challenge.</w:t>
      </w:r>
    </w:p>
    <w:p w14:paraId="3B551139" w14:textId="68F66608" w:rsidR="00E33A50" w:rsidRPr="00E33A50" w:rsidRDefault="00E33A50" w:rsidP="002716C6">
      <w:pPr>
        <w:pStyle w:val="ListParagraph"/>
        <w:numPr>
          <w:ilvl w:val="0"/>
          <w:numId w:val="19"/>
        </w:numPr>
        <w:spacing w:line="360" w:lineRule="auto"/>
        <w:rPr>
          <w:i/>
          <w:iCs/>
        </w:rPr>
      </w:pPr>
      <w:r w:rsidRPr="00E33A50">
        <w:rPr>
          <w:i/>
          <w:iCs/>
        </w:rPr>
        <w:t>“Waiting list at 500… if you take an OT out of a team, the impact is great.”</w:t>
      </w:r>
    </w:p>
    <w:p w14:paraId="49828D6D" w14:textId="77777777" w:rsidR="00E33A50" w:rsidRPr="002F073B" w:rsidRDefault="00E33A50" w:rsidP="00E33A50">
      <w:pPr>
        <w:pStyle w:val="Heading4"/>
        <w:rPr>
          <w:b/>
          <w:bCs/>
        </w:rPr>
      </w:pPr>
      <w:r w:rsidRPr="00707B25">
        <w:lastRenderedPageBreak/>
        <w:t>Desire for Collaborative and Supported Research</w:t>
      </w:r>
    </w:p>
    <w:p w14:paraId="307860A5" w14:textId="77777777" w:rsidR="00E33A50" w:rsidRPr="002F073B" w:rsidRDefault="00E33A50" w:rsidP="002716C6">
      <w:pPr>
        <w:pStyle w:val="ListParagraph"/>
        <w:numPr>
          <w:ilvl w:val="0"/>
          <w:numId w:val="20"/>
        </w:numPr>
        <w:spacing w:line="360" w:lineRule="auto"/>
      </w:pPr>
      <w:r w:rsidRPr="002F073B">
        <w:t>Strong interest in group-based research efforts.</w:t>
      </w:r>
    </w:p>
    <w:p w14:paraId="15206FD0" w14:textId="77777777" w:rsidR="00E33A50" w:rsidRPr="002F073B" w:rsidRDefault="00E33A50" w:rsidP="002716C6">
      <w:pPr>
        <w:pStyle w:val="ListParagraph"/>
        <w:numPr>
          <w:ilvl w:val="0"/>
          <w:numId w:val="20"/>
        </w:numPr>
        <w:spacing w:line="360" w:lineRule="auto"/>
      </w:pPr>
      <w:r w:rsidRPr="002F073B">
        <w:t>Suggestions for joint work with universities or across authorities.</w:t>
      </w:r>
    </w:p>
    <w:p w14:paraId="6A7C8BFA" w14:textId="77777777" w:rsidR="00E33A50" w:rsidRDefault="00E33A50" w:rsidP="002716C6">
      <w:pPr>
        <w:pStyle w:val="ListParagraph"/>
        <w:numPr>
          <w:ilvl w:val="0"/>
          <w:numId w:val="20"/>
        </w:numPr>
        <w:spacing w:line="360" w:lineRule="auto"/>
      </w:pPr>
      <w:r w:rsidRPr="002F073B">
        <w:t>Need for mentorship and asset mapping to utilize existing skills.</w:t>
      </w:r>
    </w:p>
    <w:p w14:paraId="576E30B3" w14:textId="6874F8E0" w:rsidR="00E33A50" w:rsidRPr="00E33A50" w:rsidRDefault="00E33A50" w:rsidP="002716C6">
      <w:pPr>
        <w:pStyle w:val="ListParagraph"/>
        <w:numPr>
          <w:ilvl w:val="0"/>
          <w:numId w:val="20"/>
        </w:numPr>
        <w:spacing w:line="360" w:lineRule="auto"/>
        <w:rPr>
          <w:i/>
          <w:iCs/>
        </w:rPr>
      </w:pPr>
      <w:r w:rsidRPr="00E33A50">
        <w:rPr>
          <w:i/>
          <w:iCs/>
        </w:rPr>
        <w:t>“A collaborative approach would be fantastic… make everyone really excited.”</w:t>
      </w:r>
    </w:p>
    <w:p w14:paraId="394F23C3" w14:textId="77777777" w:rsidR="00E33A50" w:rsidRPr="002F073B" w:rsidRDefault="00E33A50" w:rsidP="00E33A50">
      <w:pPr>
        <w:pStyle w:val="Heading4"/>
      </w:pPr>
      <w:r w:rsidRPr="00707B25">
        <w:t>Lack of Direction and Structural Support</w:t>
      </w:r>
    </w:p>
    <w:p w14:paraId="2C1BB66D" w14:textId="77777777" w:rsidR="00E33A50" w:rsidRPr="002F073B" w:rsidRDefault="00E33A50" w:rsidP="002716C6">
      <w:pPr>
        <w:pStyle w:val="ListParagraph"/>
        <w:numPr>
          <w:ilvl w:val="0"/>
          <w:numId w:val="21"/>
        </w:numPr>
        <w:spacing w:line="360" w:lineRule="auto"/>
      </w:pPr>
      <w:r w:rsidRPr="002F073B">
        <w:t>Absence of clear guidance or frameworks for research.</w:t>
      </w:r>
    </w:p>
    <w:p w14:paraId="3E322B1F" w14:textId="77777777" w:rsidR="00E33A50" w:rsidRPr="002F073B" w:rsidRDefault="00E33A50" w:rsidP="002716C6">
      <w:pPr>
        <w:pStyle w:val="ListParagraph"/>
        <w:numPr>
          <w:ilvl w:val="0"/>
          <w:numId w:val="21"/>
        </w:numPr>
        <w:spacing w:line="360" w:lineRule="auto"/>
      </w:pPr>
      <w:r w:rsidRPr="002F073B">
        <w:t>RCOT and other bodies slow to respond or unclear.</w:t>
      </w:r>
    </w:p>
    <w:p w14:paraId="69E3A6CF" w14:textId="77777777" w:rsidR="00E33A50" w:rsidRDefault="00E33A50" w:rsidP="002716C6">
      <w:pPr>
        <w:pStyle w:val="ListParagraph"/>
        <w:numPr>
          <w:ilvl w:val="0"/>
          <w:numId w:val="21"/>
        </w:numPr>
        <w:spacing w:line="360" w:lineRule="auto"/>
      </w:pPr>
      <w:r w:rsidRPr="002F073B">
        <w:t>Fragmentation across authorities and POT roles.</w:t>
      </w:r>
    </w:p>
    <w:p w14:paraId="7B1597E2" w14:textId="5AC8F173" w:rsidR="00E33A50" w:rsidRPr="00E33A50" w:rsidRDefault="00E33A50" w:rsidP="002716C6">
      <w:pPr>
        <w:pStyle w:val="ListParagraph"/>
        <w:numPr>
          <w:ilvl w:val="0"/>
          <w:numId w:val="21"/>
        </w:numPr>
        <w:spacing w:line="360" w:lineRule="auto"/>
        <w:rPr>
          <w:i/>
          <w:iCs/>
        </w:rPr>
      </w:pPr>
      <w:r w:rsidRPr="00E33A50">
        <w:rPr>
          <w:i/>
          <w:iCs/>
        </w:rPr>
        <w:t>“RCOT take weeks to get back… POT role differences, no commonality.”</w:t>
      </w:r>
    </w:p>
    <w:p w14:paraId="0670C1ED" w14:textId="77777777" w:rsidR="00E33A50" w:rsidRPr="002F073B" w:rsidRDefault="00E33A50" w:rsidP="00E33A50">
      <w:pPr>
        <w:pStyle w:val="Heading4"/>
        <w:rPr>
          <w:b/>
          <w:bCs/>
        </w:rPr>
      </w:pPr>
      <w:r w:rsidRPr="00707B25">
        <w:t>Accessibility and Learning Resources</w:t>
      </w:r>
    </w:p>
    <w:p w14:paraId="2ECC4849" w14:textId="77777777" w:rsidR="00E33A50" w:rsidRPr="002F073B" w:rsidRDefault="00E33A50" w:rsidP="002716C6">
      <w:pPr>
        <w:pStyle w:val="ListParagraph"/>
        <w:numPr>
          <w:ilvl w:val="0"/>
          <w:numId w:val="22"/>
        </w:numPr>
        <w:spacing w:line="360" w:lineRule="auto"/>
      </w:pPr>
      <w:r w:rsidRPr="002F073B">
        <w:t>Need for short, recorded workshops to build confidence.</w:t>
      </w:r>
    </w:p>
    <w:p w14:paraId="6DFDF248" w14:textId="77777777" w:rsidR="00E33A50" w:rsidRPr="002F073B" w:rsidRDefault="00E33A50" w:rsidP="002716C6">
      <w:pPr>
        <w:pStyle w:val="ListParagraph"/>
        <w:numPr>
          <w:ilvl w:val="0"/>
          <w:numId w:val="22"/>
        </w:numPr>
        <w:spacing w:line="360" w:lineRule="auto"/>
      </w:pPr>
      <w:r w:rsidRPr="002F073B">
        <w:t>Reading groups and CPD sessions suggested as entry points.</w:t>
      </w:r>
    </w:p>
    <w:p w14:paraId="16871C89" w14:textId="77777777" w:rsidR="00E33A50" w:rsidRDefault="00E33A50" w:rsidP="002716C6">
      <w:pPr>
        <w:pStyle w:val="ListParagraph"/>
        <w:numPr>
          <w:ilvl w:val="0"/>
          <w:numId w:val="22"/>
        </w:numPr>
        <w:spacing w:line="360" w:lineRule="auto"/>
      </w:pPr>
      <w:r w:rsidRPr="002F073B">
        <w:t>Importance of breaking down research into manageable steps.</w:t>
      </w:r>
    </w:p>
    <w:p w14:paraId="5E83594A" w14:textId="0DBFEA2B" w:rsidR="00E33A50" w:rsidRPr="00E33A50" w:rsidRDefault="00E33A50" w:rsidP="002716C6">
      <w:pPr>
        <w:pStyle w:val="ListParagraph"/>
        <w:numPr>
          <w:ilvl w:val="0"/>
          <w:numId w:val="22"/>
        </w:numPr>
        <w:spacing w:line="360" w:lineRule="auto"/>
        <w:rPr>
          <w:i/>
          <w:iCs/>
        </w:rPr>
      </w:pPr>
      <w:r w:rsidRPr="00E33A50">
        <w:rPr>
          <w:i/>
          <w:iCs/>
        </w:rPr>
        <w:t>“10-minute workshop… record it so people can play back anytime.”</w:t>
      </w:r>
    </w:p>
    <w:p w14:paraId="70056710" w14:textId="77777777" w:rsidR="00E33A50" w:rsidRPr="002F073B" w:rsidRDefault="00E33A50" w:rsidP="00E33A50">
      <w:pPr>
        <w:pStyle w:val="Heading4"/>
      </w:pPr>
      <w:r w:rsidRPr="00707B25">
        <w:t>Motivation, Recognition, and Incentives</w:t>
      </w:r>
    </w:p>
    <w:p w14:paraId="1A4FC255" w14:textId="77777777" w:rsidR="00E33A50" w:rsidRPr="002F073B" w:rsidRDefault="00E33A50" w:rsidP="002716C6">
      <w:pPr>
        <w:pStyle w:val="ListParagraph"/>
        <w:numPr>
          <w:ilvl w:val="0"/>
          <w:numId w:val="23"/>
        </w:numPr>
        <w:spacing w:line="360" w:lineRule="auto"/>
      </w:pPr>
      <w:r w:rsidRPr="002F073B">
        <w:t>Research seen as cognitively demanding and time-consuming.</w:t>
      </w:r>
    </w:p>
    <w:p w14:paraId="00DEF18D" w14:textId="77777777" w:rsidR="00E33A50" w:rsidRPr="002F073B" w:rsidRDefault="00E33A50" w:rsidP="002716C6">
      <w:pPr>
        <w:pStyle w:val="ListParagraph"/>
        <w:numPr>
          <w:ilvl w:val="0"/>
          <w:numId w:val="23"/>
        </w:numPr>
        <w:spacing w:line="360" w:lineRule="auto"/>
      </w:pPr>
      <w:r w:rsidRPr="002F073B">
        <w:t>Need for rewards or recognition to motivate participation.</w:t>
      </w:r>
    </w:p>
    <w:p w14:paraId="1130A9AA" w14:textId="77777777" w:rsidR="00E33A50" w:rsidRDefault="00E33A50" w:rsidP="002716C6">
      <w:pPr>
        <w:pStyle w:val="ListParagraph"/>
        <w:numPr>
          <w:ilvl w:val="0"/>
          <w:numId w:val="23"/>
        </w:numPr>
        <w:spacing w:line="360" w:lineRule="auto"/>
      </w:pPr>
      <w:r w:rsidRPr="002F073B">
        <w:t>Concern about return on investment for services.</w:t>
      </w:r>
    </w:p>
    <w:p w14:paraId="132C72D5" w14:textId="5E76DE07" w:rsidR="00E33A50" w:rsidRPr="00E33A50" w:rsidRDefault="00E33A50" w:rsidP="002716C6">
      <w:pPr>
        <w:pStyle w:val="ListParagraph"/>
        <w:numPr>
          <w:ilvl w:val="0"/>
          <w:numId w:val="23"/>
        </w:numPr>
        <w:spacing w:line="360" w:lineRule="auto"/>
        <w:rPr>
          <w:i/>
          <w:iCs/>
        </w:rPr>
      </w:pPr>
      <w:r w:rsidRPr="00E33A50">
        <w:rPr>
          <w:i/>
          <w:iCs/>
        </w:rPr>
        <w:t>“Need a reward for people… doing research is not a small thing.”</w:t>
      </w:r>
    </w:p>
    <w:p w14:paraId="2B3E0657" w14:textId="77777777" w:rsidR="00E33A50" w:rsidRPr="002F073B" w:rsidRDefault="00E33A50" w:rsidP="00E33A50">
      <w:pPr>
        <w:pStyle w:val="Heading4"/>
        <w:rPr>
          <w:b/>
          <w:bCs/>
        </w:rPr>
      </w:pPr>
      <w:r w:rsidRPr="00707B25">
        <w:t>Organisational Accountability and Standards</w:t>
      </w:r>
    </w:p>
    <w:p w14:paraId="05861194" w14:textId="77777777" w:rsidR="00E33A50" w:rsidRPr="002F073B" w:rsidRDefault="00E33A50" w:rsidP="002716C6">
      <w:pPr>
        <w:pStyle w:val="ListParagraph"/>
        <w:numPr>
          <w:ilvl w:val="0"/>
          <w:numId w:val="24"/>
        </w:numPr>
        <w:spacing w:line="360" w:lineRule="auto"/>
      </w:pPr>
      <w:r w:rsidRPr="002F073B">
        <w:t>Research engagement tied to LGA standards.</w:t>
      </w:r>
    </w:p>
    <w:p w14:paraId="035D1BE2" w14:textId="77777777" w:rsidR="00E33A50" w:rsidRPr="002F073B" w:rsidRDefault="00E33A50" w:rsidP="002716C6">
      <w:pPr>
        <w:pStyle w:val="ListParagraph"/>
        <w:numPr>
          <w:ilvl w:val="0"/>
          <w:numId w:val="24"/>
        </w:numPr>
        <w:spacing w:line="360" w:lineRule="auto"/>
      </w:pPr>
      <w:r w:rsidRPr="002F073B">
        <w:t>Managers feel accountable but unsupported.</w:t>
      </w:r>
    </w:p>
    <w:p w14:paraId="773B9390" w14:textId="77777777" w:rsidR="00E33A50" w:rsidRDefault="00E33A50" w:rsidP="002716C6">
      <w:pPr>
        <w:pStyle w:val="ListParagraph"/>
        <w:numPr>
          <w:ilvl w:val="0"/>
          <w:numId w:val="24"/>
        </w:numPr>
        <w:spacing w:line="360" w:lineRule="auto"/>
      </w:pPr>
      <w:r w:rsidRPr="002F073B">
        <w:t>Suggestion for designated contacts and mini meetings to cascade learning.</w:t>
      </w:r>
    </w:p>
    <w:p w14:paraId="69B9C9A7" w14:textId="4C55160B" w:rsidR="00E33A50" w:rsidRPr="00E33A50" w:rsidRDefault="00E33A50" w:rsidP="002716C6">
      <w:pPr>
        <w:pStyle w:val="ListParagraph"/>
        <w:numPr>
          <w:ilvl w:val="0"/>
          <w:numId w:val="24"/>
        </w:numPr>
        <w:spacing w:line="360" w:lineRule="auto"/>
        <w:rPr>
          <w:i/>
          <w:iCs/>
        </w:rPr>
      </w:pPr>
      <w:r w:rsidRPr="00E33A50">
        <w:rPr>
          <w:i/>
          <w:iCs/>
        </w:rPr>
        <w:t>“We’re all accountable for research… need to sign up for it.”</w:t>
      </w:r>
    </w:p>
    <w:p w14:paraId="1779F7B8" w14:textId="77777777" w:rsidR="00E33A50" w:rsidRDefault="00E33A50" w:rsidP="00E33A50">
      <w:r>
        <w:t>The findings resonated with other insights and feedback but also highlighted key levers and motivations that could support change.</w:t>
      </w:r>
    </w:p>
    <w:p w14:paraId="5B67D3C3" w14:textId="77777777" w:rsidR="00E33A50" w:rsidRDefault="00E33A50" w:rsidP="00E33A50">
      <w:pPr>
        <w:pStyle w:val="Heading3"/>
      </w:pPr>
      <w:bookmarkStart w:id="52" w:name="_Toc224726085"/>
      <w:bookmarkStart w:id="53" w:name="_Toc224726272"/>
      <w:bookmarkStart w:id="54" w:name="_Toc237331682"/>
      <w:r>
        <w:t>Apprentices, preceptees and students</w:t>
      </w:r>
      <w:bookmarkEnd w:id="52"/>
      <w:bookmarkEnd w:id="53"/>
      <w:bookmarkEnd w:id="54"/>
    </w:p>
    <w:p w14:paraId="3933BFF9" w14:textId="77777777" w:rsidR="00E33A50" w:rsidRPr="00036AFA" w:rsidRDefault="00E33A50" w:rsidP="00E33A50">
      <w:pPr>
        <w:pStyle w:val="Heading4"/>
      </w:pPr>
      <w:r w:rsidRPr="00036AFA">
        <w:t>Need for Protected Time</w:t>
      </w:r>
    </w:p>
    <w:p w14:paraId="11588F06" w14:textId="77777777" w:rsidR="00E33A50" w:rsidRDefault="00E33A50" w:rsidP="002716C6">
      <w:pPr>
        <w:pStyle w:val="ListParagraph"/>
        <w:numPr>
          <w:ilvl w:val="0"/>
          <w:numId w:val="25"/>
        </w:numPr>
        <w:spacing w:line="360" w:lineRule="auto"/>
      </w:pPr>
      <w:r w:rsidRPr="00036AFA">
        <w:t>“Protected time I think is definitely needed.”</w:t>
      </w:r>
    </w:p>
    <w:p w14:paraId="0D738B4F" w14:textId="77777777" w:rsidR="00E33A50" w:rsidRPr="00E33A50" w:rsidRDefault="00E33A50" w:rsidP="002716C6">
      <w:pPr>
        <w:pStyle w:val="ListParagraph"/>
        <w:numPr>
          <w:ilvl w:val="0"/>
          <w:numId w:val="25"/>
        </w:numPr>
        <w:spacing w:line="360" w:lineRule="auto"/>
        <w:rPr>
          <w:i/>
          <w:iCs/>
        </w:rPr>
      </w:pPr>
      <w:r w:rsidRPr="00E33A50">
        <w:rPr>
          <w:i/>
          <w:iCs/>
        </w:rPr>
        <w:t>“By the time you have done that, the day's finished. So where is the time for research?”</w:t>
      </w:r>
    </w:p>
    <w:p w14:paraId="24B41D08" w14:textId="77777777" w:rsidR="00E33A50" w:rsidRPr="00036AFA" w:rsidRDefault="00E33A50" w:rsidP="00E33A50">
      <w:r w:rsidRPr="00036AFA">
        <w:t>This theme captures the tension between clinical workload and research engagement.</w:t>
      </w:r>
    </w:p>
    <w:p w14:paraId="2CCA92C0" w14:textId="77777777" w:rsidR="00E33A50" w:rsidRPr="00036AFA" w:rsidRDefault="00E33A50" w:rsidP="00E33A50">
      <w:pPr>
        <w:pStyle w:val="Heading4"/>
      </w:pPr>
      <w:r w:rsidRPr="00036AFA">
        <w:lastRenderedPageBreak/>
        <w:t>Lack of Research Culture and Opportunities</w:t>
      </w:r>
    </w:p>
    <w:p w14:paraId="726C973B" w14:textId="77777777" w:rsidR="00E33A50" w:rsidRPr="00E33A50" w:rsidRDefault="00E33A50" w:rsidP="002716C6">
      <w:pPr>
        <w:pStyle w:val="ListParagraph"/>
        <w:numPr>
          <w:ilvl w:val="0"/>
          <w:numId w:val="26"/>
        </w:numPr>
        <w:spacing w:line="360" w:lineRule="auto"/>
        <w:rPr>
          <w:i/>
          <w:iCs/>
        </w:rPr>
      </w:pPr>
      <w:r w:rsidRPr="00E33A50">
        <w:rPr>
          <w:i/>
          <w:iCs/>
        </w:rPr>
        <w:t>“The first thing I heard about research was when I went to university last year.”</w:t>
      </w:r>
    </w:p>
    <w:p w14:paraId="4AF29736" w14:textId="77777777" w:rsidR="00E33A50" w:rsidRPr="00E33A50" w:rsidRDefault="00E33A50" w:rsidP="002716C6">
      <w:pPr>
        <w:pStyle w:val="ListParagraph"/>
        <w:numPr>
          <w:ilvl w:val="0"/>
          <w:numId w:val="26"/>
        </w:numPr>
        <w:spacing w:line="360" w:lineRule="auto"/>
        <w:rPr>
          <w:i/>
          <w:iCs/>
        </w:rPr>
      </w:pPr>
      <w:r w:rsidRPr="00E33A50">
        <w:rPr>
          <w:i/>
          <w:iCs/>
        </w:rPr>
        <w:t>“It's definitely not something that was discussed within our team.”</w:t>
      </w:r>
    </w:p>
    <w:p w14:paraId="579FD84B" w14:textId="77777777" w:rsidR="00E33A50" w:rsidRDefault="00E33A50" w:rsidP="00E33A50">
      <w:r w:rsidRPr="00036AFA">
        <w:t>This shows research is not embedded in team practices.</w:t>
      </w:r>
    </w:p>
    <w:p w14:paraId="2A39A1BE" w14:textId="77777777" w:rsidR="00E33A50" w:rsidRPr="00036AFA" w:rsidRDefault="00E33A50" w:rsidP="00E33A50">
      <w:pPr>
        <w:pStyle w:val="Heading4"/>
      </w:pPr>
      <w:r w:rsidRPr="00036AFA">
        <w:t>Missed Peer Interaction</w:t>
      </w:r>
    </w:p>
    <w:p w14:paraId="7FFED075" w14:textId="77777777" w:rsidR="00E33A50" w:rsidRPr="00E33A50" w:rsidRDefault="00E33A50" w:rsidP="002716C6">
      <w:pPr>
        <w:pStyle w:val="ListParagraph"/>
        <w:numPr>
          <w:ilvl w:val="0"/>
          <w:numId w:val="27"/>
        </w:numPr>
        <w:spacing w:line="360" w:lineRule="auto"/>
        <w:rPr>
          <w:i/>
          <w:iCs/>
        </w:rPr>
      </w:pPr>
      <w:r w:rsidRPr="00E33A50">
        <w:rPr>
          <w:i/>
          <w:iCs/>
        </w:rPr>
        <w:t>“I'm finding that peer supervisions always cancelled, so we don't really have chance to discuss it.”</w:t>
      </w:r>
    </w:p>
    <w:p w14:paraId="6D9021EC" w14:textId="77777777" w:rsidR="00E33A50" w:rsidRPr="00E33A50" w:rsidRDefault="00E33A50" w:rsidP="002716C6">
      <w:pPr>
        <w:pStyle w:val="ListParagraph"/>
        <w:numPr>
          <w:ilvl w:val="0"/>
          <w:numId w:val="27"/>
        </w:numPr>
        <w:spacing w:line="360" w:lineRule="auto"/>
        <w:rPr>
          <w:i/>
          <w:iCs/>
        </w:rPr>
      </w:pPr>
      <w:r w:rsidRPr="00E33A50">
        <w:rPr>
          <w:i/>
          <w:iCs/>
        </w:rPr>
        <w:t>“When do we speak to each other? There is not really much time.”</w:t>
      </w:r>
    </w:p>
    <w:p w14:paraId="4D7239AB" w14:textId="77777777" w:rsidR="00E33A50" w:rsidRPr="00036AFA" w:rsidRDefault="00E33A50" w:rsidP="00E33A50">
      <w:r w:rsidRPr="00036AFA">
        <w:t>Highlights the absence of collaborative spaces for research discussion.</w:t>
      </w:r>
    </w:p>
    <w:p w14:paraId="321B345B" w14:textId="77777777" w:rsidR="00E33A50" w:rsidRPr="00036AFA" w:rsidRDefault="00E33A50" w:rsidP="00E33A50">
      <w:pPr>
        <w:pStyle w:val="Heading4"/>
      </w:pPr>
      <w:r w:rsidRPr="00036AFA">
        <w:t>Confidence and Voice</w:t>
      </w:r>
    </w:p>
    <w:p w14:paraId="58B45BBA" w14:textId="77777777" w:rsidR="00E33A50" w:rsidRPr="00E33A50" w:rsidRDefault="00E33A50" w:rsidP="002716C6">
      <w:pPr>
        <w:pStyle w:val="ListParagraph"/>
        <w:numPr>
          <w:ilvl w:val="0"/>
          <w:numId w:val="28"/>
        </w:numPr>
        <w:spacing w:line="360" w:lineRule="auto"/>
        <w:rPr>
          <w:i/>
          <w:iCs/>
        </w:rPr>
      </w:pPr>
      <w:r w:rsidRPr="00E33A50">
        <w:rPr>
          <w:i/>
          <w:iCs/>
        </w:rPr>
        <w:t>“It's hard - always being the youngest person in the team finding your voice and get your point across.”</w:t>
      </w:r>
    </w:p>
    <w:p w14:paraId="1A2FD227" w14:textId="77777777" w:rsidR="00E33A50" w:rsidRPr="00E33A50" w:rsidRDefault="00E33A50" w:rsidP="002716C6">
      <w:pPr>
        <w:pStyle w:val="ListParagraph"/>
        <w:numPr>
          <w:ilvl w:val="0"/>
          <w:numId w:val="28"/>
        </w:numPr>
        <w:spacing w:line="360" w:lineRule="auto"/>
        <w:rPr>
          <w:i/>
          <w:iCs/>
        </w:rPr>
      </w:pPr>
      <w:r w:rsidRPr="00E33A50">
        <w:rPr>
          <w:i/>
          <w:iCs/>
        </w:rPr>
        <w:t>“Just having the confidence to say, look, I think this is something we need to do.”</w:t>
      </w:r>
    </w:p>
    <w:p w14:paraId="379DE501" w14:textId="77777777" w:rsidR="00E33A50" w:rsidRPr="00036AFA" w:rsidRDefault="00E33A50" w:rsidP="00E33A50">
      <w:r w:rsidRPr="00036AFA">
        <w:t>This theme reflects personal challenges in advocating for research.</w:t>
      </w:r>
    </w:p>
    <w:p w14:paraId="3F67321A" w14:textId="77777777" w:rsidR="00E33A50" w:rsidRPr="00036AFA" w:rsidRDefault="00E33A50" w:rsidP="00E33A50">
      <w:pPr>
        <w:pStyle w:val="Heading4"/>
      </w:pPr>
      <w:r w:rsidRPr="00036AFA">
        <w:t>Management Support</w:t>
      </w:r>
    </w:p>
    <w:p w14:paraId="74F9E802" w14:textId="77777777" w:rsidR="00E33A50" w:rsidRPr="00E33A50" w:rsidRDefault="00E33A50" w:rsidP="002716C6">
      <w:pPr>
        <w:pStyle w:val="ListParagraph"/>
        <w:numPr>
          <w:ilvl w:val="0"/>
          <w:numId w:val="29"/>
        </w:numPr>
        <w:spacing w:line="360" w:lineRule="auto"/>
        <w:rPr>
          <w:i/>
          <w:iCs/>
        </w:rPr>
      </w:pPr>
      <w:r w:rsidRPr="00E33A50">
        <w:rPr>
          <w:i/>
          <w:iCs/>
        </w:rPr>
        <w:t>“We do have OTs in management positions which helps. They would fight our corner and understand the importance of research.”</w:t>
      </w:r>
    </w:p>
    <w:p w14:paraId="32468964" w14:textId="77777777" w:rsidR="00E33A50" w:rsidRDefault="00E33A50" w:rsidP="00E33A50">
      <w:r w:rsidRPr="00036AFA">
        <w:t>Indicates that leadership can enable research engagement.</w:t>
      </w:r>
    </w:p>
    <w:p w14:paraId="1A39B6CF" w14:textId="77777777" w:rsidR="00E33A50" w:rsidRDefault="00E33A50" w:rsidP="00E33A50">
      <w:pPr>
        <w:pStyle w:val="Heading3"/>
      </w:pPr>
      <w:bookmarkStart w:id="55" w:name="_Toc224726086"/>
      <w:bookmarkStart w:id="56" w:name="_Toc224726273"/>
      <w:bookmarkStart w:id="57" w:name="_Toc237331683"/>
      <w:r>
        <w:t>Overarching areas for enquiry</w:t>
      </w:r>
      <w:bookmarkEnd w:id="55"/>
      <w:bookmarkEnd w:id="56"/>
      <w:bookmarkEnd w:id="57"/>
    </w:p>
    <w:p w14:paraId="3326DD32" w14:textId="77777777" w:rsidR="00E33A50" w:rsidRPr="00A54104" w:rsidRDefault="00E33A50" w:rsidP="00E33A50">
      <w:r w:rsidRPr="00A54104">
        <w:t>Across the dataset</w:t>
      </w:r>
      <w:r>
        <w:t>s</w:t>
      </w:r>
      <w:r w:rsidRPr="00A54104">
        <w:t xml:space="preserve">, the questions reveal a profession seeking clarity, visibility, and strategic inclusion within local authority research systems. There is a strong interest in understanding how OT compares with Social Work, how to build a supportive research culture, and how to ensure that evidence, communication, and organisational structures enable meaningful engagement. </w:t>
      </w:r>
      <w:r>
        <w:t xml:space="preserve">There were a range of issues with communications being ineffective and inadequate. </w:t>
      </w:r>
      <w:r w:rsidRPr="00A54104">
        <w:t>The overarching narrative is one of building identity, infrastructure, and purpose to support a sustainable research culture for OTs.</w:t>
      </w:r>
    </w:p>
    <w:p w14:paraId="6E064E4C" w14:textId="77777777" w:rsidR="00E33A50" w:rsidRDefault="00E33A50" w:rsidP="00E33A50">
      <w:pPr>
        <w:pStyle w:val="Heading2"/>
        <w:rPr>
          <w:rStyle w:val="Heading2Char"/>
          <w:b/>
          <w:bCs/>
        </w:rPr>
      </w:pPr>
      <w:bookmarkStart w:id="58" w:name="_Toc224726274"/>
      <w:bookmarkStart w:id="59" w:name="_Toc237331684"/>
      <w:r>
        <w:rPr>
          <w:rStyle w:val="Heading2Char"/>
          <w:b/>
          <w:bCs/>
        </w:rPr>
        <w:t>Defining an occupational therapy Experts by Experience group</w:t>
      </w:r>
      <w:bookmarkEnd w:id="58"/>
      <w:bookmarkEnd w:id="59"/>
    </w:p>
    <w:p w14:paraId="52856FEA" w14:textId="77777777" w:rsidR="00762F07" w:rsidRDefault="00762F07" w:rsidP="00762F07"/>
    <w:p w14:paraId="140DD721" w14:textId="77777777" w:rsidR="00762F07" w:rsidRDefault="00762F07" w:rsidP="00762F07">
      <w:pPr>
        <w:pStyle w:val="NormalWeb"/>
      </w:pPr>
      <w:r>
        <w:rPr>
          <w:noProof/>
        </w:rPr>
        <w:lastRenderedPageBreak/>
        <w:drawing>
          <wp:inline distT="0" distB="0" distL="0" distR="0" wp14:anchorId="7202C75B" wp14:editId="548833DA">
            <wp:extent cx="2446311" cy="1377345"/>
            <wp:effectExtent l="952" t="0" r="0" b="0"/>
            <wp:docPr id="2022966736" name="Picture 20229667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1" cstate="print">
                      <a:extLst>
                        <a:ext uri="{28A0092B-C50C-407E-A947-70E740481C1C}">
                          <a14:useLocalDpi xmlns:a14="http://schemas.microsoft.com/office/drawing/2010/main" val="0"/>
                        </a:ext>
                      </a:extLst>
                    </a:blip>
                    <a:srcRect/>
                    <a:stretch>
                      <a:fillRect/>
                    </a:stretch>
                  </pic:blipFill>
                  <pic:spPr bwMode="auto">
                    <a:xfrm rot="5400000">
                      <a:off x="0" y="0"/>
                      <a:ext cx="2486246" cy="1399829"/>
                    </a:xfrm>
                    <a:prstGeom prst="rect">
                      <a:avLst/>
                    </a:prstGeom>
                    <a:noFill/>
                    <a:ln>
                      <a:noFill/>
                    </a:ln>
                  </pic:spPr>
                </pic:pic>
              </a:graphicData>
            </a:graphic>
          </wp:inline>
        </w:drawing>
      </w:r>
    </w:p>
    <w:p w14:paraId="3AA335FE" w14:textId="6CBD7B3E" w:rsidR="00762F07" w:rsidRDefault="00D8157D" w:rsidP="00762F07">
      <w:pPr>
        <w:pStyle w:val="Heading4"/>
      </w:pPr>
      <w:r>
        <w:t xml:space="preserve">EbE members working throughout the project </w:t>
      </w:r>
    </w:p>
    <w:p w14:paraId="1BBA89EE" w14:textId="77777777" w:rsidR="00762F07" w:rsidRDefault="00762F07" w:rsidP="00762F07"/>
    <w:p w14:paraId="02F6BA6A" w14:textId="77777777" w:rsidR="00E33A50" w:rsidRPr="004A14F0" w:rsidRDefault="00E33A50" w:rsidP="00E33A50">
      <w:r>
        <w:t>The fourth hack event with occupational therapists included a breakout session with the Demonstrator a</w:t>
      </w:r>
      <w:r w:rsidRPr="004A14F0">
        <w:t>dvisory Group</w:t>
      </w:r>
      <w:r>
        <w:t>, to explore ideas for</w:t>
      </w:r>
      <w:r w:rsidRPr="004A14F0">
        <w:t xml:space="preserve"> a future model for Experts by Experience (EbE)</w:t>
      </w:r>
      <w:r>
        <w:t xml:space="preserve">. This group would aim to service the regions ASC occupational therapist’s innovation, improvement, and research focused activities to ensure user involvement across the lifetime of the project. </w:t>
      </w:r>
    </w:p>
    <w:p w14:paraId="4E5A3146" w14:textId="77777777" w:rsidR="00E33A50" w:rsidRDefault="00E33A50" w:rsidP="00E33A50">
      <w:r w:rsidRPr="004A14F0">
        <w:t xml:space="preserve">The group felt that having a central point of contact for the regions </w:t>
      </w:r>
      <w:r>
        <w:t>occupational therapist</w:t>
      </w:r>
      <w:r w:rsidRPr="004A14F0">
        <w:t xml:space="preserve">s to access to present potential ideas or garner views about priorities would be the most effective approach. Firstly, it was agreed that they would be called </w:t>
      </w:r>
      <w:r>
        <w:t>the EbE for occupational therapy, or OT EbE for short</w:t>
      </w:r>
      <w:r w:rsidRPr="004A14F0">
        <w:t>.</w:t>
      </w:r>
      <w:r>
        <w:t xml:space="preserve"> The idea centred on a co-funded model, across the POT network in the region, to support all the services, either online or on occasion, in person. Occupational therapists would be able to trigger a meeting via the POT </w:t>
      </w:r>
      <w:r w:rsidRPr="004A14F0">
        <w:t>network to request a range of support</w:t>
      </w:r>
      <w:r>
        <w:t>, mapped to the research lifecycle, for example, illustrated below.</w:t>
      </w:r>
    </w:p>
    <w:p w14:paraId="7521302F" w14:textId="77777777" w:rsidR="00E33A50" w:rsidRPr="00D5304E" w:rsidRDefault="00E33A50" w:rsidP="00E33A50">
      <w:pPr>
        <w:pStyle w:val="Heading4"/>
        <w:rPr>
          <w:sz w:val="28"/>
          <w:szCs w:val="28"/>
        </w:rPr>
      </w:pPr>
      <w:r w:rsidRPr="00D5304E">
        <w:rPr>
          <w:rStyle w:val="IntenseEmphasis"/>
          <w:color w:val="A84D98"/>
        </w:rPr>
        <w:t>Figure 2: Proposed EbE Model for occupational therapists</w:t>
      </w:r>
    </w:p>
    <w:p w14:paraId="15425F2E" w14:textId="77777777" w:rsidR="00E33A50" w:rsidRPr="004A14F0" w:rsidRDefault="00E33A50" w:rsidP="00E33A50">
      <w:r w:rsidRPr="004A14F0">
        <w:rPr>
          <w:noProof/>
        </w:rPr>
        <w:drawing>
          <wp:inline distT="0" distB="0" distL="0" distR="0" wp14:anchorId="505484E7" wp14:editId="557B713A">
            <wp:extent cx="3562350" cy="2247900"/>
            <wp:effectExtent l="0" t="19050" r="0" b="19050"/>
            <wp:docPr id="1033086532"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2" r:lo="rId33" r:qs="rId34" r:cs="rId35"/>
              </a:graphicData>
            </a:graphic>
          </wp:inline>
        </w:drawing>
      </w:r>
    </w:p>
    <w:p w14:paraId="2E4A34F7" w14:textId="77777777" w:rsidR="00E33A50" w:rsidRPr="005528AB" w:rsidRDefault="00E33A50" w:rsidP="005528AB">
      <w:pPr>
        <w:pStyle w:val="Heading3"/>
      </w:pPr>
      <w:bookmarkStart w:id="60" w:name="_Toc224726088"/>
      <w:bookmarkStart w:id="61" w:name="_Toc224726275"/>
      <w:bookmarkStart w:id="62" w:name="_Toc237331685"/>
      <w:r w:rsidRPr="005528AB">
        <w:t>EbE Roles Proposed:</w:t>
      </w:r>
      <w:bookmarkEnd w:id="60"/>
      <w:bookmarkEnd w:id="61"/>
      <w:bookmarkEnd w:id="62"/>
    </w:p>
    <w:p w14:paraId="70102D99" w14:textId="77777777" w:rsidR="005528AB" w:rsidRDefault="00E33A50" w:rsidP="005528AB">
      <w:pPr>
        <w:pStyle w:val="Heading4"/>
      </w:pPr>
      <w:r w:rsidRPr="00A46BCA">
        <w:lastRenderedPageBreak/>
        <w:t>All contributors</w:t>
      </w:r>
    </w:p>
    <w:p w14:paraId="6FDEA59E" w14:textId="37B240A4" w:rsidR="00E33A50" w:rsidRPr="00A46BCA" w:rsidRDefault="005528AB" w:rsidP="00E33A50">
      <w:r>
        <w:t>T</w:t>
      </w:r>
      <w:r w:rsidR="00E33A50" w:rsidRPr="00A46BCA">
        <w:t xml:space="preserve">his would be a general email/form anyone who has used ASC OT services and their carers/families could sign up to join the group and receive information and opportunities to engage with research related activities or service improvement projects. </w:t>
      </w:r>
    </w:p>
    <w:p w14:paraId="4B849FF3" w14:textId="1037D58D" w:rsidR="00E33A50" w:rsidRPr="00A46BCA" w:rsidRDefault="005528AB" w:rsidP="00E33A50">
      <w:r w:rsidRPr="005528AB">
        <w:rPr>
          <w:noProof/>
        </w:rPr>
        <mc:AlternateContent>
          <mc:Choice Requires="wps">
            <w:drawing>
              <wp:anchor distT="45720" distB="45720" distL="114300" distR="114300" simplePos="0" relativeHeight="251658251" behindDoc="0" locked="0" layoutInCell="1" allowOverlap="1" wp14:anchorId="7BB399B4" wp14:editId="4908370C">
                <wp:simplePos x="0" y="0"/>
                <wp:positionH relativeFrom="margin">
                  <wp:align>center</wp:align>
                </wp:positionH>
                <wp:positionV relativeFrom="paragraph">
                  <wp:posOffset>626994</wp:posOffset>
                </wp:positionV>
                <wp:extent cx="5384800" cy="714375"/>
                <wp:effectExtent l="0" t="0" r="6350" b="9525"/>
                <wp:wrapSquare wrapText="bothSides"/>
                <wp:docPr id="17610086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384800" cy="714375"/>
                        </a:xfrm>
                        <a:prstGeom prst="rect">
                          <a:avLst/>
                        </a:prstGeom>
                        <a:solidFill>
                          <a:srgbClr val="FFFFFF"/>
                        </a:solidFill>
                        <a:ln w="9525">
                          <a:noFill/>
                          <a:miter lim="800000"/>
                          <a:headEnd/>
                          <a:tailEnd/>
                        </a:ln>
                      </wps:spPr>
                      <wps:txbx>
                        <w:txbxContent>
                          <w:p w14:paraId="48E932AD" w14:textId="77777777" w:rsidR="00E33A50" w:rsidRPr="00735980" w:rsidRDefault="00E33A50" w:rsidP="00E33A50">
                            <w:r w:rsidRPr="00735980">
                              <w:t xml:space="preserve">Central Point of </w:t>
                            </w:r>
                            <w:r>
                              <w:t xml:space="preserve">EbE </w:t>
                            </w:r>
                            <w:r w:rsidRPr="00735980">
                              <w:t>Contact for the</w:t>
                            </w:r>
                            <w:r>
                              <w:t xml:space="preserve"> regional occupational therapists</w:t>
                            </w:r>
                            <w:r w:rsidRPr="00735980">
                              <w:t>:</w:t>
                            </w:r>
                          </w:p>
                          <w:p w14:paraId="3549FACE" w14:textId="77777777" w:rsidR="00E33A50" w:rsidRPr="00EF1A2D" w:rsidRDefault="00E33A50" w:rsidP="00E33A50">
                            <w:r w:rsidRPr="00EF1A2D">
                              <w:t>Designated service</w:t>
                            </w:r>
                            <w:r>
                              <w:t xml:space="preserve"> to</w:t>
                            </w:r>
                            <w:r w:rsidRPr="00EF1A2D">
                              <w:t xml:space="preserve"> provide linkage</w:t>
                            </w:r>
                            <w:r>
                              <w:t xml:space="preserve"> to the EbE group via regional POTs.</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7BB399B4" id="_x0000_t202" coordsize="21600,21600" o:spt="202" path="m,l,21600r21600,l21600,xe">
                <v:stroke joinstyle="miter"/>
                <v:path gradientshapeok="t" o:connecttype="rect"/>
              </v:shapetype>
              <v:shape id="Text Box 2" o:spid="_x0000_s1026" type="#_x0000_t202" style="position:absolute;margin-left:0;margin-top:49.35pt;width:424pt;height:56.25pt;z-index:251658251;visibility:visible;mso-wrap-style:square;mso-width-percent:0;mso-height-percent:0;mso-wrap-distance-left:9pt;mso-wrap-distance-top:3.6pt;mso-wrap-distance-right:9pt;mso-wrap-distance-bottom:3.6pt;mso-position-horizontal:center;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sTshDQIAAPYDAAAOAAAAZHJzL2Uyb0RvYy54bWysU9tu2zAMfR+wfxD0vjhJkzU14hRdugwD&#10;ugvQ7QNkWY6FyaJGKbGzry8lu2m2vQ3TgyCK1CF5eLS+7VvDjgq9Blvw2WTKmbISKm33Bf/+bfdm&#10;xZkPwlbCgFUFPynPbzevX607l6s5NGAqhYxArM87V/AmBJdnmZeNaoWfgFOWnDVgKwKZuM8qFB2h&#10;tyabT6dvsw6wcghSeU+394OTbxJ+XSsZvtS1V4GZglNtIe2Y9jLu2WYt8j0K12g5liH+oYpWaEtJ&#10;z1D3Igh2QP0XVKslgoc6TCS0GdS1lir1QN3Mpn9089gIp1IvRI53Z5r8/4OVn4+P7iuy0L+DngaY&#10;mvDuAeQPzyxsG2H36g4RukaJihLPImVZ53w+Po1U+9xHkLL7BBUNWRwCJKC+xjayQn0yQqcBnM6k&#10;qz4wSZfLq9ViNSWXJN/1bHF1vUwpRP782qEPHxS0LB4KjjTUhC6ODz7EakT+HBKTeTC62mljkoH7&#10;cmuQHQUJYJfWiP5bmLGsK/jNcr5MyBbi+6SNVgcSqNFtwalKWoNkIhvvbZVCgtBmOFMlxo70REYG&#10;bkJf9hQYaSqhOhFRCIMQ6ePQoQH8xVlHIiy4/3kQqDgzHy2RfTNbLKJqk7FYXs/JwEtPeekRVhJU&#10;wQNnw3EbktIjDxbuaCi1Tny9VDLWSuJKNI4fIar30k5RL9918wQAAP//AwBQSwMEFAAGAAgAAAAh&#10;ADQ9D3jcAAAABwEAAA8AAABkcnMvZG93bnJldi54bWxMj0FPg0AQhe8m/ofNmHgxdoHUQpGlURON&#10;19b+gAGmQGRnCbst9N87nvQ47728902xW+ygLjT53rGBeBWBIq5d03Nr4Pj1/piB8gG5wcExGbiS&#10;h115e1Ng3riZ93Q5hFZJCfscDXQhjLnWvu7Iol+5kVi8k5ssBjmnVjcTzlJuB51E0UZb7FkWOhzp&#10;raP6+3C2Bk6f88PTdq4+wjHdrzev2KeVuxpzf7e8PIMKtIS/MPziCzqUwlS5MzdeDQbkkWBgm6Wg&#10;xM3WmQiVgSSOE9Blof/zlz8AAAD//wMAUEsBAi0AFAAGAAgAAAAhALaDOJL+AAAA4QEAABMAAAAA&#10;AAAAAAAAAAAAAAAAAFtDb250ZW50X1R5cGVzXS54bWxQSwECLQAUAAYACAAAACEAOP0h/9YAAACU&#10;AQAACwAAAAAAAAAAAAAAAAAvAQAAX3JlbHMvLnJlbHNQSwECLQAUAAYACAAAACEAobE7IQ0CAAD2&#10;AwAADgAAAAAAAAAAAAAAAAAuAgAAZHJzL2Uyb0RvYy54bWxQSwECLQAUAAYACAAAACEAND0PeNwA&#10;AAAHAQAADwAAAAAAAAAAAAAAAABnBAAAZHJzL2Rvd25yZXYueG1sUEsFBgAAAAAEAAQA8wAAAHAF&#10;AAAAAA==&#10;" stroked="f">
                <v:textbox>
                  <w:txbxContent>
                    <w:p w14:paraId="48E932AD" w14:textId="77777777" w:rsidR="00E33A50" w:rsidRPr="00735980" w:rsidRDefault="00E33A50" w:rsidP="00E33A50">
                      <w:r w:rsidRPr="00735980">
                        <w:t xml:space="preserve">Central Point of </w:t>
                      </w:r>
                      <w:r>
                        <w:t xml:space="preserve">EbE </w:t>
                      </w:r>
                      <w:r w:rsidRPr="00735980">
                        <w:t>Contact for the</w:t>
                      </w:r>
                      <w:r>
                        <w:t xml:space="preserve"> regional occupational therapists</w:t>
                      </w:r>
                      <w:r w:rsidRPr="00735980">
                        <w:t>:</w:t>
                      </w:r>
                    </w:p>
                    <w:p w14:paraId="3549FACE" w14:textId="77777777" w:rsidR="00E33A50" w:rsidRPr="00EF1A2D" w:rsidRDefault="00E33A50" w:rsidP="00E33A50">
                      <w:r w:rsidRPr="00EF1A2D">
                        <w:t>Designated service</w:t>
                      </w:r>
                      <w:r>
                        <w:t xml:space="preserve"> to</w:t>
                      </w:r>
                      <w:r w:rsidRPr="00EF1A2D">
                        <w:t xml:space="preserve"> provide linkage</w:t>
                      </w:r>
                      <w:r>
                        <w:t xml:space="preserve"> to the EbE group via regional POTs.</w:t>
                      </w:r>
                    </w:p>
                  </w:txbxContent>
                </v:textbox>
                <w10:wrap type="square" anchorx="margin"/>
              </v:shape>
            </w:pict>
          </mc:Fallback>
        </mc:AlternateContent>
      </w:r>
      <w:r w:rsidR="00E33A50" w:rsidRPr="005528AB">
        <w:t>Research cycle:</w:t>
      </w:r>
      <w:r w:rsidR="00E33A50" w:rsidRPr="00A46BCA">
        <w:t xml:space="preserve"> Occupational therapists would use the research cycle to define support requirements, for early identification of topics, problem definition and impact/dissemination and consultation activities.</w:t>
      </w:r>
    </w:p>
    <w:p w14:paraId="7F3891E7" w14:textId="77777777" w:rsidR="005528AB" w:rsidRDefault="00E33A50" w:rsidP="005528AB">
      <w:pPr>
        <w:pStyle w:val="Heading4"/>
      </w:pPr>
      <w:r w:rsidRPr="005528AB">
        <w:t>Research interested</w:t>
      </w:r>
    </w:p>
    <w:p w14:paraId="39F9095D" w14:textId="59DEA85E" w:rsidR="00E33A50" w:rsidRPr="005528AB" w:rsidRDefault="005528AB" w:rsidP="00E33A50">
      <w:r>
        <w:t xml:space="preserve">This </w:t>
      </w:r>
      <w:r w:rsidR="00E33A50" w:rsidRPr="005528AB">
        <w:t>would be an email list of EbE members actively looking to join participatory work and get involved. Local services may need to consider costs if people are travelling to face to face activities.</w:t>
      </w:r>
    </w:p>
    <w:p w14:paraId="21E917B1" w14:textId="77777777" w:rsidR="00E33A50" w:rsidRPr="005528AB" w:rsidRDefault="00E33A50" w:rsidP="00E33A50">
      <w:r w:rsidRPr="005528AB">
        <w:t>Research cycle: Recruitment, for example, to specific project advisory groups or events, ad hoc/occasional interest in specific projects or dissemination activities.</w:t>
      </w:r>
    </w:p>
    <w:p w14:paraId="19F806AD" w14:textId="77777777" w:rsidR="005528AB" w:rsidRDefault="00E33A50" w:rsidP="005528AB">
      <w:pPr>
        <w:pStyle w:val="Heading4"/>
      </w:pPr>
      <w:r w:rsidRPr="005528AB">
        <w:t>Active partners</w:t>
      </w:r>
    </w:p>
    <w:p w14:paraId="063EB227" w14:textId="5B24E33A" w:rsidR="00E33A50" w:rsidRPr="005528AB" w:rsidRDefault="005528AB" w:rsidP="00E33A50">
      <w:r>
        <w:t>T</w:t>
      </w:r>
      <w:r w:rsidR="00E33A50" w:rsidRPr="005528AB">
        <w:t>his role would be for EbE members who are linked via a university to specific research project/researchers/improvement programmes to ensure robust participation and involvement in the research cycle including dissemination and impact work. This might also be known under the title of PPIE (patient participation, involvement, and engagement) in other organisations.</w:t>
      </w:r>
    </w:p>
    <w:p w14:paraId="2E453545" w14:textId="77777777" w:rsidR="00E33A50" w:rsidRPr="005528AB" w:rsidRDefault="00E33A50" w:rsidP="00E33A50">
      <w:r w:rsidRPr="005528AB">
        <w:t>Research cycle: Design of research proposals, part of wider stakeholder groups, events, and attending/joining support for a range of projects.</w:t>
      </w:r>
    </w:p>
    <w:p w14:paraId="67C40427" w14:textId="77777777" w:rsidR="005528AB" w:rsidRDefault="00E33A50" w:rsidP="005528AB">
      <w:pPr>
        <w:pStyle w:val="Heading4"/>
      </w:pPr>
      <w:r w:rsidRPr="005528AB">
        <w:t>EbE researcher/improvement</w:t>
      </w:r>
    </w:p>
    <w:p w14:paraId="30196D43" w14:textId="65E0470C" w:rsidR="00E33A50" w:rsidRPr="005528AB" w:rsidRDefault="005528AB" w:rsidP="00E33A50">
      <w:r>
        <w:t>T</w:t>
      </w:r>
      <w:r w:rsidR="00E33A50" w:rsidRPr="005528AB">
        <w:t>his would be a small pool of people who have undergone some basic research skills training, are supported by a university and who contribute across the research cycle (e.g. data collection with OTs).</w:t>
      </w:r>
    </w:p>
    <w:p w14:paraId="5A816AF8" w14:textId="77777777" w:rsidR="00E33A50" w:rsidRPr="005528AB" w:rsidRDefault="00E33A50" w:rsidP="00E33A50">
      <w:r w:rsidRPr="005528AB">
        <w:t>Research cycle: Embedded across the cycle and involved in data collection, writing papers, speaking etc.</w:t>
      </w:r>
    </w:p>
    <w:p w14:paraId="31F19ECF" w14:textId="77777777" w:rsidR="00E33A50" w:rsidRPr="005528AB" w:rsidRDefault="00E33A50" w:rsidP="00E33A50">
      <w:r w:rsidRPr="005528AB">
        <w:t>All levels of involvement would be open to people using ASC occupational therapy services, currently and in the past. It might also include retired professionals.</w:t>
      </w:r>
    </w:p>
    <w:p w14:paraId="1D664890" w14:textId="77777777" w:rsidR="00E33A50" w:rsidRPr="005528AB" w:rsidRDefault="00E33A50" w:rsidP="00E33A50">
      <w:r w:rsidRPr="005528AB">
        <w:t>The activities which might be included for members of this network:</w:t>
      </w:r>
    </w:p>
    <w:p w14:paraId="77FA7C39" w14:textId="77777777" w:rsidR="00E33A50" w:rsidRPr="005528AB" w:rsidRDefault="00E33A50" w:rsidP="002716C6">
      <w:pPr>
        <w:pStyle w:val="ListParagraph"/>
        <w:numPr>
          <w:ilvl w:val="0"/>
          <w:numId w:val="30"/>
        </w:numPr>
        <w:spacing w:line="360" w:lineRule="auto"/>
      </w:pPr>
      <w:r w:rsidRPr="005528AB">
        <w:t>Email bulletins with involvement offers events and recruitment to studies.</w:t>
      </w:r>
    </w:p>
    <w:p w14:paraId="5F7C9496" w14:textId="77777777" w:rsidR="00E33A50" w:rsidRPr="005528AB" w:rsidRDefault="00E33A50" w:rsidP="002716C6">
      <w:pPr>
        <w:pStyle w:val="ListParagraph"/>
        <w:numPr>
          <w:ilvl w:val="0"/>
          <w:numId w:val="30"/>
        </w:numPr>
        <w:spacing w:line="360" w:lineRule="auto"/>
      </w:pPr>
      <w:r w:rsidRPr="005528AB">
        <w:t>Wider communities of practice where occupational therapy is one part of a team providing services and research/improvement projects and where there is an opportunity to influence wider change.</w:t>
      </w:r>
    </w:p>
    <w:p w14:paraId="495D1E53" w14:textId="77777777" w:rsidR="00E33A50" w:rsidRPr="005528AB" w:rsidRDefault="00E33A50" w:rsidP="002716C6">
      <w:pPr>
        <w:pStyle w:val="ListParagraph"/>
        <w:numPr>
          <w:ilvl w:val="0"/>
          <w:numId w:val="30"/>
        </w:numPr>
        <w:spacing w:line="360" w:lineRule="auto"/>
      </w:pPr>
      <w:r w:rsidRPr="005528AB">
        <w:t>Local offers that might feed into the region to avoid duplication and accelerate dissemination of the research.</w:t>
      </w:r>
    </w:p>
    <w:p w14:paraId="14613C35" w14:textId="77777777" w:rsidR="00E33A50" w:rsidRPr="005528AB" w:rsidRDefault="00E33A50" w:rsidP="002716C6">
      <w:pPr>
        <w:pStyle w:val="ListParagraph"/>
        <w:numPr>
          <w:ilvl w:val="0"/>
          <w:numId w:val="30"/>
        </w:numPr>
        <w:spacing w:line="360" w:lineRule="auto"/>
      </w:pPr>
      <w:r w:rsidRPr="005528AB">
        <w:lastRenderedPageBreak/>
        <w:t>All people accessing occupational therapy services would be given the opportunity to join via 121 assessment surveys sent out by the therapists (no one system for this is currently available - this needs to be captured at a regional level).</w:t>
      </w:r>
    </w:p>
    <w:p w14:paraId="714F7FDD" w14:textId="77777777" w:rsidR="00E33A50" w:rsidRPr="005528AB" w:rsidRDefault="00E33A50" w:rsidP="002716C6">
      <w:pPr>
        <w:pStyle w:val="ListParagraph"/>
        <w:numPr>
          <w:ilvl w:val="0"/>
          <w:numId w:val="30"/>
        </w:numPr>
        <w:spacing w:line="360" w:lineRule="auto"/>
      </w:pPr>
      <w:r w:rsidRPr="005528AB">
        <w:t>Links need to be built with local council and University Coproduction/Quality management teams and Quality Assurance Officers as this is where resource is managed and non-research activities are monitored.</w:t>
      </w:r>
    </w:p>
    <w:p w14:paraId="11E92D7C" w14:textId="77777777" w:rsidR="00E33A50" w:rsidRPr="005528AB" w:rsidRDefault="00E33A50" w:rsidP="002716C6">
      <w:pPr>
        <w:pStyle w:val="ListParagraph"/>
        <w:numPr>
          <w:ilvl w:val="0"/>
          <w:numId w:val="30"/>
        </w:numPr>
        <w:spacing w:line="360" w:lineRule="auto"/>
      </w:pPr>
      <w:r w:rsidRPr="005528AB">
        <w:t>The level 1 roles need to be a source of research ideas i.e. from communities directly (not complaints but rather ideas for finding out why things need improving).</w:t>
      </w:r>
    </w:p>
    <w:p w14:paraId="3982AC9D" w14:textId="77777777" w:rsidR="00E33A50" w:rsidRPr="005528AB" w:rsidRDefault="00E33A50" w:rsidP="002716C6">
      <w:pPr>
        <w:pStyle w:val="ListParagraph"/>
        <w:numPr>
          <w:ilvl w:val="0"/>
          <w:numId w:val="30"/>
        </w:numPr>
        <w:spacing w:line="360" w:lineRule="auto"/>
      </w:pPr>
      <w:r w:rsidRPr="005528AB">
        <w:t>Level 3 and 4 need to facilitate direct experience exchanges in a safe way.</w:t>
      </w:r>
    </w:p>
    <w:p w14:paraId="6524D036" w14:textId="77777777" w:rsidR="00E33A50" w:rsidRPr="005528AB" w:rsidRDefault="00E33A50" w:rsidP="002716C6">
      <w:pPr>
        <w:pStyle w:val="ListParagraph"/>
        <w:numPr>
          <w:ilvl w:val="0"/>
          <w:numId w:val="30"/>
        </w:numPr>
        <w:spacing w:line="360" w:lineRule="auto"/>
      </w:pPr>
      <w:r w:rsidRPr="005528AB">
        <w:t>A co-design day once a year could help to focus effort on important projects, refine a priority and so on.</w:t>
      </w:r>
    </w:p>
    <w:p w14:paraId="5A76FB81" w14:textId="77777777" w:rsidR="005528AB" w:rsidRPr="004A14F0" w:rsidRDefault="005528AB" w:rsidP="005528AB">
      <w:pPr>
        <w:pStyle w:val="Heading3"/>
      </w:pPr>
      <w:bookmarkStart w:id="63" w:name="_Toc224726089"/>
      <w:bookmarkStart w:id="64" w:name="_Toc224726276"/>
      <w:bookmarkStart w:id="65" w:name="_Toc237331686"/>
      <w:r>
        <w:t>Future recommended steps to deliver the model</w:t>
      </w:r>
      <w:r w:rsidRPr="004A14F0">
        <w:t>:</w:t>
      </w:r>
      <w:bookmarkEnd w:id="63"/>
      <w:bookmarkEnd w:id="64"/>
      <w:bookmarkEnd w:id="65"/>
    </w:p>
    <w:p w14:paraId="219B6F16" w14:textId="77777777" w:rsidR="005528AB" w:rsidRPr="004A14F0" w:rsidRDefault="005528AB" w:rsidP="002716C6">
      <w:pPr>
        <w:pStyle w:val="ListParagraph"/>
        <w:numPr>
          <w:ilvl w:val="0"/>
          <w:numId w:val="31"/>
        </w:numPr>
        <w:spacing w:line="360" w:lineRule="auto"/>
      </w:pPr>
      <w:r w:rsidRPr="004A14F0">
        <w:t xml:space="preserve">Convene a steering group of existing </w:t>
      </w:r>
      <w:proofErr w:type="gramStart"/>
      <w:r w:rsidRPr="004A14F0">
        <w:t>co-production</w:t>
      </w:r>
      <w:proofErr w:type="gramEnd"/>
      <w:r w:rsidRPr="004A14F0">
        <w:t xml:space="preserve"> in research OT EbE to explore options.</w:t>
      </w:r>
    </w:p>
    <w:p w14:paraId="6301760F" w14:textId="77777777" w:rsidR="005528AB" w:rsidRPr="004A14F0" w:rsidRDefault="005528AB" w:rsidP="002716C6">
      <w:pPr>
        <w:pStyle w:val="ListParagraph"/>
        <w:numPr>
          <w:ilvl w:val="0"/>
          <w:numId w:val="31"/>
        </w:numPr>
        <w:spacing w:line="360" w:lineRule="auto"/>
      </w:pPr>
      <w:r w:rsidRPr="004A14F0">
        <w:t xml:space="preserve">Engage stakeholders cross the 14 Local Authorities and research support organisations, with WM ADASS to draft a proposal for embedding </w:t>
      </w:r>
      <w:r>
        <w:t>occupational therapy</w:t>
      </w:r>
      <w:r w:rsidRPr="004A14F0">
        <w:t xml:space="preserve"> research support with OT EbE team.</w:t>
      </w:r>
    </w:p>
    <w:p w14:paraId="4A1AF9D6" w14:textId="77777777" w:rsidR="005528AB" w:rsidRPr="004A14F0" w:rsidRDefault="005528AB" w:rsidP="002716C6">
      <w:pPr>
        <w:pStyle w:val="ListParagraph"/>
        <w:numPr>
          <w:ilvl w:val="0"/>
          <w:numId w:val="31"/>
        </w:numPr>
        <w:spacing w:line="360" w:lineRule="auto"/>
      </w:pPr>
      <w:r w:rsidRPr="004A14F0">
        <w:t>Clarify role descriptions and potential resources to support a future model of OT EbE researchers and partners.</w:t>
      </w:r>
    </w:p>
    <w:p w14:paraId="07EF5F29" w14:textId="77777777" w:rsidR="005528AB" w:rsidRPr="004A14F0" w:rsidRDefault="005528AB" w:rsidP="002716C6">
      <w:pPr>
        <w:pStyle w:val="ListParagraph"/>
        <w:numPr>
          <w:ilvl w:val="0"/>
          <w:numId w:val="31"/>
        </w:numPr>
        <w:spacing w:line="360" w:lineRule="auto"/>
      </w:pPr>
      <w:r w:rsidRPr="004A14F0">
        <w:t>Ensure a question regarding interest in research involvement is included on all surveys sent by OT services and aggregated at a regional level.</w:t>
      </w:r>
    </w:p>
    <w:p w14:paraId="05226843" w14:textId="77777777" w:rsidR="005528AB" w:rsidRPr="004A14F0" w:rsidRDefault="005528AB" w:rsidP="002716C6">
      <w:pPr>
        <w:pStyle w:val="ListParagraph"/>
        <w:numPr>
          <w:ilvl w:val="0"/>
          <w:numId w:val="31"/>
        </w:numPr>
        <w:spacing w:line="360" w:lineRule="auto"/>
      </w:pPr>
      <w:r w:rsidRPr="004A14F0">
        <w:rPr>
          <w:noProof/>
        </w:rPr>
        <w:drawing>
          <wp:anchor distT="0" distB="0" distL="114300" distR="114300" simplePos="0" relativeHeight="251658252" behindDoc="0" locked="0" layoutInCell="1" allowOverlap="1" wp14:anchorId="3A7F889B" wp14:editId="49A866A5">
            <wp:simplePos x="0" y="0"/>
            <wp:positionH relativeFrom="margin">
              <wp:posOffset>1532468</wp:posOffset>
            </wp:positionH>
            <wp:positionV relativeFrom="paragraph">
              <wp:posOffset>508635</wp:posOffset>
            </wp:positionV>
            <wp:extent cx="2487392" cy="2861733"/>
            <wp:effectExtent l="0" t="0" r="8255" b="0"/>
            <wp:wrapNone/>
            <wp:docPr id="1335345033" name="Picture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5345033" name="Picture 3">
                      <a:extLst>
                        <a:ext uri="{C183D7F6-B498-43B3-948B-1728B52AA6E4}">
                          <adec:decorative xmlns:adec="http://schemas.microsoft.com/office/drawing/2017/decorative" val="1"/>
                        </a:ext>
                      </a:extLst>
                    </pic:cNvPr>
                    <pic:cNvPicPr>
                      <a:picLocks noChangeAspect="1" noChangeArrowheads="1"/>
                    </pic:cNvPicPr>
                  </pic:nvPicPr>
                  <pic:blipFill>
                    <a:blip r:embed="rId37" cstate="print">
                      <a:extLst>
                        <a:ext uri="{28A0092B-C50C-407E-A947-70E740481C1C}">
                          <a14:useLocalDpi xmlns:a14="http://schemas.microsoft.com/office/drawing/2010/main" val="0"/>
                        </a:ext>
                      </a:extLst>
                    </a:blip>
                    <a:srcRect/>
                    <a:stretch>
                      <a:fillRect/>
                    </a:stretch>
                  </pic:blipFill>
                  <pic:spPr bwMode="auto">
                    <a:xfrm>
                      <a:off x="0" y="0"/>
                      <a:ext cx="2492840" cy="2868001"/>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4A14F0">
        <w:t>Consider a proposal for a funded 2-year pilot project to test and evaluate the model using IMPACT approach to improvement.</w:t>
      </w:r>
    </w:p>
    <w:p w14:paraId="140686F1" w14:textId="77777777" w:rsidR="005528AB" w:rsidRPr="004A14F0" w:rsidRDefault="005528AB" w:rsidP="005528AB"/>
    <w:p w14:paraId="597392A8" w14:textId="77777777" w:rsidR="005528AB" w:rsidRPr="004A14F0" w:rsidRDefault="005528AB" w:rsidP="005528AB"/>
    <w:p w14:paraId="41CE1F55" w14:textId="77777777" w:rsidR="005528AB" w:rsidRPr="004A14F0" w:rsidRDefault="005528AB" w:rsidP="005528AB"/>
    <w:p w14:paraId="1B94D3BA" w14:textId="77777777" w:rsidR="005528AB" w:rsidRPr="004A14F0" w:rsidRDefault="005528AB" w:rsidP="005528AB"/>
    <w:p w14:paraId="378B43DD" w14:textId="77777777" w:rsidR="005528AB" w:rsidRPr="004A14F0" w:rsidRDefault="005528AB" w:rsidP="005528AB"/>
    <w:p w14:paraId="74B73F16" w14:textId="77777777" w:rsidR="005528AB" w:rsidRPr="004A14F0" w:rsidRDefault="005528AB" w:rsidP="005528AB"/>
    <w:p w14:paraId="34FC2BF9" w14:textId="77777777" w:rsidR="005528AB" w:rsidRDefault="005528AB" w:rsidP="005528AB"/>
    <w:p w14:paraId="492FC866" w14:textId="77777777" w:rsidR="005528AB" w:rsidRDefault="005528AB" w:rsidP="005528AB"/>
    <w:p w14:paraId="26D9AC5D" w14:textId="77777777" w:rsidR="005528AB" w:rsidRDefault="005528AB" w:rsidP="005528AB">
      <w:pPr>
        <w:pStyle w:val="Heading2"/>
      </w:pPr>
    </w:p>
    <w:p w14:paraId="7612C2DF" w14:textId="77777777" w:rsidR="005002B4" w:rsidRDefault="005002B4" w:rsidP="005002B4"/>
    <w:p w14:paraId="4E1F77BF" w14:textId="0F33FEAF" w:rsidR="002940C2" w:rsidRDefault="00A05EF8" w:rsidP="003564E2">
      <w:pPr>
        <w:pStyle w:val="Heading2"/>
      </w:pPr>
      <w:bookmarkStart w:id="66" w:name="_Toc237331687"/>
      <w:r>
        <w:t xml:space="preserve">Adult Social Care </w:t>
      </w:r>
      <w:r w:rsidR="003E07CC">
        <w:t xml:space="preserve">Occupational Therapy </w:t>
      </w:r>
      <w:r>
        <w:t xml:space="preserve">Showcase event </w:t>
      </w:r>
      <w:r w:rsidR="008A3FAB">
        <w:t>in</w:t>
      </w:r>
      <w:r w:rsidR="003E07CC">
        <w:t xml:space="preserve"> February 2026</w:t>
      </w:r>
      <w:bookmarkEnd w:id="66"/>
      <w:r w:rsidR="003E07CC">
        <w:t xml:space="preserve"> </w:t>
      </w:r>
    </w:p>
    <w:p w14:paraId="3FD6C040" w14:textId="77777777" w:rsidR="00FA385E" w:rsidRDefault="00FA385E" w:rsidP="00FA385E"/>
    <w:p w14:paraId="02D266CA" w14:textId="77777777" w:rsidR="00FA385E" w:rsidRDefault="00FA385E" w:rsidP="00FA385E">
      <w:pPr>
        <w:pStyle w:val="NormalWeb"/>
        <w:jc w:val="center"/>
      </w:pPr>
      <w:r>
        <w:rPr>
          <w:noProof/>
        </w:rPr>
        <w:drawing>
          <wp:inline distT="0" distB="0" distL="0" distR="0" wp14:anchorId="5CBDFAB8" wp14:editId="59A2C343">
            <wp:extent cx="4171880" cy="2348890"/>
            <wp:effectExtent l="0" t="0" r="635" b="0"/>
            <wp:docPr id="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8" cstate="print">
                      <a:extLst>
                        <a:ext uri="{28A0092B-C50C-407E-A947-70E740481C1C}">
                          <a14:useLocalDpi xmlns:a14="http://schemas.microsoft.com/office/drawing/2010/main" val="0"/>
                        </a:ext>
                      </a:extLst>
                    </a:blip>
                    <a:srcRect/>
                    <a:stretch>
                      <a:fillRect/>
                    </a:stretch>
                  </pic:blipFill>
                  <pic:spPr bwMode="auto">
                    <a:xfrm>
                      <a:off x="0" y="0"/>
                      <a:ext cx="4219660" cy="2375792"/>
                    </a:xfrm>
                    <a:prstGeom prst="rect">
                      <a:avLst/>
                    </a:prstGeom>
                    <a:noFill/>
                    <a:ln>
                      <a:noFill/>
                    </a:ln>
                  </pic:spPr>
                </pic:pic>
              </a:graphicData>
            </a:graphic>
          </wp:inline>
        </w:drawing>
      </w:r>
    </w:p>
    <w:p w14:paraId="4346AAC6" w14:textId="1FC220C7" w:rsidR="002940C2" w:rsidRDefault="003564E2" w:rsidP="002940C2">
      <w:r>
        <w:t>O</w:t>
      </w:r>
      <w:r w:rsidR="002940C2">
        <w:t xml:space="preserve">n </w:t>
      </w:r>
      <w:r w:rsidR="00EB65D8">
        <w:t xml:space="preserve">the </w:t>
      </w:r>
      <w:proofErr w:type="gramStart"/>
      <w:r w:rsidR="00EB65D8">
        <w:t>5</w:t>
      </w:r>
      <w:r w:rsidR="00EB65D8" w:rsidRPr="002C1F04">
        <w:rPr>
          <w:vertAlign w:val="superscript"/>
        </w:rPr>
        <w:t>th</w:t>
      </w:r>
      <w:proofErr w:type="gramEnd"/>
      <w:r w:rsidR="00EB65D8">
        <w:t xml:space="preserve"> February</w:t>
      </w:r>
      <w:r w:rsidR="009D57AC">
        <w:t xml:space="preserve"> </w:t>
      </w:r>
      <w:r w:rsidR="002716C6">
        <w:t xml:space="preserve">an Adult Social Care Occupational Therapy </w:t>
      </w:r>
      <w:r w:rsidR="00EB65D8">
        <w:t>S</w:t>
      </w:r>
      <w:r w:rsidR="002716C6">
        <w:t>howcase was held</w:t>
      </w:r>
      <w:r w:rsidR="00992E93">
        <w:t xml:space="preserve"> in Selly Oak, Birmingham</w:t>
      </w:r>
      <w:r w:rsidR="00EB65D8">
        <w:t>. The aim of this event w</w:t>
      </w:r>
      <w:r w:rsidR="00992E93">
        <w:t xml:space="preserve">as </w:t>
      </w:r>
      <w:r w:rsidR="00EB65D8">
        <w:t>to</w:t>
      </w:r>
      <w:r>
        <w:br/>
      </w:r>
    </w:p>
    <w:p w14:paraId="35926F4F" w14:textId="44EA6C83" w:rsidR="003564E2" w:rsidRDefault="003564E2" w:rsidP="003564E2">
      <w:pPr>
        <w:pStyle w:val="ListParagraph"/>
        <w:numPr>
          <w:ilvl w:val="0"/>
          <w:numId w:val="51"/>
        </w:numPr>
      </w:pPr>
      <w:r>
        <w:t xml:space="preserve">Celebrate </w:t>
      </w:r>
      <w:r w:rsidR="00FB1719">
        <w:t xml:space="preserve">and </w:t>
      </w:r>
      <w:r w:rsidR="0017372A">
        <w:t xml:space="preserve">share </w:t>
      </w:r>
      <w:r w:rsidR="00FB1719">
        <w:t xml:space="preserve">excellent </w:t>
      </w:r>
      <w:r w:rsidR="00DF189A">
        <w:t>o</w:t>
      </w:r>
      <w:r>
        <w:t xml:space="preserve">ccupational </w:t>
      </w:r>
      <w:r w:rsidR="00DF189A">
        <w:t>t</w:t>
      </w:r>
      <w:r>
        <w:t xml:space="preserve">herapy practice within </w:t>
      </w:r>
      <w:r w:rsidR="003B0B9C">
        <w:t>adult social care in the midlands</w:t>
      </w:r>
    </w:p>
    <w:p w14:paraId="52002D8E" w14:textId="2F0C79F0" w:rsidR="003B0B9C" w:rsidRDefault="003B0B9C" w:rsidP="003564E2">
      <w:pPr>
        <w:pStyle w:val="ListParagraph"/>
        <w:numPr>
          <w:ilvl w:val="0"/>
          <w:numId w:val="51"/>
        </w:numPr>
      </w:pPr>
      <w:r>
        <w:t xml:space="preserve">Provide an opportunity for </w:t>
      </w:r>
      <w:r w:rsidR="00AA0E4E">
        <w:t xml:space="preserve">occupational therapists to submit abstracts, create posters and present their work to peers </w:t>
      </w:r>
    </w:p>
    <w:p w14:paraId="255AC0F7" w14:textId="64F40044" w:rsidR="00AA0E4E" w:rsidRDefault="008A3FAB" w:rsidP="003564E2">
      <w:pPr>
        <w:pStyle w:val="ListParagraph"/>
        <w:numPr>
          <w:ilvl w:val="0"/>
          <w:numId w:val="51"/>
        </w:numPr>
      </w:pPr>
      <w:r>
        <w:t xml:space="preserve">Share the goals and achievements of the project </w:t>
      </w:r>
    </w:p>
    <w:p w14:paraId="6E94D0DD" w14:textId="324B5C72" w:rsidR="00DF189A" w:rsidRDefault="003E4BB3" w:rsidP="003564E2">
      <w:pPr>
        <w:pStyle w:val="ListParagraph"/>
        <w:numPr>
          <w:ilvl w:val="0"/>
          <w:numId w:val="51"/>
        </w:numPr>
      </w:pPr>
      <w:r>
        <w:t xml:space="preserve">Recognise </w:t>
      </w:r>
      <w:r w:rsidR="0017372A">
        <w:t>excellence</w:t>
      </w:r>
      <w:r w:rsidR="00DF189A">
        <w:t xml:space="preserve"> through </w:t>
      </w:r>
      <w:r>
        <w:t xml:space="preserve">the presentation of awards </w:t>
      </w:r>
    </w:p>
    <w:p w14:paraId="29796A72" w14:textId="0C4B3224" w:rsidR="003E4BB3" w:rsidRDefault="003E4BB3" w:rsidP="003564E2">
      <w:pPr>
        <w:pStyle w:val="ListParagraph"/>
        <w:numPr>
          <w:ilvl w:val="0"/>
          <w:numId w:val="51"/>
        </w:numPr>
      </w:pPr>
      <w:r>
        <w:t xml:space="preserve">Share and further develop the </w:t>
      </w:r>
      <w:r w:rsidR="00777C10">
        <w:t xml:space="preserve">theory of change </w:t>
      </w:r>
    </w:p>
    <w:p w14:paraId="18953AA2" w14:textId="723EF7E6" w:rsidR="00777C10" w:rsidRDefault="007A2B6A" w:rsidP="003564E2">
      <w:pPr>
        <w:pStyle w:val="ListParagraph"/>
        <w:numPr>
          <w:ilvl w:val="0"/>
          <w:numId w:val="51"/>
        </w:numPr>
      </w:pPr>
      <w:r>
        <w:t xml:space="preserve">Engage attendees in </w:t>
      </w:r>
      <w:r w:rsidR="00170970">
        <w:t xml:space="preserve">identifying next steps </w:t>
      </w:r>
    </w:p>
    <w:p w14:paraId="22B0A0D9" w14:textId="77777777" w:rsidR="00E93AB8" w:rsidRDefault="00E93AB8" w:rsidP="00E93AB8"/>
    <w:p w14:paraId="684B89E8" w14:textId="77587613" w:rsidR="00E93AB8" w:rsidRDefault="00713764" w:rsidP="00E93AB8">
      <w:r w:rsidRPr="00A60730">
        <w:t xml:space="preserve">55 </w:t>
      </w:r>
      <w:r w:rsidR="00DD6853" w:rsidRPr="00A60730">
        <w:t>people</w:t>
      </w:r>
      <w:r w:rsidR="00E93AB8" w:rsidRPr="00A60730">
        <w:t xml:space="preserve"> </w:t>
      </w:r>
      <w:r w:rsidR="00B72816" w:rsidRPr="00A60730">
        <w:t>attended</w:t>
      </w:r>
      <w:r w:rsidR="00B72816">
        <w:t>,</w:t>
      </w:r>
      <w:r w:rsidR="00E93AB8">
        <w:t xml:space="preserve"> these included midlands occupational therapists, </w:t>
      </w:r>
      <w:r w:rsidR="004D0A81">
        <w:t xml:space="preserve">the Ebe </w:t>
      </w:r>
      <w:r w:rsidR="00754E20">
        <w:t xml:space="preserve">members of the project group, </w:t>
      </w:r>
      <w:r w:rsidR="006E707D">
        <w:t xml:space="preserve">other local authority staff interested in </w:t>
      </w:r>
      <w:r w:rsidR="000C2CAF">
        <w:t>research</w:t>
      </w:r>
      <w:r w:rsidR="000C2CAF" w:rsidRPr="00DD6853">
        <w:t>,</w:t>
      </w:r>
      <w:r w:rsidR="006E707D" w:rsidRPr="00DD6853">
        <w:t xml:space="preserve"> </w:t>
      </w:r>
      <w:r w:rsidR="0093464C" w:rsidRPr="00DD6853">
        <w:t>stakeholders</w:t>
      </w:r>
      <w:r w:rsidR="0093464C">
        <w:t xml:space="preserve"> and repres</w:t>
      </w:r>
      <w:r w:rsidR="003D246A">
        <w:t>entatives from national organisations such as the Royal College of Occupational Therapists, Chief AHP Officer and the Elizabeth Casson Trust</w:t>
      </w:r>
      <w:r w:rsidR="004452BD">
        <w:t xml:space="preserve">. </w:t>
      </w:r>
    </w:p>
    <w:p w14:paraId="17B8205E" w14:textId="77777777" w:rsidR="00EB65D8" w:rsidRDefault="00EB65D8" w:rsidP="002940C2"/>
    <w:p w14:paraId="627B602C" w14:textId="15A937D3" w:rsidR="00EB65D8" w:rsidRDefault="00422F52" w:rsidP="00422F52">
      <w:pPr>
        <w:jc w:val="center"/>
      </w:pPr>
      <w:r>
        <w:rPr>
          <w:noProof/>
        </w:rPr>
        <w:lastRenderedPageBreak/>
        <w:drawing>
          <wp:inline distT="0" distB="0" distL="0" distR="0" wp14:anchorId="17CF658F" wp14:editId="558A89E7">
            <wp:extent cx="5581816" cy="7913813"/>
            <wp:effectExtent l="0" t="0" r="0" b="0"/>
            <wp:docPr id="75374461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3744613" name=""/>
                    <pic:cNvPicPr/>
                  </pic:nvPicPr>
                  <pic:blipFill>
                    <a:blip r:embed="rId39"/>
                    <a:stretch>
                      <a:fillRect/>
                    </a:stretch>
                  </pic:blipFill>
                  <pic:spPr>
                    <a:xfrm>
                      <a:off x="0" y="0"/>
                      <a:ext cx="5644755" cy="8003047"/>
                    </a:xfrm>
                    <a:prstGeom prst="rect">
                      <a:avLst/>
                    </a:prstGeom>
                  </pic:spPr>
                </pic:pic>
              </a:graphicData>
            </a:graphic>
          </wp:inline>
        </w:drawing>
      </w:r>
    </w:p>
    <w:p w14:paraId="13422F01" w14:textId="72BA53D3" w:rsidR="004452BD" w:rsidRDefault="005728A3" w:rsidP="00422F52">
      <w:pPr>
        <w:jc w:val="center"/>
      </w:pPr>
      <w:r>
        <w:t xml:space="preserve">The Programme for the day </w:t>
      </w:r>
    </w:p>
    <w:p w14:paraId="653BD451" w14:textId="77777777" w:rsidR="004452BD" w:rsidRDefault="004452BD" w:rsidP="000A79A2">
      <w:pPr>
        <w:jc w:val="center"/>
      </w:pPr>
    </w:p>
    <w:p w14:paraId="0F4F4F11" w14:textId="77777777" w:rsidR="002A3F05" w:rsidRDefault="002A3F05" w:rsidP="00756E56">
      <w:pPr>
        <w:pStyle w:val="NormalWeb"/>
        <w:jc w:val="center"/>
      </w:pPr>
      <w:r>
        <w:rPr>
          <w:noProof/>
        </w:rPr>
        <w:drawing>
          <wp:inline distT="0" distB="0" distL="0" distR="0" wp14:anchorId="7098FF9D" wp14:editId="11BBDF90">
            <wp:extent cx="3411309" cy="1920666"/>
            <wp:effectExtent l="0" t="0" r="0" b="3810"/>
            <wp:docPr id="3"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0" cstate="print">
                      <a:extLst>
                        <a:ext uri="{28A0092B-C50C-407E-A947-70E740481C1C}">
                          <a14:useLocalDpi xmlns:a14="http://schemas.microsoft.com/office/drawing/2010/main" val="0"/>
                        </a:ext>
                      </a:extLst>
                    </a:blip>
                    <a:srcRect/>
                    <a:stretch>
                      <a:fillRect/>
                    </a:stretch>
                  </pic:blipFill>
                  <pic:spPr bwMode="auto">
                    <a:xfrm>
                      <a:off x="0" y="0"/>
                      <a:ext cx="3448306" cy="1941497"/>
                    </a:xfrm>
                    <a:prstGeom prst="rect">
                      <a:avLst/>
                    </a:prstGeom>
                    <a:noFill/>
                    <a:ln>
                      <a:noFill/>
                    </a:ln>
                  </pic:spPr>
                </pic:pic>
              </a:graphicData>
            </a:graphic>
          </wp:inline>
        </w:drawing>
      </w:r>
    </w:p>
    <w:p w14:paraId="3C0FC089" w14:textId="77777777" w:rsidR="002A3F05" w:rsidRDefault="002A3F05" w:rsidP="00EB65D8"/>
    <w:p w14:paraId="621A8CAA" w14:textId="0C7342D0" w:rsidR="00522D53" w:rsidRDefault="005728A3" w:rsidP="00756E56">
      <w:pPr>
        <w:jc w:val="center"/>
      </w:pPr>
      <w:r>
        <w:rPr>
          <w:noProof/>
        </w:rPr>
        <w:drawing>
          <wp:inline distT="0" distB="0" distL="0" distR="0" wp14:anchorId="3CD6E075" wp14:editId="1A6DB981">
            <wp:extent cx="2855386" cy="3051388"/>
            <wp:effectExtent l="0" t="0" r="2540" b="0"/>
            <wp:docPr id="119951565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rotWithShape="1">
                    <a:blip r:embed="rId41" cstate="print">
                      <a:extLst>
                        <a:ext uri="{28A0092B-C50C-407E-A947-70E740481C1C}">
                          <a14:useLocalDpi xmlns:a14="http://schemas.microsoft.com/office/drawing/2010/main" val="0"/>
                        </a:ext>
                      </a:extLst>
                    </a:blip>
                    <a:srcRect b="19841"/>
                    <a:stretch>
                      <a:fillRect/>
                    </a:stretch>
                  </pic:blipFill>
                  <pic:spPr bwMode="auto">
                    <a:xfrm>
                      <a:off x="0" y="0"/>
                      <a:ext cx="2889586" cy="3087936"/>
                    </a:xfrm>
                    <a:prstGeom prst="rect">
                      <a:avLst/>
                    </a:prstGeom>
                    <a:noFill/>
                    <a:ln>
                      <a:noFill/>
                    </a:ln>
                    <a:extLst>
                      <a:ext uri="{53640926-AAD7-44D8-BBD7-CCE9431645EC}">
                        <a14:shadowObscured xmlns:a14="http://schemas.microsoft.com/office/drawing/2010/main"/>
                      </a:ext>
                    </a:extLst>
                  </pic:spPr>
                </pic:pic>
              </a:graphicData>
            </a:graphic>
          </wp:inline>
        </w:drawing>
      </w:r>
    </w:p>
    <w:p w14:paraId="10A2F91D" w14:textId="7A2FFACD" w:rsidR="00522D53" w:rsidRDefault="00522D53" w:rsidP="006756CB">
      <w:pPr>
        <w:pStyle w:val="NormalWeb"/>
        <w:jc w:val="center"/>
      </w:pPr>
    </w:p>
    <w:p w14:paraId="3E57ADFA" w14:textId="33DA0DD4" w:rsidR="00522D53" w:rsidRDefault="005728A3" w:rsidP="00EB65D8">
      <w:r>
        <w:t xml:space="preserve">The day </w:t>
      </w:r>
      <w:r w:rsidR="00BA5C45">
        <w:t xml:space="preserve">focussed on sharing good practice, providing opportunities for </w:t>
      </w:r>
      <w:r w:rsidR="00D30563">
        <w:t>adult</w:t>
      </w:r>
      <w:r w:rsidR="00BA5C45">
        <w:t xml:space="preserve"> social care</w:t>
      </w:r>
      <w:r w:rsidR="00D30563">
        <w:t xml:space="preserve"> </w:t>
      </w:r>
      <w:r w:rsidR="00BA5C45">
        <w:t xml:space="preserve">occupational therapists to </w:t>
      </w:r>
      <w:r w:rsidR="00D30563">
        <w:t xml:space="preserve">share their work. </w:t>
      </w:r>
      <w:r w:rsidR="00266922">
        <w:t xml:space="preserve">Four presented and 6 posters were created and shared at the conference. The conference also included an opportunity to sense check and further develop the </w:t>
      </w:r>
      <w:r w:rsidR="00596DB1">
        <w:t xml:space="preserve">theory of change. The views </w:t>
      </w:r>
      <w:r w:rsidR="007E62C9">
        <w:t>of attendees</w:t>
      </w:r>
      <w:r w:rsidR="00596DB1">
        <w:t xml:space="preserve"> </w:t>
      </w:r>
      <w:r w:rsidR="007E62C9">
        <w:t xml:space="preserve">were gathered through small group work and included in the final theory of change for the project. </w:t>
      </w:r>
    </w:p>
    <w:p w14:paraId="27685C8A" w14:textId="77777777" w:rsidR="00D70704" w:rsidRDefault="00D70704" w:rsidP="00EB65D8"/>
    <w:p w14:paraId="0C0DC545" w14:textId="77777777" w:rsidR="00D70704" w:rsidRDefault="00D70704" w:rsidP="00EB65D8"/>
    <w:p w14:paraId="79E3D92C" w14:textId="77777777" w:rsidR="00D70704" w:rsidRDefault="00D70704" w:rsidP="00EB65D8"/>
    <w:p w14:paraId="2DB1272E" w14:textId="77777777" w:rsidR="00D70704" w:rsidRDefault="00D70704" w:rsidP="00EB65D8"/>
    <w:p w14:paraId="2C0A6C58" w14:textId="77777777" w:rsidR="00D70704" w:rsidRDefault="00D70704" w:rsidP="00D70704">
      <w:pPr>
        <w:pStyle w:val="NormalWeb"/>
        <w:jc w:val="center"/>
      </w:pPr>
      <w:r>
        <w:rPr>
          <w:noProof/>
        </w:rPr>
        <w:lastRenderedPageBreak/>
        <w:drawing>
          <wp:inline distT="0" distB="0" distL="0" distR="0" wp14:anchorId="26EB2DD5" wp14:editId="30742706">
            <wp:extent cx="7399798" cy="4166302"/>
            <wp:effectExtent l="0" t="2540" r="8255" b="8255"/>
            <wp:docPr id="5"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42" cstate="print">
                      <a:extLst>
                        <a:ext uri="{28A0092B-C50C-407E-A947-70E740481C1C}">
                          <a14:useLocalDpi xmlns:a14="http://schemas.microsoft.com/office/drawing/2010/main" val="0"/>
                        </a:ext>
                      </a:extLst>
                    </a:blip>
                    <a:srcRect/>
                    <a:stretch>
                      <a:fillRect/>
                    </a:stretch>
                  </pic:blipFill>
                  <pic:spPr bwMode="auto">
                    <a:xfrm rot="5400000">
                      <a:off x="0" y="0"/>
                      <a:ext cx="7522289" cy="4235268"/>
                    </a:xfrm>
                    <a:prstGeom prst="rect">
                      <a:avLst/>
                    </a:prstGeom>
                    <a:noFill/>
                    <a:ln>
                      <a:noFill/>
                    </a:ln>
                  </pic:spPr>
                </pic:pic>
              </a:graphicData>
            </a:graphic>
          </wp:inline>
        </w:drawing>
      </w:r>
    </w:p>
    <w:p w14:paraId="217BC25F" w14:textId="1A30C93C" w:rsidR="00D70704" w:rsidRDefault="00D725C2" w:rsidP="00484F97">
      <w:pPr>
        <w:jc w:val="center"/>
      </w:pPr>
      <w:r>
        <w:t xml:space="preserve">Group feedback on one aspect </w:t>
      </w:r>
      <w:r w:rsidR="001341B4">
        <w:t>the</w:t>
      </w:r>
      <w:r w:rsidR="00484F97">
        <w:t xml:space="preserve"> theory of change.</w:t>
      </w:r>
    </w:p>
    <w:p w14:paraId="355B8461" w14:textId="77777777" w:rsidR="00522D53" w:rsidRDefault="00522D53" w:rsidP="00EB65D8"/>
    <w:p w14:paraId="7C6E7F9A" w14:textId="3D9314E6" w:rsidR="002F5D2B" w:rsidRDefault="00484F97" w:rsidP="00EB65D8">
      <w:r>
        <w:lastRenderedPageBreak/>
        <w:t xml:space="preserve">One aim of the conference was to </w:t>
      </w:r>
      <w:r w:rsidR="007348FD">
        <w:t xml:space="preserve">focus on the importance of next steps, particularly encouraging individuals and teams </w:t>
      </w:r>
      <w:r w:rsidR="00D50C83">
        <w:t xml:space="preserve">to commit to next steps to advance engagement with research. Group exercises using discussion and flip chart captured the actions people identified. </w:t>
      </w:r>
    </w:p>
    <w:p w14:paraId="5378E8D2" w14:textId="5373613F" w:rsidR="002F5D2B" w:rsidRDefault="002F5D2B" w:rsidP="00800D40">
      <w:pPr>
        <w:pStyle w:val="NormalWeb"/>
        <w:jc w:val="center"/>
      </w:pPr>
      <w:r>
        <w:rPr>
          <w:noProof/>
        </w:rPr>
        <w:drawing>
          <wp:inline distT="0" distB="0" distL="0" distR="0" wp14:anchorId="6088AA63" wp14:editId="0CCA02AA">
            <wp:extent cx="4309529" cy="3194960"/>
            <wp:effectExtent l="4762" t="0" r="953" b="952"/>
            <wp:docPr id="114335962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rotWithShape="1">
                    <a:blip r:embed="rId43" cstate="print">
                      <a:extLst>
                        <a:ext uri="{28A0092B-C50C-407E-A947-70E740481C1C}">
                          <a14:useLocalDpi xmlns:a14="http://schemas.microsoft.com/office/drawing/2010/main" val="0"/>
                        </a:ext>
                      </a:extLst>
                    </a:blip>
                    <a:srcRect l="9368" r="14687"/>
                    <a:stretch>
                      <a:fillRect/>
                    </a:stretch>
                  </pic:blipFill>
                  <pic:spPr bwMode="auto">
                    <a:xfrm rot="5400000">
                      <a:off x="0" y="0"/>
                      <a:ext cx="4342810" cy="3219634"/>
                    </a:xfrm>
                    <a:prstGeom prst="rect">
                      <a:avLst/>
                    </a:prstGeom>
                    <a:noFill/>
                    <a:ln>
                      <a:noFill/>
                    </a:ln>
                    <a:extLst>
                      <a:ext uri="{53640926-AAD7-44D8-BBD7-CCE9431645EC}">
                        <a14:shadowObscured xmlns:a14="http://schemas.microsoft.com/office/drawing/2010/main"/>
                      </a:ext>
                    </a:extLst>
                  </pic:spPr>
                </pic:pic>
              </a:graphicData>
            </a:graphic>
          </wp:inline>
        </w:drawing>
      </w:r>
    </w:p>
    <w:p w14:paraId="63491DEF" w14:textId="77777777" w:rsidR="00D50C83" w:rsidRDefault="00D50C83" w:rsidP="00800D40">
      <w:pPr>
        <w:jc w:val="center"/>
      </w:pPr>
      <w:r>
        <w:t xml:space="preserve">Next Steps </w:t>
      </w:r>
      <w:r w:rsidR="00800D40">
        <w:t xml:space="preserve">example of group discussion captured. </w:t>
      </w:r>
    </w:p>
    <w:p w14:paraId="3C7D5E53" w14:textId="77777777" w:rsidR="00800D40" w:rsidRPr="00756E56" w:rsidRDefault="00800D40" w:rsidP="00800D40">
      <w:pPr>
        <w:jc w:val="both"/>
        <w:rPr>
          <w:u w:val="single"/>
        </w:rPr>
      </w:pPr>
      <w:r w:rsidRPr="00756E56">
        <w:rPr>
          <w:u w:val="single"/>
        </w:rPr>
        <w:t xml:space="preserve">Evaluation of the day </w:t>
      </w:r>
    </w:p>
    <w:p w14:paraId="653C1EF7" w14:textId="691D1C32" w:rsidR="00800D40" w:rsidRDefault="00800D40" w:rsidP="00800D40">
      <w:pPr>
        <w:jc w:val="both"/>
      </w:pPr>
      <w:r>
        <w:t xml:space="preserve">All attendees were encouraged to provide feedback from the </w:t>
      </w:r>
      <w:r w:rsidR="006E54BB">
        <w:t>day,</w:t>
      </w:r>
      <w:r w:rsidR="003736D6">
        <w:t xml:space="preserve"> </w:t>
      </w:r>
      <w:r w:rsidR="006E54BB">
        <w:t>25 attendees provided feedback.</w:t>
      </w:r>
    </w:p>
    <w:p w14:paraId="491DC6E6" w14:textId="3804E644" w:rsidR="00B91D46" w:rsidRDefault="00B91D46" w:rsidP="008B5FA4">
      <w:pPr>
        <w:pStyle w:val="ListParagraph"/>
        <w:numPr>
          <w:ilvl w:val="0"/>
          <w:numId w:val="52"/>
        </w:numPr>
        <w:jc w:val="both"/>
      </w:pPr>
      <w:r>
        <w:t xml:space="preserve">76% of attendees who completed the evaluation were OT adult social care Midlands OTs </w:t>
      </w:r>
    </w:p>
    <w:p w14:paraId="7F0438C8" w14:textId="78AB379D" w:rsidR="00756E56" w:rsidRDefault="00DD1E77" w:rsidP="00B91D46">
      <w:pPr>
        <w:pStyle w:val="ListParagraph"/>
        <w:numPr>
          <w:ilvl w:val="0"/>
          <w:numId w:val="52"/>
        </w:numPr>
        <w:jc w:val="both"/>
      </w:pPr>
      <w:r>
        <w:t xml:space="preserve">For 52% of attendees Research was not a usual part of their practice. </w:t>
      </w:r>
    </w:p>
    <w:p w14:paraId="7B476DF9" w14:textId="728C9F94" w:rsidR="00756E56" w:rsidRDefault="00756E56" w:rsidP="00800D40">
      <w:pPr>
        <w:jc w:val="both"/>
      </w:pPr>
      <w:r>
        <w:rPr>
          <w:noProof/>
        </w:rPr>
        <w:drawing>
          <wp:inline distT="0" distB="0" distL="0" distR="0" wp14:anchorId="17D2E98E" wp14:editId="077A2B62">
            <wp:extent cx="4029451" cy="1304014"/>
            <wp:effectExtent l="0" t="0" r="0" b="0"/>
            <wp:docPr id="170655318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6553183" name=""/>
                    <pic:cNvPicPr/>
                  </pic:nvPicPr>
                  <pic:blipFill>
                    <a:blip r:embed="rId44"/>
                    <a:stretch>
                      <a:fillRect/>
                    </a:stretch>
                  </pic:blipFill>
                  <pic:spPr>
                    <a:xfrm>
                      <a:off x="0" y="0"/>
                      <a:ext cx="4057099" cy="1312961"/>
                    </a:xfrm>
                    <a:prstGeom prst="rect">
                      <a:avLst/>
                    </a:prstGeom>
                  </pic:spPr>
                </pic:pic>
              </a:graphicData>
            </a:graphic>
          </wp:inline>
        </w:drawing>
      </w:r>
    </w:p>
    <w:p w14:paraId="4B6B0648" w14:textId="77777777" w:rsidR="00756E56" w:rsidRDefault="00756E56" w:rsidP="00800D40">
      <w:pPr>
        <w:jc w:val="both"/>
      </w:pPr>
    </w:p>
    <w:p w14:paraId="509EAE2C" w14:textId="6208A291" w:rsidR="00756E56" w:rsidRDefault="00FE3A9B" w:rsidP="00800D40">
      <w:pPr>
        <w:jc w:val="both"/>
      </w:pPr>
      <w:r>
        <w:t xml:space="preserve">A net promoter score </w:t>
      </w:r>
    </w:p>
    <w:p w14:paraId="7CF15829" w14:textId="15CEA070" w:rsidR="008C5E54" w:rsidRDefault="00D04D35" w:rsidP="006E54BB">
      <w:pPr>
        <w:pStyle w:val="ListParagraph"/>
        <w:numPr>
          <w:ilvl w:val="0"/>
          <w:numId w:val="52"/>
        </w:numPr>
        <w:jc w:val="both"/>
      </w:pPr>
      <w:r>
        <w:t xml:space="preserve">8 were </w:t>
      </w:r>
      <w:r w:rsidR="00E02CF8">
        <w:t xml:space="preserve">passives </w:t>
      </w:r>
      <w:r w:rsidR="00713764">
        <w:t>(satisfied</w:t>
      </w:r>
      <w:r w:rsidR="00E02CF8">
        <w:t xml:space="preserve">) </w:t>
      </w:r>
      <w:r>
        <w:t xml:space="preserve">with the event and 17 </w:t>
      </w:r>
      <w:r w:rsidR="00E02CF8">
        <w:t xml:space="preserve">were promoters and </w:t>
      </w:r>
      <w:r>
        <w:t xml:space="preserve">would </w:t>
      </w:r>
      <w:r w:rsidR="007903CC">
        <w:t xml:space="preserve">attend a similar event in the future </w:t>
      </w:r>
    </w:p>
    <w:p w14:paraId="29717893" w14:textId="77777777" w:rsidR="00C32C64" w:rsidRDefault="00C32C64" w:rsidP="00800D40">
      <w:pPr>
        <w:jc w:val="both"/>
        <w:rPr>
          <w:rFonts w:ascii="Segoe UI" w:hAnsi="Segoe UI" w:cs="Segoe UI"/>
          <w:color w:val="212121"/>
          <w:sz w:val="21"/>
          <w:szCs w:val="21"/>
          <w:shd w:val="clear" w:color="auto" w:fill="F8F8F8"/>
        </w:rPr>
      </w:pPr>
    </w:p>
    <w:p w14:paraId="3AAE4FED" w14:textId="681FDD16" w:rsidR="00C32C64" w:rsidRPr="00E02CF8" w:rsidRDefault="00C32C64" w:rsidP="00800D40">
      <w:pPr>
        <w:jc w:val="both"/>
        <w:rPr>
          <w:rFonts w:cs="Arial"/>
          <w:color w:val="212121"/>
          <w:shd w:val="clear" w:color="auto" w:fill="F8F8F8"/>
        </w:rPr>
      </w:pPr>
      <w:r w:rsidRPr="00E02CF8">
        <w:rPr>
          <w:rFonts w:cs="Arial"/>
          <w:color w:val="212121"/>
          <w:shd w:val="clear" w:color="auto" w:fill="F8F8F8"/>
        </w:rPr>
        <w:t xml:space="preserve">Key take aways </w:t>
      </w:r>
    </w:p>
    <w:p w14:paraId="44999B0C" w14:textId="21C0C848" w:rsidR="0012052B" w:rsidRPr="00A60730" w:rsidRDefault="00413AD3" w:rsidP="00413AD3">
      <w:pPr>
        <w:ind w:left="720"/>
        <w:jc w:val="both"/>
        <w:rPr>
          <w:rFonts w:cs="Arial"/>
          <w:i/>
          <w:iCs/>
          <w:color w:val="212121"/>
          <w:sz w:val="21"/>
          <w:szCs w:val="21"/>
          <w:shd w:val="clear" w:color="auto" w:fill="F8F8F8"/>
        </w:rPr>
      </w:pPr>
      <w:r w:rsidRPr="00A60730">
        <w:rPr>
          <w:rFonts w:cs="Arial"/>
          <w:i/>
          <w:iCs/>
          <w:color w:val="212121"/>
          <w:sz w:val="21"/>
          <w:szCs w:val="21"/>
          <w:shd w:val="clear" w:color="auto" w:fill="F8F8F8"/>
        </w:rPr>
        <w:t>“</w:t>
      </w:r>
      <w:r w:rsidR="0012052B" w:rsidRPr="00A60730">
        <w:rPr>
          <w:rFonts w:cs="Arial"/>
          <w:i/>
          <w:iCs/>
          <w:color w:val="212121"/>
          <w:sz w:val="21"/>
          <w:szCs w:val="21"/>
          <w:shd w:val="clear" w:color="auto" w:fill="F8F8F8"/>
        </w:rPr>
        <w:t>Research is not just for academics!</w:t>
      </w:r>
      <w:r w:rsidRPr="00A60730">
        <w:rPr>
          <w:rFonts w:cs="Arial"/>
          <w:i/>
          <w:iCs/>
          <w:color w:val="212121"/>
          <w:sz w:val="21"/>
          <w:szCs w:val="21"/>
          <w:shd w:val="clear" w:color="auto" w:fill="F8F8F8"/>
        </w:rPr>
        <w:t>”</w:t>
      </w:r>
    </w:p>
    <w:p w14:paraId="64735451" w14:textId="0B8BA1D4" w:rsidR="00500798" w:rsidRPr="00A60730" w:rsidRDefault="00413AD3" w:rsidP="00413AD3">
      <w:pPr>
        <w:ind w:left="720"/>
        <w:jc w:val="both"/>
        <w:rPr>
          <w:rFonts w:cs="Arial"/>
          <w:i/>
          <w:iCs/>
          <w:color w:val="212121"/>
          <w:sz w:val="21"/>
          <w:szCs w:val="21"/>
          <w:shd w:val="clear" w:color="auto" w:fill="FFFFFF"/>
        </w:rPr>
      </w:pPr>
      <w:r w:rsidRPr="00A60730">
        <w:rPr>
          <w:rFonts w:cs="Arial"/>
          <w:i/>
          <w:iCs/>
          <w:color w:val="212121"/>
          <w:sz w:val="21"/>
          <w:szCs w:val="21"/>
          <w:shd w:val="clear" w:color="auto" w:fill="FFFFFF"/>
        </w:rPr>
        <w:t>“</w:t>
      </w:r>
      <w:r w:rsidR="00500798" w:rsidRPr="00A60730">
        <w:rPr>
          <w:rFonts w:cs="Arial"/>
          <w:i/>
          <w:iCs/>
          <w:color w:val="212121"/>
          <w:sz w:val="21"/>
          <w:szCs w:val="21"/>
          <w:shd w:val="clear" w:color="auto" w:fill="FFFFFF"/>
        </w:rPr>
        <w:t>It has inspired me</w:t>
      </w:r>
      <w:r w:rsidRPr="00A60730">
        <w:rPr>
          <w:rFonts w:cs="Arial"/>
          <w:i/>
          <w:iCs/>
          <w:color w:val="212121"/>
          <w:sz w:val="21"/>
          <w:szCs w:val="21"/>
          <w:shd w:val="clear" w:color="auto" w:fill="FFFFFF"/>
        </w:rPr>
        <w:t>”</w:t>
      </w:r>
    </w:p>
    <w:p w14:paraId="22AF61CC" w14:textId="07D0EBEE" w:rsidR="00755A05" w:rsidRPr="00A60730" w:rsidRDefault="00413AD3" w:rsidP="00413AD3">
      <w:pPr>
        <w:ind w:left="720"/>
        <w:jc w:val="both"/>
        <w:rPr>
          <w:rFonts w:cs="Arial"/>
          <w:i/>
          <w:iCs/>
          <w:color w:val="212121"/>
          <w:sz w:val="21"/>
          <w:szCs w:val="21"/>
          <w:shd w:val="clear" w:color="auto" w:fill="FFFFFF"/>
        </w:rPr>
      </w:pPr>
      <w:r w:rsidRPr="00A60730">
        <w:rPr>
          <w:rFonts w:cs="Arial"/>
          <w:i/>
          <w:iCs/>
          <w:color w:val="212121"/>
          <w:sz w:val="21"/>
          <w:szCs w:val="21"/>
          <w:shd w:val="clear" w:color="auto" w:fill="FFFFFF"/>
        </w:rPr>
        <w:t>“</w:t>
      </w:r>
      <w:r w:rsidR="00755A05" w:rsidRPr="00A60730">
        <w:rPr>
          <w:rFonts w:cs="Arial"/>
          <w:i/>
          <w:iCs/>
          <w:color w:val="212121"/>
          <w:sz w:val="21"/>
          <w:szCs w:val="21"/>
          <w:shd w:val="clear" w:color="auto" w:fill="FFFFFF"/>
        </w:rPr>
        <w:t>Although OTs are humble, we should show off!</w:t>
      </w:r>
      <w:r w:rsidRPr="00A60730">
        <w:rPr>
          <w:rFonts w:cs="Arial"/>
          <w:i/>
          <w:iCs/>
          <w:color w:val="212121"/>
          <w:sz w:val="21"/>
          <w:szCs w:val="21"/>
          <w:shd w:val="clear" w:color="auto" w:fill="FFFFFF"/>
        </w:rPr>
        <w:t>”</w:t>
      </w:r>
    </w:p>
    <w:p w14:paraId="40E0ED97" w14:textId="47909F73" w:rsidR="00B26041" w:rsidRPr="00A60730" w:rsidRDefault="00413AD3" w:rsidP="00413AD3">
      <w:pPr>
        <w:ind w:left="720"/>
        <w:jc w:val="both"/>
        <w:rPr>
          <w:rFonts w:cs="Arial"/>
          <w:i/>
          <w:iCs/>
          <w:color w:val="212121"/>
          <w:sz w:val="21"/>
          <w:szCs w:val="21"/>
          <w:shd w:val="clear" w:color="auto" w:fill="FFFFFF"/>
        </w:rPr>
      </w:pPr>
      <w:r w:rsidRPr="00A60730">
        <w:rPr>
          <w:rFonts w:cs="Arial"/>
          <w:i/>
          <w:iCs/>
          <w:color w:val="212121"/>
          <w:sz w:val="21"/>
          <w:szCs w:val="21"/>
          <w:shd w:val="clear" w:color="auto" w:fill="FFFFFF"/>
        </w:rPr>
        <w:t>“</w:t>
      </w:r>
      <w:r w:rsidR="00B26041" w:rsidRPr="00A60730">
        <w:rPr>
          <w:rFonts w:cs="Arial"/>
          <w:i/>
          <w:iCs/>
          <w:color w:val="212121"/>
          <w:sz w:val="21"/>
          <w:szCs w:val="21"/>
          <w:shd w:val="clear" w:color="auto" w:fill="FFFFFF"/>
        </w:rPr>
        <w:t>There is a lot of good stuff happening across the region but were not hearing about it!</w:t>
      </w:r>
      <w:r w:rsidRPr="00A60730">
        <w:rPr>
          <w:rFonts w:cs="Arial"/>
          <w:i/>
          <w:iCs/>
          <w:color w:val="212121"/>
          <w:sz w:val="21"/>
          <w:szCs w:val="21"/>
          <w:shd w:val="clear" w:color="auto" w:fill="FFFFFF"/>
        </w:rPr>
        <w:t>”</w:t>
      </w:r>
    </w:p>
    <w:p w14:paraId="10572E30" w14:textId="285C2610" w:rsidR="00755A05" w:rsidRPr="00A60730" w:rsidRDefault="00413AD3" w:rsidP="00413AD3">
      <w:pPr>
        <w:ind w:left="720"/>
        <w:jc w:val="both"/>
        <w:rPr>
          <w:rFonts w:cs="Arial"/>
          <w:i/>
          <w:iCs/>
          <w:color w:val="212121"/>
          <w:sz w:val="21"/>
          <w:szCs w:val="21"/>
          <w:shd w:val="clear" w:color="auto" w:fill="F8F8F8"/>
        </w:rPr>
      </w:pPr>
      <w:r w:rsidRPr="00A60730">
        <w:rPr>
          <w:rFonts w:cs="Arial"/>
          <w:i/>
          <w:iCs/>
          <w:color w:val="212121"/>
          <w:sz w:val="21"/>
          <w:szCs w:val="21"/>
          <w:shd w:val="clear" w:color="auto" w:fill="F8F8F8"/>
        </w:rPr>
        <w:t>“</w:t>
      </w:r>
      <w:r w:rsidR="00755A05" w:rsidRPr="00A60730">
        <w:rPr>
          <w:rFonts w:cs="Arial"/>
          <w:i/>
          <w:iCs/>
          <w:color w:val="212121"/>
          <w:sz w:val="21"/>
          <w:szCs w:val="21"/>
          <w:shd w:val="clear" w:color="auto" w:fill="F8F8F8"/>
        </w:rPr>
        <w:t>It was very inspiring to be in the room with so many talented practitioners. It was good to network and celebrate each other's successes.</w:t>
      </w:r>
      <w:r w:rsidRPr="00A60730">
        <w:rPr>
          <w:rFonts w:cs="Arial"/>
          <w:i/>
          <w:iCs/>
          <w:color w:val="212121"/>
          <w:sz w:val="21"/>
          <w:szCs w:val="21"/>
          <w:shd w:val="clear" w:color="auto" w:fill="F8F8F8"/>
        </w:rPr>
        <w:t>”</w:t>
      </w:r>
    </w:p>
    <w:p w14:paraId="44F018C7" w14:textId="156CB33E" w:rsidR="00C32C64" w:rsidRPr="00A60730" w:rsidRDefault="00413AD3" w:rsidP="00413AD3">
      <w:pPr>
        <w:ind w:left="720"/>
        <w:jc w:val="both"/>
        <w:rPr>
          <w:rFonts w:cs="Arial"/>
          <w:i/>
          <w:iCs/>
        </w:rPr>
      </w:pPr>
      <w:r w:rsidRPr="00A60730">
        <w:rPr>
          <w:rFonts w:cs="Arial"/>
          <w:i/>
          <w:iCs/>
          <w:color w:val="212121"/>
          <w:sz w:val="21"/>
          <w:szCs w:val="21"/>
          <w:shd w:val="clear" w:color="auto" w:fill="F8F8F8"/>
        </w:rPr>
        <w:t>“</w:t>
      </w:r>
      <w:r w:rsidR="00C32C64" w:rsidRPr="00A60730">
        <w:rPr>
          <w:rFonts w:cs="Arial"/>
          <w:i/>
          <w:iCs/>
          <w:color w:val="212121"/>
          <w:sz w:val="21"/>
          <w:szCs w:val="21"/>
          <w:shd w:val="clear" w:color="auto" w:fill="F8F8F8"/>
        </w:rPr>
        <w:t>Say yes to opportunity!</w:t>
      </w:r>
      <w:r w:rsidRPr="00A60730">
        <w:rPr>
          <w:rFonts w:cs="Arial"/>
          <w:i/>
          <w:iCs/>
          <w:color w:val="212121"/>
          <w:sz w:val="21"/>
          <w:szCs w:val="21"/>
          <w:shd w:val="clear" w:color="auto" w:fill="F8F8F8"/>
        </w:rPr>
        <w:t>”</w:t>
      </w:r>
    </w:p>
    <w:p w14:paraId="4927BBD5" w14:textId="78A9B0B9" w:rsidR="00CE41CE" w:rsidRPr="002940C2" w:rsidRDefault="00CE41CE" w:rsidP="00800D40">
      <w:pPr>
        <w:jc w:val="both"/>
        <w:sectPr w:rsidR="00CE41CE" w:rsidRPr="002940C2" w:rsidSect="005528AB">
          <w:headerReference w:type="default" r:id="rId45"/>
          <w:footerReference w:type="default" r:id="rId46"/>
          <w:pgSz w:w="11906" w:h="16838"/>
          <w:pgMar w:top="2127" w:right="1440" w:bottom="1440" w:left="1440" w:header="708" w:footer="708" w:gutter="0"/>
          <w:cols w:space="708"/>
          <w:docGrid w:linePitch="360"/>
        </w:sectPr>
      </w:pPr>
    </w:p>
    <w:p w14:paraId="145DBEDC" w14:textId="77777777" w:rsidR="005528AB" w:rsidRPr="00BD12D6" w:rsidRDefault="005528AB" w:rsidP="005528AB">
      <w:pPr>
        <w:pStyle w:val="Heading2"/>
      </w:pPr>
      <w:bookmarkStart w:id="67" w:name="_Toc224726277"/>
      <w:bookmarkStart w:id="68" w:name="_Toc237331688"/>
      <w:r w:rsidRPr="00BD12D6">
        <w:lastRenderedPageBreak/>
        <w:t>Critically Appraised Topic (CAT) Groups</w:t>
      </w:r>
      <w:bookmarkEnd w:id="67"/>
      <w:bookmarkEnd w:id="68"/>
    </w:p>
    <w:p w14:paraId="6B6FC7A6" w14:textId="77777777" w:rsidR="005528AB" w:rsidRDefault="005528AB" w:rsidP="005528AB">
      <w:r>
        <w:t>During the earlier Demonstrator engagement programme, an emerging interactive approach to critically appraising the evidence for improvement, was surfaced. It was aimed at</w:t>
      </w:r>
      <w:r w:rsidRPr="003A1AFA">
        <w:t xml:space="preserve"> </w:t>
      </w:r>
      <w:r w:rsidRPr="00C05CBB">
        <w:t>early career researchers and practitioners</w:t>
      </w:r>
      <w:r>
        <w:t xml:space="preserve">. </w:t>
      </w:r>
    </w:p>
    <w:p w14:paraId="3A4B2151" w14:textId="77777777" w:rsidR="005528AB" w:rsidRDefault="005528AB" w:rsidP="005528AB">
      <w:pPr>
        <w:rPr>
          <w:i/>
          <w:iCs/>
        </w:rPr>
      </w:pPr>
      <w:r>
        <w:t>Th</w:t>
      </w:r>
      <w:r w:rsidRPr="00C05CBB">
        <w:t xml:space="preserve">e CAT group methodology was highlighted as an effective tool being used in the West Midlands region. This framework has been developed and trialled by the Impact Accelerator Unit at Keele University and a CAT How </w:t>
      </w:r>
      <w:r>
        <w:t>T</w:t>
      </w:r>
      <w:r w:rsidRPr="00C05CBB">
        <w:t>o manual developed</w:t>
      </w:r>
      <w:r>
        <w:t>.</w:t>
      </w:r>
      <w:r w:rsidRPr="00C05CBB">
        <w:t xml:space="preserve"> A CAT is “developed from a clinical question which is structured and answerable, it provides a summary of the best available evidence, answers a clinical question, and provides a </w:t>
      </w:r>
      <w:r w:rsidRPr="00C05CBB">
        <w:rPr>
          <w:i/>
          <w:iCs/>
        </w:rPr>
        <w:t xml:space="preserve">“clinical bottom line.” </w:t>
      </w:r>
    </w:p>
    <w:p w14:paraId="6F49FD8F" w14:textId="77777777" w:rsidR="005528AB" w:rsidRPr="005528AB" w:rsidRDefault="005528AB" w:rsidP="005528AB">
      <w:pPr>
        <w:rPr>
          <w:rStyle w:val="IntenseEmphasis"/>
          <w:i w:val="0"/>
          <w:iCs w:val="0"/>
          <w:color w:val="A84D98"/>
        </w:rPr>
      </w:pPr>
      <w:r w:rsidRPr="005528AB">
        <w:rPr>
          <w:rStyle w:val="IntenseEmphasis"/>
          <w:i w:val="0"/>
          <w:iCs w:val="0"/>
          <w:color w:val="A84D98"/>
        </w:rPr>
        <w:t>Figure 3: Flow diagram of the CAT process.</w:t>
      </w:r>
    </w:p>
    <w:p w14:paraId="04914EB0" w14:textId="77777777" w:rsidR="005528AB" w:rsidRPr="00C05CBB" w:rsidRDefault="005528AB" w:rsidP="005528AB">
      <w:r w:rsidRPr="00C05CBB">
        <w:rPr>
          <w:noProof/>
        </w:rPr>
        <w:drawing>
          <wp:inline distT="0" distB="0" distL="0" distR="0" wp14:anchorId="5C769497" wp14:editId="4C2F5E17">
            <wp:extent cx="4651284" cy="2698735"/>
            <wp:effectExtent l="0" t="0" r="0" b="6985"/>
            <wp:docPr id="512287145" name="Picture 1" descr="A diagram of a diagram&#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2287145" name="Picture 1" descr="A diagram of a diagram&#10;&#10;AI-generated content may be incorrect."/>
                    <pic:cNvPicPr/>
                  </pic:nvPicPr>
                  <pic:blipFill>
                    <a:blip r:embed="rId47"/>
                    <a:stretch>
                      <a:fillRect/>
                    </a:stretch>
                  </pic:blipFill>
                  <pic:spPr>
                    <a:xfrm>
                      <a:off x="0" y="0"/>
                      <a:ext cx="4718149" cy="2737531"/>
                    </a:xfrm>
                    <a:prstGeom prst="rect">
                      <a:avLst/>
                    </a:prstGeom>
                  </pic:spPr>
                </pic:pic>
              </a:graphicData>
            </a:graphic>
          </wp:inline>
        </w:drawing>
      </w:r>
    </w:p>
    <w:p w14:paraId="5584739A" w14:textId="77777777" w:rsidR="005528AB" w:rsidRPr="00C05CBB" w:rsidRDefault="005528AB" w:rsidP="005528AB"/>
    <w:p w14:paraId="5553C797" w14:textId="77777777" w:rsidR="005528AB" w:rsidRPr="00C05CBB" w:rsidRDefault="005528AB" w:rsidP="005528AB">
      <w:r w:rsidRPr="00C05CBB">
        <w:t xml:space="preserve">Following the four interactive “hacks” the team of occupational therapists from </w:t>
      </w:r>
      <w:r>
        <w:t>one local authority</w:t>
      </w:r>
      <w:r w:rsidRPr="00C05CBB">
        <w:t xml:space="preserve"> were interested in next steps in building their confidence and skill in engaging with evidence. Professor Kay Stevenson and Tina Hadley-Barrow were invited to present to the team. This invite was extended to the Knowledge, evidence and governance lead from Public Health </w:t>
      </w:r>
      <w:r>
        <w:t xml:space="preserve">team of this local authority </w:t>
      </w:r>
      <w:r w:rsidRPr="00C05CBB">
        <w:t xml:space="preserve">who is in the process of recruiting a Local Authority Research Practitioner (LARP) to begin to explore engaging ASC staff in research across the council. </w:t>
      </w:r>
    </w:p>
    <w:p w14:paraId="0A1CD43C" w14:textId="765B8A49" w:rsidR="005528AB" w:rsidRPr="00C05CBB" w:rsidRDefault="005528AB" w:rsidP="005528AB">
      <w:r w:rsidRPr="00C05CBB">
        <w:t xml:space="preserve">There was agreement from the group that CAT groups would be a beneficial next step. A small group made up of OT manager, Knowledge Evidence, and governance Manager, newly recruited LARP and library support from Birmingham University </w:t>
      </w:r>
      <w:r w:rsidR="00893F28">
        <w:t xml:space="preserve">and </w:t>
      </w:r>
      <w:r w:rsidR="00DA4E6A">
        <w:t>Birmingham</w:t>
      </w:r>
      <w:r w:rsidR="00893F28">
        <w:t xml:space="preserve"> Community Health </w:t>
      </w:r>
      <w:r w:rsidR="00DA4E6A">
        <w:t xml:space="preserve">Care (NHS) </w:t>
      </w:r>
      <w:r w:rsidRPr="00C05CBB">
        <w:t xml:space="preserve">met to map out next steps. The group agreed that a trial to test out the use of the CAT methodology would be positive and this would be in the CAT in a day format. </w:t>
      </w:r>
      <w:r>
        <w:t xml:space="preserve">The aim is for the local Authority OTs to build their confidence and skill in the CAT model to include critical appraisal of evidence, confidence to identify and answer pertinent clinical questions and to be able to apply this to their practice, making changes where appropriate. </w:t>
      </w:r>
      <w:r w:rsidRPr="00C05CBB">
        <w:t>Funding from the IMPACT programme was approved</w:t>
      </w:r>
      <w:r>
        <w:t>.</w:t>
      </w:r>
    </w:p>
    <w:p w14:paraId="0F06B640" w14:textId="77777777" w:rsidR="005528AB" w:rsidRPr="00C05CBB" w:rsidRDefault="005528AB" w:rsidP="005528AB">
      <w:r w:rsidRPr="00C05CBB">
        <w:lastRenderedPageBreak/>
        <w:t xml:space="preserve">Successful CAT groups require support from librarians to support the development of an evidence summary. There is no library support to local authorities, this differs from the NHS which had dedicated support across all services. </w:t>
      </w:r>
      <w:r>
        <w:t xml:space="preserve">This has presented one of the biggest challenges to date in the development of this project. </w:t>
      </w:r>
      <w:r w:rsidRPr="00C05CBB">
        <w:t>Support was explored vi</w:t>
      </w:r>
      <w:r>
        <w:t>a</w:t>
      </w:r>
      <w:r w:rsidRPr="00C05CBB">
        <w:t xml:space="preserve"> local NHS provision</w:t>
      </w:r>
      <w:r>
        <w:t xml:space="preserve">, a local community NHS trust who currently use the CAT model agreed to support the pilot. </w:t>
      </w:r>
    </w:p>
    <w:p w14:paraId="0F8A6E6C" w14:textId="77777777" w:rsidR="005528AB" w:rsidRDefault="005528AB" w:rsidP="005528AB">
      <w:r w:rsidRPr="00C05CBB">
        <w:t xml:space="preserve">The </w:t>
      </w:r>
      <w:r>
        <w:t xml:space="preserve">group agreed to deliver </w:t>
      </w:r>
      <w:r w:rsidRPr="00C05CBB">
        <w:t xml:space="preserve">two CAT in a day, one in </w:t>
      </w:r>
      <w:r>
        <w:t xml:space="preserve">June and one in July. At the end of the IMPACT project (Feb 2026) the dates were confirmed. The two CAT in a day events to be delivered by the Keele University team, co-ordinated by the local authority OT Lead and LARP and supported by six additional days from one of the IMPACT strategic improvement coaches. </w:t>
      </w:r>
    </w:p>
    <w:p w14:paraId="4CBAEF6A" w14:textId="77777777" w:rsidR="005528AB" w:rsidRDefault="005528AB" w:rsidP="005528AB">
      <w:r>
        <w:t>Outcomes from this work will be fed back into the IMPACT embedding team to ensure that final learning is captured and shared. The local authority is committed to using this learning to advance their ambition to increase engagement with evidence for all registered practitioners in BCC.</w:t>
      </w:r>
    </w:p>
    <w:p w14:paraId="3FFF33FD" w14:textId="77777777" w:rsidR="00D707DF" w:rsidRPr="00D707DF" w:rsidRDefault="00D707DF" w:rsidP="00D707DF">
      <w:pPr>
        <w:pStyle w:val="Heading1"/>
      </w:pPr>
      <w:bookmarkStart w:id="69" w:name="_Toc224726278"/>
      <w:bookmarkStart w:id="70" w:name="_Toc237331689"/>
      <w:r w:rsidRPr="00D707DF">
        <w:t>Theory of Change: Development and final outcomes</w:t>
      </w:r>
      <w:bookmarkEnd w:id="69"/>
      <w:bookmarkEnd w:id="70"/>
    </w:p>
    <w:p w14:paraId="3C7A5A09" w14:textId="77777777" w:rsidR="00D707DF" w:rsidRDefault="00D707DF" w:rsidP="00D707DF">
      <w:r>
        <w:t>The team used the IMPACT theory of change methodology and tools, co-creating the outputs by garnering views at the end of each hack and finally at the conference to create a final version.</w:t>
      </w:r>
    </w:p>
    <w:p w14:paraId="3CDCDF0A" w14:textId="77777777" w:rsidR="00D707DF" w:rsidRDefault="00D707DF" w:rsidP="00D707DF">
      <w:pPr>
        <w:pStyle w:val="Heading2"/>
      </w:pPr>
      <w:bookmarkStart w:id="71" w:name="_Toc222215643"/>
      <w:bookmarkStart w:id="72" w:name="_Toc224726279"/>
      <w:bookmarkStart w:id="73" w:name="_Toc237331690"/>
      <w:r w:rsidRPr="00A93307">
        <w:t>Approach</w:t>
      </w:r>
      <w:bookmarkEnd w:id="71"/>
      <w:bookmarkEnd w:id="72"/>
      <w:bookmarkEnd w:id="73"/>
    </w:p>
    <w:p w14:paraId="00655F53" w14:textId="77777777" w:rsidR="00D707DF" w:rsidRDefault="00D707DF" w:rsidP="00D707DF">
      <w:pPr>
        <w:pStyle w:val="Heading3"/>
      </w:pPr>
      <w:bookmarkStart w:id="74" w:name="_Toc222215644"/>
      <w:bookmarkStart w:id="75" w:name="_Toc224726280"/>
      <w:bookmarkStart w:id="76" w:name="_Toc237331691"/>
      <w:r>
        <w:t xml:space="preserve">Step 1 – Who needs to be </w:t>
      </w:r>
      <w:bookmarkEnd w:id="74"/>
      <w:r>
        <w:t>involved</w:t>
      </w:r>
      <w:bookmarkEnd w:id="75"/>
      <w:bookmarkEnd w:id="76"/>
    </w:p>
    <w:p w14:paraId="4C069AB7" w14:textId="77777777" w:rsidR="00D707DF" w:rsidRDefault="00D707DF" w:rsidP="00D707DF">
      <w:r>
        <w:t>Priorities for the Demonstrator theory of change development included occupational therapists from across the fourteen local authorities, key professional organisations such as the Royal college of Occupational Therapists (RCOT), Elizabeth Casson Trust (ECT), Community of Allied Health Professionals in Research (CAHPR) and Higher Education Institutions (HEI) training occupational therapists. Regional leads in Association of Directors of Adult Social Services (ADASS) were hosting the project alongside colleagues in the Applied Research Collaborative (ARC) which was part of the National Institute of Health and care Research (NIHR) infrastructure and co-</w:t>
      </w:r>
      <w:proofErr w:type="spellStart"/>
      <w:r>
        <w:t>funder</w:t>
      </w:r>
      <w:proofErr w:type="spellEnd"/>
      <w:r>
        <w:t xml:space="preserve"> of the Demonstrator. The Demonstrator leads worked directly with these bodies across the twelve months and Principle Occupational Therapists (POTs). In addition to the core stakeholder group and other associated colleagues such as the newly recruited Local Authority Research Practitioners (LARP), an Advisory Group was recruited to ensure the voice of people accessing or with experience of services, were central to the project.</w:t>
      </w:r>
    </w:p>
    <w:p w14:paraId="346A34BA" w14:textId="77777777" w:rsidR="00D707DF" w:rsidRPr="00A93307" w:rsidRDefault="00D707DF" w:rsidP="00D707DF">
      <w:pPr>
        <w:pStyle w:val="Heading3"/>
      </w:pPr>
      <w:bookmarkStart w:id="77" w:name="_Toc222215645"/>
      <w:bookmarkStart w:id="78" w:name="_Toc224726281"/>
      <w:bookmarkStart w:id="79" w:name="_Toc237331692"/>
      <w:r w:rsidRPr="00A93307">
        <w:t xml:space="preserve">Step </w:t>
      </w:r>
      <w:r>
        <w:t>2</w:t>
      </w:r>
      <w:r w:rsidRPr="00A93307">
        <w:t xml:space="preserve"> - </w:t>
      </w:r>
      <w:r>
        <w:t>Agreeing</w:t>
      </w:r>
      <w:r w:rsidRPr="00A93307">
        <w:t xml:space="preserve"> long-term </w:t>
      </w:r>
      <w:bookmarkEnd w:id="77"/>
      <w:r w:rsidRPr="00A93307">
        <w:t>goals</w:t>
      </w:r>
      <w:bookmarkEnd w:id="78"/>
      <w:bookmarkEnd w:id="79"/>
    </w:p>
    <w:p w14:paraId="6975880D" w14:textId="77777777" w:rsidR="00D707DF" w:rsidRPr="00A93307" w:rsidRDefault="00D707DF" w:rsidP="00D707DF">
      <w:r w:rsidRPr="00A93307">
        <w:t>The team spent three months reviewing the literature, undertaking a regional survey of occupational therapists to garner the on the ground context from practitioners, engaged with people accessing care and support via occupational therapy services and met with a wide range of stakeholders – research and practice related. This helped to identify the needs of different groups, the characteristics of a potential future vision and clarify the end goal.</w:t>
      </w:r>
    </w:p>
    <w:p w14:paraId="5CF15BAC" w14:textId="77777777" w:rsidR="00D707DF" w:rsidRPr="00A93307" w:rsidRDefault="00D707DF" w:rsidP="00D707DF">
      <w:r w:rsidRPr="00A93307">
        <w:lastRenderedPageBreak/>
        <w:t>The overarching ambition at this stage was to end the year with more occupational therapists engaged with research than at the start of the project. The following were proposed as the goals:</w:t>
      </w:r>
    </w:p>
    <w:p w14:paraId="3256C67A" w14:textId="77777777" w:rsidR="00D707DF" w:rsidRPr="00A93307" w:rsidRDefault="00D707DF" w:rsidP="00D707DF">
      <w:r w:rsidRPr="00A93307">
        <w:rPr>
          <w:b/>
          <w:bCs/>
        </w:rPr>
        <w:t>Long-term goal</w:t>
      </w:r>
      <w:r w:rsidRPr="00A93307">
        <w:t>: To build a West Midlands community of occupational therapists in ASC services leading improvement work that is underpinned by evidence, generating new knowledge through research, is a research active region that supports recruitment and retention, and is delivering sustainable and effective change for people accessing care and support.</w:t>
      </w:r>
    </w:p>
    <w:p w14:paraId="46090CDD" w14:textId="77777777" w:rsidR="00D707DF" w:rsidRPr="00A93307" w:rsidRDefault="00D707DF" w:rsidP="00D707DF">
      <w:r w:rsidRPr="00A93307">
        <w:t xml:space="preserve">IMPACT Demonstrator Goals (12 months): </w:t>
      </w:r>
    </w:p>
    <w:p w14:paraId="643F4C41" w14:textId="77777777" w:rsidR="00D707DF" w:rsidRPr="00A93307" w:rsidRDefault="00D707DF" w:rsidP="002716C6">
      <w:pPr>
        <w:pStyle w:val="ListParagraph"/>
        <w:numPr>
          <w:ilvl w:val="0"/>
          <w:numId w:val="38"/>
        </w:numPr>
        <w:spacing w:line="360" w:lineRule="auto"/>
      </w:pPr>
      <w:r w:rsidRPr="00A93307">
        <w:t>To stimulate change in the culture, confidence, competence, and career pathways of ASC occupational therapists in the West Midlands.</w:t>
      </w:r>
    </w:p>
    <w:p w14:paraId="6B5D4EE0" w14:textId="77777777" w:rsidR="00D707DF" w:rsidRPr="00A93307" w:rsidRDefault="00D707DF" w:rsidP="002716C6">
      <w:pPr>
        <w:pStyle w:val="ListParagraph"/>
        <w:numPr>
          <w:ilvl w:val="0"/>
          <w:numId w:val="38"/>
        </w:numPr>
        <w:spacing w:line="360" w:lineRule="auto"/>
      </w:pPr>
      <w:r w:rsidRPr="00A93307">
        <w:t>To define a theory of change that can deliver the vision and is scalable across a range of organisations at different levels of research readiness.</w:t>
      </w:r>
    </w:p>
    <w:p w14:paraId="75A7CB7A" w14:textId="77777777" w:rsidR="00D707DF" w:rsidRPr="00A93307" w:rsidRDefault="00D707DF" w:rsidP="00D707DF">
      <w:r w:rsidRPr="00A93307">
        <w:t>W Midlands occupational therapy workforce goals (12-24 months):</w:t>
      </w:r>
    </w:p>
    <w:p w14:paraId="4135FAEF" w14:textId="77777777" w:rsidR="00D707DF" w:rsidRPr="00A93307" w:rsidRDefault="00D707DF" w:rsidP="002716C6">
      <w:pPr>
        <w:pStyle w:val="ListParagraph"/>
        <w:numPr>
          <w:ilvl w:val="0"/>
          <w:numId w:val="37"/>
        </w:numPr>
        <w:spacing w:line="360" w:lineRule="auto"/>
      </w:pPr>
      <w:r w:rsidRPr="00A93307">
        <w:t>To identify local priority research activities to support measurable change in local teams and the experiences of people accessing care and support.</w:t>
      </w:r>
    </w:p>
    <w:p w14:paraId="4EE88727" w14:textId="77777777" w:rsidR="00D707DF" w:rsidRPr="00A93307" w:rsidRDefault="00D707DF" w:rsidP="002716C6">
      <w:pPr>
        <w:pStyle w:val="ListParagraph"/>
        <w:numPr>
          <w:ilvl w:val="0"/>
          <w:numId w:val="37"/>
        </w:numPr>
        <w:spacing w:line="360" w:lineRule="auto"/>
      </w:pPr>
      <w:r w:rsidRPr="00A93307">
        <w:t>To actively embed a research-embracing culture and associated practices in operational plans and processes.</w:t>
      </w:r>
    </w:p>
    <w:p w14:paraId="4995C553" w14:textId="77777777" w:rsidR="00D707DF" w:rsidRPr="00A93307" w:rsidRDefault="00D707DF" w:rsidP="002716C6">
      <w:pPr>
        <w:pStyle w:val="ListParagraph"/>
        <w:numPr>
          <w:ilvl w:val="0"/>
          <w:numId w:val="37"/>
        </w:numPr>
        <w:spacing w:line="360" w:lineRule="auto"/>
      </w:pPr>
      <w:r w:rsidRPr="00A93307">
        <w:t>To proactively measure the uptake of professional development/training and evidence appraisal in usual practice and disseminate wider learning to raise the profile of the profession.</w:t>
      </w:r>
    </w:p>
    <w:p w14:paraId="11BFD90C" w14:textId="77777777" w:rsidR="00D707DF" w:rsidRPr="00A93307" w:rsidRDefault="00D707DF" w:rsidP="002716C6">
      <w:pPr>
        <w:pStyle w:val="ListParagraph"/>
        <w:numPr>
          <w:ilvl w:val="0"/>
          <w:numId w:val="37"/>
        </w:numPr>
        <w:spacing w:line="360" w:lineRule="auto"/>
      </w:pPr>
      <w:r w:rsidRPr="00A93307">
        <w:t>To evidence successful research engagement through funding proposals, projects, and dissemination outcomes to support the wider ASC occupational therapy evidence-base.</w:t>
      </w:r>
    </w:p>
    <w:p w14:paraId="07F65750" w14:textId="77777777" w:rsidR="00D707DF" w:rsidRPr="00A93307" w:rsidRDefault="00D707DF" w:rsidP="00D707DF">
      <w:pPr>
        <w:pStyle w:val="Heading3"/>
      </w:pPr>
      <w:bookmarkStart w:id="80" w:name="_Toc222215646"/>
      <w:bookmarkStart w:id="81" w:name="_Toc224726282"/>
      <w:bookmarkStart w:id="82" w:name="_Toc237331693"/>
      <w:r w:rsidRPr="00A93307">
        <w:t xml:space="preserve">Step </w:t>
      </w:r>
      <w:r>
        <w:t>3 -</w:t>
      </w:r>
      <w:r w:rsidRPr="00A93307">
        <w:t xml:space="preserve"> Identify the context and define </w:t>
      </w:r>
      <w:bookmarkEnd w:id="80"/>
      <w:r w:rsidRPr="00A93307">
        <w:t>assumptions</w:t>
      </w:r>
      <w:bookmarkEnd w:id="81"/>
      <w:bookmarkEnd w:id="82"/>
    </w:p>
    <w:p w14:paraId="10804326" w14:textId="77777777" w:rsidR="00D707DF" w:rsidRPr="00A93307" w:rsidRDefault="00D707DF" w:rsidP="00D707DF">
      <w:bookmarkStart w:id="83" w:name="_Toc222215647"/>
      <w:bookmarkStart w:id="84" w:name="_Toc224726096"/>
      <w:bookmarkStart w:id="85" w:name="_Toc224726283"/>
      <w:bookmarkStart w:id="86" w:name="_Toc228262948"/>
      <w:bookmarkStart w:id="87" w:name="_Toc237331694"/>
      <w:r w:rsidRPr="00D32A1D">
        <w:rPr>
          <w:rStyle w:val="Heading3Char"/>
          <w:color w:val="auto"/>
        </w:rPr>
        <w:t>Context</w:t>
      </w:r>
      <w:bookmarkEnd w:id="83"/>
      <w:bookmarkEnd w:id="84"/>
      <w:bookmarkEnd w:id="85"/>
      <w:bookmarkEnd w:id="86"/>
      <w:bookmarkEnd w:id="87"/>
      <w:r w:rsidRPr="00D32A1D">
        <w:t xml:space="preserve">: The </w:t>
      </w:r>
      <w:r w:rsidRPr="00A93307">
        <w:t xml:space="preserve">team reviewed key regional and national reports and evidence and the survey outputs and worked with stakeholders, including people with lived experience, to clarify the key priorities. </w:t>
      </w:r>
    </w:p>
    <w:p w14:paraId="239CCD4B" w14:textId="77777777" w:rsidR="00D707DF" w:rsidRDefault="00D707DF" w:rsidP="00782B73">
      <w:r>
        <w:t>Themes</w:t>
      </w:r>
    </w:p>
    <w:p w14:paraId="517C6A78" w14:textId="77777777" w:rsidR="00D707DF" w:rsidRPr="00A93307" w:rsidRDefault="00D707DF" w:rsidP="00D707DF">
      <w:r w:rsidRPr="00A93307">
        <w:t>A wide range of questions emerged from discussions with stakeholders and occupational therapists, summarised here using Copilot applying Braun and Clarke (2016):</w:t>
      </w:r>
    </w:p>
    <w:p w14:paraId="2D0D6E96" w14:textId="77777777" w:rsidR="00D707DF" w:rsidRPr="00A93307" w:rsidRDefault="00D707DF" w:rsidP="00D707DF">
      <w:r w:rsidRPr="00A93307">
        <w:t>Theme 1: Professional Identity, Parity and Positioning of OT in Research</w:t>
      </w:r>
    </w:p>
    <w:p w14:paraId="77584708" w14:textId="77777777" w:rsidR="00D707DF" w:rsidRPr="00A93307" w:rsidRDefault="00D707DF" w:rsidP="002716C6">
      <w:pPr>
        <w:pStyle w:val="ListParagraph"/>
        <w:numPr>
          <w:ilvl w:val="0"/>
          <w:numId w:val="39"/>
        </w:numPr>
        <w:spacing w:line="360" w:lineRule="auto"/>
      </w:pPr>
      <w:r w:rsidRPr="00A93307">
        <w:t>This theme captures concerns about how occupational therapy is situated relative to social work and other professions.</w:t>
      </w:r>
    </w:p>
    <w:p w14:paraId="10A9F63F" w14:textId="77777777" w:rsidR="00D707DF" w:rsidRPr="00A93307" w:rsidRDefault="00D707DF" w:rsidP="00D707DF">
      <w:r w:rsidRPr="00A93307">
        <w:lastRenderedPageBreak/>
        <w:t>Theme 2: Infrastructure, Strategy and System-Level Inclusion</w:t>
      </w:r>
    </w:p>
    <w:p w14:paraId="63587792" w14:textId="77777777" w:rsidR="00D707DF" w:rsidRPr="00A93307" w:rsidRDefault="00D707DF" w:rsidP="002716C6">
      <w:pPr>
        <w:pStyle w:val="ListParagraph"/>
        <w:numPr>
          <w:ilvl w:val="0"/>
          <w:numId w:val="39"/>
        </w:numPr>
        <w:spacing w:line="360" w:lineRule="auto"/>
      </w:pPr>
      <w:r w:rsidRPr="00A93307">
        <w:t>This theme reflects structural questions about whether occupational therapists are embedded in organisational research planning and how systems support (or fail to support) research engagement.</w:t>
      </w:r>
    </w:p>
    <w:p w14:paraId="53F00E14" w14:textId="77777777" w:rsidR="00D707DF" w:rsidRPr="00A93307" w:rsidRDefault="00D707DF" w:rsidP="00D707DF">
      <w:r w:rsidRPr="00A93307">
        <w:t>Theme 3: Evidence, Learning and Knowledge Mobilisation</w:t>
      </w:r>
    </w:p>
    <w:p w14:paraId="3B5900A3" w14:textId="77777777" w:rsidR="00D707DF" w:rsidRPr="00A93307" w:rsidRDefault="00D707DF" w:rsidP="002716C6">
      <w:pPr>
        <w:pStyle w:val="ListParagraph"/>
        <w:numPr>
          <w:ilvl w:val="0"/>
          <w:numId w:val="39"/>
        </w:numPr>
        <w:spacing w:line="360" w:lineRule="auto"/>
      </w:pPr>
      <w:r w:rsidRPr="00A93307">
        <w:t>This theme focuses on what evidence is needed, how learning happens, and how excellence is identified and shared for the benefit of those accessing services.</w:t>
      </w:r>
    </w:p>
    <w:p w14:paraId="607A5237" w14:textId="77777777" w:rsidR="00D707DF" w:rsidRPr="00A93307" w:rsidRDefault="00D707DF" w:rsidP="00D707DF">
      <w:r w:rsidRPr="00A93307">
        <w:t>Theme 4: Engagement, Communication and Culture Change</w:t>
      </w:r>
    </w:p>
    <w:p w14:paraId="4FB1027D" w14:textId="77777777" w:rsidR="00D707DF" w:rsidRPr="00A93307" w:rsidRDefault="00D707DF" w:rsidP="002716C6">
      <w:pPr>
        <w:pStyle w:val="ListParagraph"/>
        <w:numPr>
          <w:ilvl w:val="0"/>
          <w:numId w:val="39"/>
        </w:numPr>
        <w:spacing w:line="360" w:lineRule="auto"/>
      </w:pPr>
      <w:r w:rsidRPr="00A93307">
        <w:t>This theme captures the practical and cultural work needed to build a research</w:t>
      </w:r>
      <w:r w:rsidRPr="00A93307">
        <w:noBreakHyphen/>
        <w:t>active OT community.</w:t>
      </w:r>
    </w:p>
    <w:p w14:paraId="54B94E93" w14:textId="77777777" w:rsidR="00D707DF" w:rsidRPr="00A93307" w:rsidRDefault="00D707DF" w:rsidP="00D707DF">
      <w:r w:rsidRPr="00A93307">
        <w:t>Theme 5: Purpose, Value, and the Case for Research</w:t>
      </w:r>
    </w:p>
    <w:p w14:paraId="64083D15" w14:textId="77777777" w:rsidR="00D707DF" w:rsidRPr="00A93307" w:rsidRDefault="00D707DF" w:rsidP="002716C6">
      <w:pPr>
        <w:pStyle w:val="ListParagraph"/>
        <w:numPr>
          <w:ilvl w:val="0"/>
          <w:numId w:val="39"/>
        </w:numPr>
        <w:spacing w:line="360" w:lineRule="auto"/>
      </w:pPr>
      <w:r w:rsidRPr="00A93307">
        <w:t>This theme reflects existential and strategic questions about why this work matters and how to justify it.</w:t>
      </w:r>
    </w:p>
    <w:p w14:paraId="2B1C4D1C" w14:textId="77777777" w:rsidR="00D707DF" w:rsidRPr="00782B73" w:rsidRDefault="00D707DF" w:rsidP="00782B73">
      <w:bookmarkStart w:id="88" w:name="_Toc222215648"/>
      <w:bookmarkStart w:id="89" w:name="_Toc224726097"/>
      <w:bookmarkStart w:id="90" w:name="_Toc224726284"/>
      <w:bookmarkStart w:id="91" w:name="_Toc228262949"/>
      <w:bookmarkStart w:id="92" w:name="_Toc237331695"/>
      <w:r w:rsidRPr="00782B73">
        <w:rPr>
          <w:rStyle w:val="Heading3Char"/>
          <w:color w:val="auto"/>
        </w:rPr>
        <w:t>Key issues</w:t>
      </w:r>
      <w:bookmarkEnd w:id="88"/>
      <w:bookmarkEnd w:id="89"/>
      <w:bookmarkEnd w:id="90"/>
      <w:bookmarkEnd w:id="91"/>
      <w:bookmarkEnd w:id="92"/>
      <w:r w:rsidRPr="00782B73">
        <w:t xml:space="preserve"> raised from the three types of evidence:</w:t>
      </w:r>
    </w:p>
    <w:p w14:paraId="77C6F606" w14:textId="77777777" w:rsidR="00D707DF" w:rsidRPr="00A93307" w:rsidRDefault="00D707DF" w:rsidP="002716C6">
      <w:pPr>
        <w:pStyle w:val="ListParagraph"/>
        <w:numPr>
          <w:ilvl w:val="0"/>
          <w:numId w:val="32"/>
        </w:numPr>
        <w:spacing w:line="360" w:lineRule="auto"/>
      </w:pPr>
      <w:r w:rsidRPr="00A93307">
        <w:t>Lack of engagement with or involvement in generic research support activities in the region</w:t>
      </w:r>
    </w:p>
    <w:p w14:paraId="26D92FA1" w14:textId="77777777" w:rsidR="00D707DF" w:rsidRPr="00A93307" w:rsidRDefault="00D707DF" w:rsidP="002716C6">
      <w:pPr>
        <w:pStyle w:val="ListParagraph"/>
        <w:numPr>
          <w:ilvl w:val="0"/>
          <w:numId w:val="32"/>
        </w:numPr>
        <w:spacing w:line="360" w:lineRule="auto"/>
      </w:pPr>
      <w:r w:rsidRPr="00A93307">
        <w:t>Indicators of severe strain, workforce burnout, and excessive demands on occupational therapists in ASC</w:t>
      </w:r>
    </w:p>
    <w:p w14:paraId="7504F93E" w14:textId="77777777" w:rsidR="00D707DF" w:rsidRPr="00A93307" w:rsidRDefault="00D707DF" w:rsidP="002716C6">
      <w:pPr>
        <w:pStyle w:val="ListParagraph"/>
        <w:numPr>
          <w:ilvl w:val="0"/>
          <w:numId w:val="32"/>
        </w:numPr>
        <w:spacing w:line="360" w:lineRule="auto"/>
      </w:pPr>
      <w:r w:rsidRPr="00A93307">
        <w:t>Paucity of ASC relevant research evidence (or activity to remedy this) to address the challenges being faced/prepare for future change.</w:t>
      </w:r>
    </w:p>
    <w:p w14:paraId="5ADAC3D8" w14:textId="77777777" w:rsidR="00D707DF" w:rsidRPr="00A93307" w:rsidRDefault="00D707DF" w:rsidP="002716C6">
      <w:pPr>
        <w:pStyle w:val="ListParagraph"/>
        <w:numPr>
          <w:ilvl w:val="0"/>
          <w:numId w:val="32"/>
        </w:numPr>
        <w:spacing w:line="360" w:lineRule="auto"/>
      </w:pPr>
      <w:r w:rsidRPr="00A93307">
        <w:t xml:space="preserve">Barriers relating to access to the evidence, time to appraise it, recognition of the need for ASC registered health professionals such as occupational therapists to prioritise evidence gathering, appraisal and mobilisation for effective interventions. </w:t>
      </w:r>
    </w:p>
    <w:p w14:paraId="15982D48" w14:textId="77777777" w:rsidR="00D707DF" w:rsidRPr="00A93307" w:rsidRDefault="00D707DF" w:rsidP="002716C6">
      <w:pPr>
        <w:pStyle w:val="ListParagraph"/>
        <w:numPr>
          <w:ilvl w:val="0"/>
          <w:numId w:val="32"/>
        </w:numPr>
        <w:spacing w:line="360" w:lineRule="auto"/>
      </w:pPr>
      <w:r w:rsidRPr="00A93307">
        <w:t>Structural inequities for ASC occupational therapists in comparison to their NHS colleagues</w:t>
      </w:r>
    </w:p>
    <w:p w14:paraId="0A0DE7A5" w14:textId="77777777" w:rsidR="00D707DF" w:rsidRDefault="00D707DF" w:rsidP="00D707DF">
      <w:pPr>
        <w:pStyle w:val="Heading4"/>
      </w:pPr>
      <w:bookmarkStart w:id="93" w:name="_Toc222215649"/>
      <w:bookmarkStart w:id="94" w:name="_Toc224726098"/>
      <w:bookmarkStart w:id="95" w:name="_Toc224726285"/>
      <w:bookmarkStart w:id="96" w:name="_Toc228262950"/>
      <w:bookmarkStart w:id="97" w:name="_Toc237331696"/>
      <w:r w:rsidRPr="00F203C2">
        <w:rPr>
          <w:rStyle w:val="Heading3Char"/>
        </w:rPr>
        <w:t>Assumptions</w:t>
      </w:r>
      <w:bookmarkEnd w:id="93"/>
      <w:bookmarkEnd w:id="94"/>
      <w:bookmarkEnd w:id="95"/>
      <w:bookmarkEnd w:id="96"/>
      <w:bookmarkEnd w:id="97"/>
    </w:p>
    <w:p w14:paraId="527C592A" w14:textId="77777777" w:rsidR="00D707DF" w:rsidRDefault="00D707DF" w:rsidP="00D707DF">
      <w:r>
        <w:t>The Demonstrator team worked on the following assumptions during the design of the change activities:</w:t>
      </w:r>
    </w:p>
    <w:p w14:paraId="07759141" w14:textId="77777777" w:rsidR="00D707DF" w:rsidRDefault="00D707DF" w:rsidP="002716C6">
      <w:pPr>
        <w:pStyle w:val="ListParagraph"/>
        <w:numPr>
          <w:ilvl w:val="0"/>
          <w:numId w:val="33"/>
        </w:numPr>
        <w:spacing w:line="360" w:lineRule="auto"/>
      </w:pPr>
      <w:r w:rsidRPr="00983693">
        <w:t>Structural inequities will need addressing re access to research &amp; opportunities for engagement will be impacted by factors outside the control of the team</w:t>
      </w:r>
      <w:r>
        <w:t>.</w:t>
      </w:r>
    </w:p>
    <w:p w14:paraId="44521ACB" w14:textId="77777777" w:rsidR="00D707DF" w:rsidRPr="00CC76C8" w:rsidRDefault="00D707DF" w:rsidP="002716C6">
      <w:pPr>
        <w:pStyle w:val="ListParagraph"/>
        <w:numPr>
          <w:ilvl w:val="0"/>
          <w:numId w:val="33"/>
        </w:numPr>
        <w:spacing w:line="360" w:lineRule="auto"/>
      </w:pPr>
      <w:r w:rsidRPr="00CC76C8">
        <w:t>Complexity &amp; fragile workforce situation and secondary impacts of structural and other inequities for OTs will be an underlying tenet.</w:t>
      </w:r>
    </w:p>
    <w:p w14:paraId="1CDAAFB8" w14:textId="77777777" w:rsidR="00D707DF" w:rsidRDefault="00D707DF" w:rsidP="002716C6">
      <w:pPr>
        <w:pStyle w:val="ListParagraph"/>
        <w:numPr>
          <w:ilvl w:val="0"/>
          <w:numId w:val="33"/>
        </w:numPr>
        <w:spacing w:line="360" w:lineRule="auto"/>
      </w:pPr>
      <w:r>
        <w:lastRenderedPageBreak/>
        <w:t>Segmentation of the stakeholders (national, regional, local, individual) will need to account for the different structures in ASC, to embed an equitable, responsive model for OTs to engage with any research activities, in a context of burn out and service pressures.</w:t>
      </w:r>
    </w:p>
    <w:p w14:paraId="0C93F4BF" w14:textId="77777777" w:rsidR="00D707DF" w:rsidRDefault="00D707DF" w:rsidP="002716C6">
      <w:pPr>
        <w:pStyle w:val="ListParagraph"/>
        <w:numPr>
          <w:ilvl w:val="0"/>
          <w:numId w:val="33"/>
        </w:numPr>
        <w:spacing w:line="360" w:lineRule="auto"/>
      </w:pPr>
      <w:r>
        <w:t>Sustainability of the change will be critical – ease of access to research evidence, universal competence in skills used, clear and accessible career pathways, adapted funding arrangements and embedded CPD in operational work.</w:t>
      </w:r>
    </w:p>
    <w:p w14:paraId="23210121" w14:textId="77777777" w:rsidR="00D707DF" w:rsidRDefault="00D707DF" w:rsidP="002716C6">
      <w:pPr>
        <w:pStyle w:val="ListParagraph"/>
        <w:numPr>
          <w:ilvl w:val="0"/>
          <w:numId w:val="33"/>
        </w:numPr>
        <w:spacing w:line="360" w:lineRule="auto"/>
      </w:pPr>
      <w:r>
        <w:t>Adaptation over time – local programmes embedded in operational practices and plans to attract, keep, and generate new OT talent.</w:t>
      </w:r>
    </w:p>
    <w:p w14:paraId="44351C3D" w14:textId="77777777" w:rsidR="00D707DF" w:rsidRPr="00B947EB" w:rsidRDefault="00D707DF" w:rsidP="00D707DF">
      <w:r>
        <w:t>The project also started just prior to the Health and Care Professions Council (HCPC) audit for occupational therapists. The team anticipated this would be a motivator to the occupational therapists to get involved, however the demands on the therapists were such that this proved an incorrect assumption.</w:t>
      </w:r>
    </w:p>
    <w:p w14:paraId="4489346A" w14:textId="77777777" w:rsidR="00D707DF" w:rsidRDefault="00D707DF" w:rsidP="00D707DF">
      <w:pPr>
        <w:pStyle w:val="Heading4"/>
      </w:pPr>
      <w:bookmarkStart w:id="98" w:name="_Toc222215650"/>
      <w:bookmarkStart w:id="99" w:name="_Toc224726099"/>
      <w:r w:rsidRPr="00A93307">
        <w:t>Enablers</w:t>
      </w:r>
      <w:bookmarkEnd w:id="98"/>
      <w:bookmarkEnd w:id="99"/>
    </w:p>
    <w:p w14:paraId="5EACA1B2" w14:textId="77777777" w:rsidR="00D707DF" w:rsidRPr="008E73AB" w:rsidRDefault="00D707DF" w:rsidP="00217304">
      <w:r w:rsidRPr="008E73AB">
        <w:t>Internal</w:t>
      </w:r>
    </w:p>
    <w:p w14:paraId="1FC405AE" w14:textId="77777777" w:rsidR="00D707DF" w:rsidRPr="008E73AB" w:rsidRDefault="00D707DF" w:rsidP="002716C6">
      <w:pPr>
        <w:pStyle w:val="ListParagraph"/>
        <w:numPr>
          <w:ilvl w:val="0"/>
          <w:numId w:val="34"/>
        </w:numPr>
        <w:spacing w:line="360" w:lineRule="auto"/>
      </w:pPr>
      <w:r w:rsidRPr="008E73AB">
        <w:t>Areas of high engagement and research readiness</w:t>
      </w:r>
    </w:p>
    <w:p w14:paraId="3E1A99C9" w14:textId="77777777" w:rsidR="00D707DF" w:rsidRPr="008E73AB" w:rsidRDefault="00D707DF" w:rsidP="002716C6">
      <w:pPr>
        <w:pStyle w:val="ListParagraph"/>
        <w:numPr>
          <w:ilvl w:val="0"/>
          <w:numId w:val="34"/>
        </w:numPr>
        <w:spacing w:line="360" w:lineRule="auto"/>
      </w:pPr>
      <w:r w:rsidRPr="008E73AB">
        <w:t>ADASS and LGA evidence to support operational change.</w:t>
      </w:r>
    </w:p>
    <w:p w14:paraId="1D8A88FE" w14:textId="77777777" w:rsidR="00D707DF" w:rsidRPr="008E73AB" w:rsidRDefault="00D707DF" w:rsidP="002716C6">
      <w:pPr>
        <w:pStyle w:val="ListParagraph"/>
        <w:numPr>
          <w:ilvl w:val="0"/>
          <w:numId w:val="34"/>
        </w:numPr>
        <w:spacing w:line="360" w:lineRule="auto"/>
      </w:pPr>
      <w:r w:rsidRPr="008E73AB">
        <w:t>Workforce challenges triggering opportunities for deeper embedding (to support recruitment and retention, regulatory compliance, and improved data collection).</w:t>
      </w:r>
    </w:p>
    <w:p w14:paraId="66B62AFF" w14:textId="77777777" w:rsidR="00D707DF" w:rsidRPr="008E73AB" w:rsidRDefault="00D707DF" w:rsidP="00217304">
      <w:r w:rsidRPr="008E73AB">
        <w:t>External</w:t>
      </w:r>
    </w:p>
    <w:p w14:paraId="759C77B6" w14:textId="77777777" w:rsidR="00D707DF" w:rsidRPr="008E73AB" w:rsidRDefault="00D707DF" w:rsidP="002716C6">
      <w:pPr>
        <w:pStyle w:val="ListParagraph"/>
        <w:numPr>
          <w:ilvl w:val="0"/>
          <w:numId w:val="35"/>
        </w:numPr>
        <w:spacing w:line="360" w:lineRule="auto"/>
      </w:pPr>
      <w:r w:rsidRPr="008E73AB">
        <w:t>ADASS funding, with IMPACT, of the first ever improvement project dedicated to ASC OT engagement with research.</w:t>
      </w:r>
    </w:p>
    <w:p w14:paraId="0EA983B8" w14:textId="77777777" w:rsidR="00D707DF" w:rsidRPr="008E73AB" w:rsidRDefault="00D707DF" w:rsidP="002716C6">
      <w:pPr>
        <w:pStyle w:val="ListParagraph"/>
        <w:numPr>
          <w:ilvl w:val="0"/>
          <w:numId w:val="35"/>
        </w:numPr>
        <w:spacing w:line="360" w:lineRule="auto"/>
      </w:pPr>
      <w:r w:rsidRPr="008E73AB">
        <w:t>CAHPO move to DHSC triggering a deeper inclusion of ASC OTs under the arm of the national teams.</w:t>
      </w:r>
    </w:p>
    <w:p w14:paraId="182EF466" w14:textId="53F9815C" w:rsidR="00D707DF" w:rsidRPr="008E73AB" w:rsidRDefault="00D707DF" w:rsidP="002716C6">
      <w:pPr>
        <w:pStyle w:val="ListParagraph"/>
        <w:numPr>
          <w:ilvl w:val="0"/>
          <w:numId w:val="35"/>
        </w:numPr>
        <w:spacing w:line="360" w:lineRule="auto"/>
      </w:pPr>
      <w:r w:rsidRPr="008E73AB">
        <w:t>Increased awareness of the career and funding gaps for ASC OTs in research contexts.</w:t>
      </w:r>
    </w:p>
    <w:p w14:paraId="5C62BCA1" w14:textId="4D998EF3" w:rsidR="00D707DF" w:rsidRDefault="00D707DF" w:rsidP="00D707DF">
      <w:pPr>
        <w:pStyle w:val="Heading3"/>
      </w:pPr>
      <w:bookmarkStart w:id="100" w:name="_Toc222215651"/>
      <w:bookmarkStart w:id="101" w:name="_Toc224726286"/>
      <w:bookmarkStart w:id="102" w:name="_Toc237331697"/>
      <w:r>
        <w:t>Step 4 - Planning activities</w:t>
      </w:r>
      <w:bookmarkEnd w:id="100"/>
      <w:bookmarkEnd w:id="101"/>
      <w:bookmarkEnd w:id="102"/>
    </w:p>
    <w:p w14:paraId="52EB4294" w14:textId="14B833CC" w:rsidR="00D707DF" w:rsidRPr="00D32A1D" w:rsidRDefault="00D707DF" w:rsidP="00D707DF">
      <w:pPr>
        <w:rPr>
          <w:rStyle w:val="IntenseEmphasis"/>
          <w:color w:val="A84D98"/>
        </w:rPr>
      </w:pPr>
      <w:r w:rsidRPr="00D32A1D">
        <w:rPr>
          <w:rStyle w:val="IntenseEmphasis"/>
          <w:color w:val="A84D98"/>
        </w:rPr>
        <w:t>Figure 4 High level model developed for the Demonstrator Change programme.</w:t>
      </w:r>
    </w:p>
    <w:p w14:paraId="26661CA8" w14:textId="225E985E" w:rsidR="00D707DF" w:rsidRDefault="00A60730" w:rsidP="00D707DF">
      <w:pPr>
        <w:rPr>
          <w:rStyle w:val="IntenseEmphasis"/>
        </w:rPr>
      </w:pPr>
      <w:r w:rsidRPr="00D32A1D">
        <w:rPr>
          <w:noProof/>
          <w:color w:val="A84D98"/>
        </w:rPr>
        <w:drawing>
          <wp:anchor distT="0" distB="0" distL="114300" distR="114300" simplePos="0" relativeHeight="251658253" behindDoc="0" locked="0" layoutInCell="1" allowOverlap="1" wp14:anchorId="22C7509F" wp14:editId="6ED11747">
            <wp:simplePos x="0" y="0"/>
            <wp:positionH relativeFrom="margin">
              <wp:posOffset>230450</wp:posOffset>
            </wp:positionH>
            <wp:positionV relativeFrom="paragraph">
              <wp:posOffset>7565</wp:posOffset>
            </wp:positionV>
            <wp:extent cx="2925161" cy="1967175"/>
            <wp:effectExtent l="0" t="0" r="8890" b="0"/>
            <wp:wrapNone/>
            <wp:docPr id="1383895351" name="Picture 1" descr="OT theory of change diagram showing hte driving forces that influenced the activities undertak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3895351" name="Picture 1" descr="OT theory of change diagram showing hte driving forces that influenced the activities undertaken."/>
                    <pic:cNvPicPr/>
                  </pic:nvPicPr>
                  <pic:blipFill>
                    <a:blip r:embed="rId48" cstate="print">
                      <a:extLst>
                        <a:ext uri="{28A0092B-C50C-407E-A947-70E740481C1C}">
                          <a14:useLocalDpi xmlns:a14="http://schemas.microsoft.com/office/drawing/2010/main" val="0"/>
                        </a:ext>
                      </a:extLst>
                    </a:blip>
                    <a:stretch>
                      <a:fillRect/>
                    </a:stretch>
                  </pic:blipFill>
                  <pic:spPr>
                    <a:xfrm>
                      <a:off x="0" y="0"/>
                      <a:ext cx="2925161" cy="1967175"/>
                    </a:xfrm>
                    <a:prstGeom prst="rect">
                      <a:avLst/>
                    </a:prstGeom>
                  </pic:spPr>
                </pic:pic>
              </a:graphicData>
            </a:graphic>
            <wp14:sizeRelH relativeFrom="margin">
              <wp14:pctWidth>0</wp14:pctWidth>
            </wp14:sizeRelH>
            <wp14:sizeRelV relativeFrom="margin">
              <wp14:pctHeight>0</wp14:pctHeight>
            </wp14:sizeRelV>
          </wp:anchor>
        </w:drawing>
      </w:r>
    </w:p>
    <w:p w14:paraId="36661A4B" w14:textId="10C53D3E" w:rsidR="00D707DF" w:rsidRDefault="00D707DF" w:rsidP="00D707DF">
      <w:pPr>
        <w:rPr>
          <w:rStyle w:val="IntenseEmphasis"/>
        </w:rPr>
      </w:pPr>
    </w:p>
    <w:p w14:paraId="060B911B" w14:textId="3735B49C" w:rsidR="00D707DF" w:rsidRPr="000619EB" w:rsidRDefault="00D707DF" w:rsidP="00D707DF">
      <w:pPr>
        <w:rPr>
          <w:rStyle w:val="IntenseEmphasis"/>
        </w:rPr>
      </w:pPr>
    </w:p>
    <w:p w14:paraId="04CA74D5" w14:textId="77777777" w:rsidR="00D707DF" w:rsidRPr="00711E0B" w:rsidRDefault="00D707DF" w:rsidP="00D707DF"/>
    <w:p w14:paraId="65F0AF72" w14:textId="77777777" w:rsidR="00D707DF" w:rsidRDefault="00D707DF" w:rsidP="00D707DF"/>
    <w:p w14:paraId="58BD7CFB" w14:textId="77777777" w:rsidR="00D707DF" w:rsidRDefault="00D707DF" w:rsidP="00D707DF">
      <w:pPr>
        <w:pStyle w:val="Heading3"/>
      </w:pPr>
      <w:bookmarkStart w:id="103" w:name="_Toc222215652"/>
      <w:bookmarkStart w:id="104" w:name="_Toc224726287"/>
      <w:bookmarkStart w:id="105" w:name="_Toc237331698"/>
      <w:r>
        <w:lastRenderedPageBreak/>
        <w:t xml:space="preserve">Step 5 - Expected </w:t>
      </w:r>
      <w:bookmarkEnd w:id="103"/>
      <w:r>
        <w:t>outputs</w:t>
      </w:r>
      <w:bookmarkEnd w:id="104"/>
      <w:bookmarkEnd w:id="105"/>
    </w:p>
    <w:p w14:paraId="787097A0" w14:textId="77777777" w:rsidR="00D707DF" w:rsidRDefault="00D707DF" w:rsidP="00D707DF">
      <w:r>
        <w:t>The outputs expected are illustrated and listed in the figure above. A report and theory of change were core outputs, alongside the activities and wider engagement with those related to research and development organisations.</w:t>
      </w:r>
    </w:p>
    <w:p w14:paraId="1275CB4A" w14:textId="77777777" w:rsidR="00D707DF" w:rsidRDefault="00D707DF" w:rsidP="00D707DF">
      <w:r>
        <w:t>The longer-term outputs were anticipated to be the establishment of a network of occupational therapists who are research curious, in a culture where research engagement is valued and capacity/capabilities are present to support a more evidence informed practice base. It was also hoped that a regional occupational therapy Experts by Experience group would continue to run, supporting the research related activities for the profession.</w:t>
      </w:r>
    </w:p>
    <w:p w14:paraId="4C049A97" w14:textId="77777777" w:rsidR="00D707DF" w:rsidRPr="004B1068" w:rsidRDefault="00D707DF" w:rsidP="00D707DF">
      <w:pPr>
        <w:pStyle w:val="Heading3"/>
      </w:pPr>
      <w:bookmarkStart w:id="106" w:name="_Toc222215653"/>
      <w:bookmarkStart w:id="107" w:name="_Toc224726288"/>
      <w:bookmarkStart w:id="108" w:name="_Toc237331699"/>
      <w:r>
        <w:t xml:space="preserve">Step 6 - Measuring </w:t>
      </w:r>
      <w:bookmarkEnd w:id="106"/>
      <w:r>
        <w:t>change</w:t>
      </w:r>
      <w:bookmarkEnd w:id="107"/>
      <w:bookmarkEnd w:id="108"/>
    </w:p>
    <w:p w14:paraId="67AB8259" w14:textId="77777777" w:rsidR="00D707DF" w:rsidRPr="006E39F1" w:rsidRDefault="00D707DF" w:rsidP="00D707DF">
      <w:r w:rsidRPr="006E39F1">
        <w:t>The teams’ ambition for the end of the project was informed by the collaborators</w:t>
      </w:r>
      <w:r>
        <w:t>. By</w:t>
      </w:r>
      <w:r w:rsidRPr="006E39F1">
        <w:t xml:space="preserve"> the end of the twelve months:</w:t>
      </w:r>
    </w:p>
    <w:p w14:paraId="39B474F6" w14:textId="77777777" w:rsidR="00D707DF" w:rsidRPr="006E39F1" w:rsidRDefault="00D707DF" w:rsidP="002716C6">
      <w:pPr>
        <w:pStyle w:val="ListParagraph"/>
        <w:numPr>
          <w:ilvl w:val="0"/>
          <w:numId w:val="36"/>
        </w:numPr>
        <w:spacing w:line="360" w:lineRule="auto"/>
      </w:pPr>
      <w:r w:rsidRPr="006E39F1">
        <w:t xml:space="preserve">Fifty occupational therapists would have engaged with the project and attended a final showcase conference. </w:t>
      </w:r>
    </w:p>
    <w:p w14:paraId="5AF7D908" w14:textId="77777777" w:rsidR="00D707DF" w:rsidRPr="006E39F1" w:rsidRDefault="00D707DF" w:rsidP="002716C6">
      <w:pPr>
        <w:pStyle w:val="ListParagraph"/>
        <w:numPr>
          <w:ilvl w:val="0"/>
          <w:numId w:val="36"/>
        </w:numPr>
        <w:spacing w:line="360" w:lineRule="auto"/>
      </w:pPr>
      <w:r w:rsidRPr="006E39F1">
        <w:t>Thirty responses to a regional survey</w:t>
      </w:r>
    </w:p>
    <w:p w14:paraId="714DF5AC" w14:textId="77777777" w:rsidR="00D707DF" w:rsidRPr="006E39F1" w:rsidRDefault="00D707DF" w:rsidP="002716C6">
      <w:pPr>
        <w:pStyle w:val="ListParagraph"/>
        <w:numPr>
          <w:ilvl w:val="0"/>
          <w:numId w:val="36"/>
        </w:numPr>
        <w:spacing w:line="360" w:lineRule="auto"/>
      </w:pPr>
      <w:r w:rsidRPr="006E39F1">
        <w:t>to run four ‘hack events’</w:t>
      </w:r>
      <w:r>
        <w:t xml:space="preserve"> and </w:t>
      </w:r>
      <w:r w:rsidRPr="006E39F1">
        <w:t>run a successful abstract submission process for those engaging with the project with posters created with contributions from sponsors (RCOT and ECT)</w:t>
      </w:r>
    </w:p>
    <w:p w14:paraId="56D6CBA8" w14:textId="77777777" w:rsidR="00D707DF" w:rsidRPr="006E39F1" w:rsidRDefault="00D707DF" w:rsidP="002716C6">
      <w:pPr>
        <w:pStyle w:val="ListParagraph"/>
        <w:numPr>
          <w:ilvl w:val="0"/>
          <w:numId w:val="36"/>
        </w:numPr>
        <w:spacing w:line="360" w:lineRule="auto"/>
      </w:pPr>
      <w:r w:rsidRPr="006E39F1">
        <w:t>one article for OTN (the RCOT magazine)</w:t>
      </w:r>
      <w:r>
        <w:t xml:space="preserve"> promoting OT Week engagement activities.</w:t>
      </w:r>
    </w:p>
    <w:p w14:paraId="094FD5C2" w14:textId="77777777" w:rsidR="00D707DF" w:rsidRPr="006E39F1" w:rsidRDefault="00D707DF" w:rsidP="002716C6">
      <w:pPr>
        <w:pStyle w:val="ListParagraph"/>
        <w:numPr>
          <w:ilvl w:val="0"/>
          <w:numId w:val="36"/>
        </w:numPr>
        <w:spacing w:line="360" w:lineRule="auto"/>
      </w:pPr>
      <w:r w:rsidRPr="006E39F1">
        <w:t xml:space="preserve">to present at the OT Show (a national commercial show in the NEC in Birmingham) </w:t>
      </w:r>
    </w:p>
    <w:p w14:paraId="56C83244" w14:textId="77777777" w:rsidR="00D707DF" w:rsidRPr="00FC1090" w:rsidRDefault="00D707DF" w:rsidP="002716C6">
      <w:pPr>
        <w:pStyle w:val="ListParagraph"/>
        <w:numPr>
          <w:ilvl w:val="0"/>
          <w:numId w:val="36"/>
        </w:numPr>
        <w:spacing w:line="360" w:lineRule="auto"/>
      </w:pPr>
      <w:r w:rsidRPr="006E39F1">
        <w:t>share the project at an international conference.</w:t>
      </w:r>
    </w:p>
    <w:p w14:paraId="593D3CC8" w14:textId="77777777" w:rsidR="00D707DF" w:rsidRPr="006E39F1" w:rsidRDefault="00D707DF" w:rsidP="00D707DF">
      <w:r w:rsidRPr="006E39F1">
        <w:t>Qualitative data was sought from those engaging with</w:t>
      </w:r>
      <w:r>
        <w:t xml:space="preserve"> all</w:t>
      </w:r>
      <w:r w:rsidRPr="006E39F1">
        <w:t xml:space="preserve"> the project</w:t>
      </w:r>
      <w:r>
        <w:t xml:space="preserve"> activities</w:t>
      </w:r>
      <w:r w:rsidRPr="006E39F1">
        <w:t xml:space="preserve"> and analysed to better understand the narrative evidence.</w:t>
      </w:r>
    </w:p>
    <w:p w14:paraId="1D51BBF2" w14:textId="77777777" w:rsidR="00D707DF" w:rsidRDefault="00D707DF" w:rsidP="00CA2FBC">
      <w:pPr>
        <w:pStyle w:val="Heading3"/>
      </w:pPr>
      <w:bookmarkStart w:id="109" w:name="_Toc222215654"/>
      <w:bookmarkStart w:id="110" w:name="_Toc224726289"/>
      <w:bookmarkStart w:id="111" w:name="_Toc237331700"/>
      <w:r>
        <w:t xml:space="preserve">Step 7 – </w:t>
      </w:r>
      <w:r w:rsidRPr="00CA2FBC">
        <w:rPr>
          <w:rStyle w:val="Heading3Char"/>
        </w:rPr>
        <w:t>writing</w:t>
      </w:r>
      <w:r>
        <w:t xml:space="preserve"> up the theory of </w:t>
      </w:r>
      <w:bookmarkEnd w:id="109"/>
      <w:r>
        <w:t>change</w:t>
      </w:r>
      <w:bookmarkEnd w:id="110"/>
      <w:bookmarkEnd w:id="111"/>
    </w:p>
    <w:p w14:paraId="63A3ECFB" w14:textId="77777777" w:rsidR="00D707DF" w:rsidRDefault="00D707DF" w:rsidP="00D707DF">
      <w:r>
        <w:t xml:space="preserve">IMPACT uses an outcomes chain to reflect the theory of change in Demonstrator projects. More information can be found here: </w:t>
      </w:r>
      <w:hyperlink r:id="rId49" w:anchor=":~:text=video%20on%20YouTube-,Theory%20of%20Change,-IMPACT%E2%80%99s%20work%20is" w:history="1">
        <w:r w:rsidRPr="0021385A">
          <w:rPr>
            <w:rStyle w:val="Hyperlink"/>
          </w:rPr>
          <w:t>Mission, Vision and Work - IMPACT</w:t>
        </w:r>
      </w:hyperlink>
      <w:r w:rsidRPr="0021385A">
        <w:t>.</w:t>
      </w:r>
    </w:p>
    <w:p w14:paraId="44A4932F" w14:textId="77777777" w:rsidR="00BD2F45" w:rsidRDefault="00BD2F45" w:rsidP="00D707DF"/>
    <w:p w14:paraId="7961B1C5" w14:textId="77777777" w:rsidR="00BD2F45" w:rsidRDefault="00BD2F45" w:rsidP="00D707DF"/>
    <w:p w14:paraId="4473F00E" w14:textId="77777777" w:rsidR="00BD2F45" w:rsidRDefault="00BD2F45" w:rsidP="00D707DF"/>
    <w:p w14:paraId="27D2BB85" w14:textId="77777777" w:rsidR="00A60730" w:rsidRDefault="00A60730" w:rsidP="00BD2F45">
      <w:pPr>
        <w:pStyle w:val="Heading2"/>
      </w:pPr>
    </w:p>
    <w:p w14:paraId="2F3E0194" w14:textId="77777777" w:rsidR="00A60730" w:rsidRDefault="00A60730" w:rsidP="00BD2F45">
      <w:pPr>
        <w:pStyle w:val="Heading2"/>
      </w:pPr>
    </w:p>
    <w:p w14:paraId="44DDDC4E" w14:textId="77777777" w:rsidR="00A60730" w:rsidRDefault="00A60730" w:rsidP="00BD2F45">
      <w:pPr>
        <w:pStyle w:val="Heading2"/>
      </w:pPr>
    </w:p>
    <w:p w14:paraId="61625EBF" w14:textId="78CF5431" w:rsidR="00BD2F45" w:rsidRDefault="00937A7F" w:rsidP="00BD2F45">
      <w:pPr>
        <w:pStyle w:val="Heading2"/>
      </w:pPr>
      <w:bookmarkStart w:id="112" w:name="_Toc237331701"/>
      <w:r>
        <w:lastRenderedPageBreak/>
        <w:t>Learning</w:t>
      </w:r>
      <w:bookmarkEnd w:id="112"/>
      <w:r>
        <w:t xml:space="preserve"> </w:t>
      </w:r>
    </w:p>
    <w:p w14:paraId="09508218" w14:textId="1402AF17" w:rsidR="00D2197D" w:rsidRDefault="00D2197D" w:rsidP="001E7FFB">
      <w:pPr>
        <w:pStyle w:val="ListParagraph"/>
        <w:numPr>
          <w:ilvl w:val="0"/>
          <w:numId w:val="53"/>
        </w:numPr>
      </w:pPr>
      <w:r>
        <w:t xml:space="preserve">That occupational Therapists are interested in research and do want to improve their knowledge, skills and experience in engaging with and developing research </w:t>
      </w:r>
    </w:p>
    <w:p w14:paraId="632C8F13" w14:textId="3CC36E90" w:rsidR="009B074F" w:rsidRDefault="00975683" w:rsidP="00A02AC7">
      <w:pPr>
        <w:pStyle w:val="ListParagraph"/>
        <w:numPr>
          <w:ilvl w:val="0"/>
          <w:numId w:val="53"/>
        </w:numPr>
        <w:ind w:left="714" w:hanging="357"/>
      </w:pPr>
      <w:r>
        <w:t>That</w:t>
      </w:r>
      <w:r w:rsidR="00D2197D">
        <w:t xml:space="preserve"> occupational</w:t>
      </w:r>
      <w:r>
        <w:t xml:space="preserve"> therapists in adult social care do not always have the professional leadership infrastructure</w:t>
      </w:r>
      <w:r w:rsidR="00D2197D">
        <w:t xml:space="preserve"> </w:t>
      </w:r>
      <w:r w:rsidR="009B074F">
        <w:t>to support their career development and CPD.</w:t>
      </w:r>
    </w:p>
    <w:p w14:paraId="7573AD40" w14:textId="50D97AE7" w:rsidR="0065254C" w:rsidRDefault="0065254C" w:rsidP="001E7FFB">
      <w:pPr>
        <w:pStyle w:val="ListParagraph"/>
        <w:numPr>
          <w:ilvl w:val="0"/>
          <w:numId w:val="53"/>
        </w:numPr>
      </w:pPr>
      <w:r>
        <w:t>Further</w:t>
      </w:r>
      <w:r w:rsidR="00B40635">
        <w:t xml:space="preserve"> </w:t>
      </w:r>
      <w:r>
        <w:t xml:space="preserve">work is needed within many local </w:t>
      </w:r>
      <w:r w:rsidR="00B40635">
        <w:t xml:space="preserve">authorities </w:t>
      </w:r>
      <w:r>
        <w:t xml:space="preserve">to </w:t>
      </w:r>
      <w:r w:rsidR="00B40635">
        <w:t xml:space="preserve">develop a culture to support evidence-based practice </w:t>
      </w:r>
      <w:r w:rsidR="00873D88">
        <w:t xml:space="preserve">and for this to be a priority within services </w:t>
      </w:r>
    </w:p>
    <w:p w14:paraId="0204B5EA" w14:textId="60EF3DFC" w:rsidR="00937A7F" w:rsidRDefault="001E7FFB" w:rsidP="001E7FFB">
      <w:pPr>
        <w:pStyle w:val="ListParagraph"/>
        <w:numPr>
          <w:ilvl w:val="0"/>
          <w:numId w:val="53"/>
        </w:numPr>
      </w:pPr>
      <w:r>
        <w:t>The</w:t>
      </w:r>
      <w:r w:rsidR="009B074F">
        <w:t xml:space="preserve">re is a </w:t>
      </w:r>
      <w:r>
        <w:t xml:space="preserve">need for equitable </w:t>
      </w:r>
      <w:r w:rsidR="009B074F">
        <w:t xml:space="preserve">access to published </w:t>
      </w:r>
      <w:r w:rsidR="00B40635">
        <w:t>evidence,</w:t>
      </w:r>
      <w:r>
        <w:t xml:space="preserve"> access to libraries and library support</w:t>
      </w:r>
      <w:r w:rsidR="009B074F">
        <w:t>.</w:t>
      </w:r>
      <w:r>
        <w:t xml:space="preserve"> </w:t>
      </w:r>
    </w:p>
    <w:p w14:paraId="1F47B2BA" w14:textId="228228D7" w:rsidR="00975683" w:rsidRDefault="00975683" w:rsidP="001E7FFB">
      <w:pPr>
        <w:pStyle w:val="ListParagraph"/>
        <w:numPr>
          <w:ilvl w:val="0"/>
          <w:numId w:val="53"/>
        </w:numPr>
      </w:pPr>
      <w:r>
        <w:t xml:space="preserve">The need for </w:t>
      </w:r>
    </w:p>
    <w:p w14:paraId="2E99A411" w14:textId="77777777" w:rsidR="00937A7F" w:rsidRDefault="00937A7F" w:rsidP="00937A7F"/>
    <w:p w14:paraId="6247541B" w14:textId="77777777" w:rsidR="00937A7F" w:rsidRDefault="00937A7F" w:rsidP="00937A7F"/>
    <w:p w14:paraId="75E4D121" w14:textId="77777777" w:rsidR="008F3EA5" w:rsidRDefault="00937A7F" w:rsidP="00937A7F">
      <w:pPr>
        <w:pStyle w:val="Heading2"/>
      </w:pPr>
      <w:bookmarkStart w:id="113" w:name="_Toc237331702"/>
      <w:r>
        <w:t>Recommendations</w:t>
      </w:r>
      <w:bookmarkEnd w:id="113"/>
      <w:r>
        <w:t xml:space="preserve"> </w:t>
      </w:r>
    </w:p>
    <w:p w14:paraId="23EDC342" w14:textId="6E9A264A" w:rsidR="00090BAB" w:rsidRDefault="00090BAB" w:rsidP="00A60730">
      <w:r>
        <w:rPr>
          <w:noProof/>
        </w:rPr>
        <w:drawing>
          <wp:inline distT="0" distB="0" distL="0" distR="0" wp14:anchorId="2ABBD19B" wp14:editId="0264FBE8">
            <wp:extent cx="3719830" cy="2101832"/>
            <wp:effectExtent l="0" t="0" r="0" b="0"/>
            <wp:docPr id="76901330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9013305" name=""/>
                    <pic:cNvPicPr/>
                  </pic:nvPicPr>
                  <pic:blipFill>
                    <a:blip r:embed="rId50"/>
                    <a:stretch>
                      <a:fillRect/>
                    </a:stretch>
                  </pic:blipFill>
                  <pic:spPr>
                    <a:xfrm>
                      <a:off x="0" y="0"/>
                      <a:ext cx="3728340" cy="2106640"/>
                    </a:xfrm>
                    <a:prstGeom prst="rect">
                      <a:avLst/>
                    </a:prstGeom>
                  </pic:spPr>
                </pic:pic>
              </a:graphicData>
            </a:graphic>
          </wp:inline>
        </w:drawing>
      </w:r>
    </w:p>
    <w:p w14:paraId="090BC230" w14:textId="77777777" w:rsidR="00090BAB" w:rsidRPr="00090BAB" w:rsidRDefault="00090BAB" w:rsidP="00090BAB"/>
    <w:p w14:paraId="069A2213" w14:textId="0171320F" w:rsidR="008F3EA5" w:rsidRDefault="00090BAB" w:rsidP="00A60730">
      <w:r>
        <w:rPr>
          <w:noProof/>
        </w:rPr>
        <w:drawing>
          <wp:inline distT="0" distB="0" distL="0" distR="0" wp14:anchorId="7F4BA1C3" wp14:editId="59353474">
            <wp:extent cx="3600560" cy="2073533"/>
            <wp:effectExtent l="0" t="0" r="0" b="3175"/>
            <wp:docPr id="121839548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8395486" name=""/>
                    <pic:cNvPicPr/>
                  </pic:nvPicPr>
                  <pic:blipFill>
                    <a:blip r:embed="rId51"/>
                    <a:stretch>
                      <a:fillRect/>
                    </a:stretch>
                  </pic:blipFill>
                  <pic:spPr>
                    <a:xfrm>
                      <a:off x="0" y="0"/>
                      <a:ext cx="3612758" cy="2080558"/>
                    </a:xfrm>
                    <a:prstGeom prst="rect">
                      <a:avLst/>
                    </a:prstGeom>
                  </pic:spPr>
                </pic:pic>
              </a:graphicData>
            </a:graphic>
          </wp:inline>
        </w:drawing>
      </w:r>
    </w:p>
    <w:p w14:paraId="1F21B9E8" w14:textId="14BAABE8" w:rsidR="00937A7F" w:rsidRDefault="00A02AC7" w:rsidP="00A60730">
      <w:r>
        <w:rPr>
          <w:noProof/>
        </w:rPr>
        <w:lastRenderedPageBreak/>
        <w:drawing>
          <wp:inline distT="0" distB="0" distL="0" distR="0" wp14:anchorId="0CD8F951" wp14:editId="131748B2">
            <wp:extent cx="3651432" cy="2059948"/>
            <wp:effectExtent l="0" t="0" r="6350" b="0"/>
            <wp:docPr id="137141086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1410860" name=""/>
                    <pic:cNvPicPr/>
                  </pic:nvPicPr>
                  <pic:blipFill>
                    <a:blip r:embed="rId52"/>
                    <a:stretch>
                      <a:fillRect/>
                    </a:stretch>
                  </pic:blipFill>
                  <pic:spPr>
                    <a:xfrm>
                      <a:off x="0" y="0"/>
                      <a:ext cx="3694191" cy="2084070"/>
                    </a:xfrm>
                    <a:prstGeom prst="rect">
                      <a:avLst/>
                    </a:prstGeom>
                  </pic:spPr>
                </pic:pic>
              </a:graphicData>
            </a:graphic>
          </wp:inline>
        </w:drawing>
      </w:r>
      <w:r w:rsidR="00937A7F">
        <w:br/>
      </w:r>
    </w:p>
    <w:p w14:paraId="43AA0DB2" w14:textId="77777777" w:rsidR="00937A7F" w:rsidRDefault="00937A7F" w:rsidP="00937A7F"/>
    <w:p w14:paraId="3358023D" w14:textId="60073F25" w:rsidR="00937A7F" w:rsidRPr="00937A7F" w:rsidRDefault="00937A7F" w:rsidP="00937A7F">
      <w:pPr>
        <w:pStyle w:val="Heading2"/>
      </w:pPr>
      <w:bookmarkStart w:id="114" w:name="_Toc237331703"/>
      <w:r>
        <w:t>Next steps</w:t>
      </w:r>
      <w:bookmarkEnd w:id="114"/>
      <w:r>
        <w:t xml:space="preserve"> </w:t>
      </w:r>
    </w:p>
    <w:p w14:paraId="3BC57626" w14:textId="2595B2A7" w:rsidR="007A1BE5" w:rsidRPr="00DD699A" w:rsidRDefault="007A1BE5" w:rsidP="00A02AC7">
      <w:pPr>
        <w:numPr>
          <w:ilvl w:val="0"/>
          <w:numId w:val="54"/>
        </w:numPr>
        <w:ind w:left="714" w:hanging="357"/>
        <w:contextualSpacing/>
        <w:rPr>
          <w:rFonts w:eastAsia="Times New Roman" w:cs="Arial"/>
          <w:lang w:eastAsia="en-GB"/>
        </w:rPr>
      </w:pPr>
      <w:r w:rsidRPr="00DD699A">
        <w:rPr>
          <w:rFonts w:eastAsiaTheme="majorEastAsia" w:cs="Arial"/>
          <w:color w:val="000000" w:themeColor="text1"/>
          <w:lang w:eastAsia="en-GB"/>
        </w:rPr>
        <w:t xml:space="preserve">Additional days </w:t>
      </w:r>
      <w:r w:rsidR="00DD699A">
        <w:rPr>
          <w:rFonts w:eastAsiaTheme="majorEastAsia" w:cs="Arial"/>
          <w:color w:val="000000" w:themeColor="text1"/>
          <w:lang w:eastAsia="en-GB"/>
        </w:rPr>
        <w:t xml:space="preserve">of IMPACT Strategic </w:t>
      </w:r>
      <w:r w:rsidR="009004A4">
        <w:rPr>
          <w:rFonts w:eastAsiaTheme="majorEastAsia" w:cs="Arial"/>
          <w:color w:val="000000" w:themeColor="text1"/>
          <w:lang w:eastAsia="en-GB"/>
        </w:rPr>
        <w:t xml:space="preserve">Coach </w:t>
      </w:r>
      <w:r w:rsidRPr="00DD699A">
        <w:rPr>
          <w:rFonts w:eastAsiaTheme="majorEastAsia" w:cs="Arial"/>
          <w:color w:val="000000" w:themeColor="text1"/>
          <w:lang w:eastAsia="en-GB"/>
        </w:rPr>
        <w:t xml:space="preserve">over 6 </w:t>
      </w:r>
      <w:r w:rsidR="00A60730" w:rsidRPr="00DD699A">
        <w:rPr>
          <w:rFonts w:eastAsiaTheme="majorEastAsia" w:cs="Arial"/>
          <w:color w:val="000000" w:themeColor="text1"/>
          <w:lang w:eastAsia="en-GB"/>
        </w:rPr>
        <w:t>mo</w:t>
      </w:r>
      <w:r w:rsidR="00A60730">
        <w:rPr>
          <w:rFonts w:eastAsiaTheme="majorEastAsia" w:cs="Arial"/>
          <w:color w:val="000000" w:themeColor="text1"/>
          <w:lang w:eastAsia="en-GB"/>
        </w:rPr>
        <w:t>n</w:t>
      </w:r>
      <w:r w:rsidR="00A60730" w:rsidRPr="00DD699A">
        <w:rPr>
          <w:rFonts w:eastAsiaTheme="majorEastAsia" w:cs="Arial"/>
          <w:color w:val="000000" w:themeColor="text1"/>
          <w:lang w:eastAsia="en-GB"/>
        </w:rPr>
        <w:t>ths</w:t>
      </w:r>
      <w:r w:rsidRPr="00DD699A">
        <w:rPr>
          <w:rFonts w:eastAsiaTheme="majorEastAsia" w:cs="Arial"/>
          <w:color w:val="000000" w:themeColor="text1"/>
          <w:lang w:eastAsia="en-GB"/>
        </w:rPr>
        <w:t xml:space="preserve"> </w:t>
      </w:r>
    </w:p>
    <w:p w14:paraId="2152769C" w14:textId="784FF0C7" w:rsidR="007A1BE5" w:rsidRPr="00DD699A" w:rsidRDefault="007A1BE5" w:rsidP="00A02AC7">
      <w:pPr>
        <w:numPr>
          <w:ilvl w:val="0"/>
          <w:numId w:val="54"/>
        </w:numPr>
        <w:ind w:left="714" w:hanging="357"/>
        <w:contextualSpacing/>
        <w:rPr>
          <w:rFonts w:eastAsia="Times New Roman" w:cs="Arial"/>
          <w:lang w:eastAsia="en-GB"/>
        </w:rPr>
      </w:pPr>
      <w:r w:rsidRPr="00DD699A">
        <w:rPr>
          <w:rFonts w:eastAsiaTheme="majorEastAsia" w:cs="Arial"/>
          <w:color w:val="000000" w:themeColor="text1"/>
          <w:lang w:eastAsia="en-GB"/>
        </w:rPr>
        <w:t xml:space="preserve">Research Facilitator Occupational Therapy </w:t>
      </w:r>
      <w:r w:rsidR="00544131">
        <w:rPr>
          <w:rFonts w:eastAsiaTheme="majorEastAsia" w:cs="Arial"/>
          <w:color w:val="000000" w:themeColor="text1"/>
          <w:lang w:eastAsia="en-GB"/>
        </w:rPr>
        <w:t xml:space="preserve">recruited by WMADASS </w:t>
      </w:r>
    </w:p>
    <w:p w14:paraId="739CFA3D" w14:textId="77777777" w:rsidR="007A1BE5" w:rsidRPr="00DD699A" w:rsidRDefault="007A1BE5" w:rsidP="00A02AC7">
      <w:pPr>
        <w:numPr>
          <w:ilvl w:val="0"/>
          <w:numId w:val="54"/>
        </w:numPr>
        <w:ind w:left="714" w:hanging="357"/>
        <w:contextualSpacing/>
        <w:rPr>
          <w:rFonts w:eastAsia="Times New Roman" w:cs="Arial"/>
          <w:lang w:eastAsia="en-GB"/>
        </w:rPr>
      </w:pPr>
      <w:r w:rsidRPr="00DD699A">
        <w:rPr>
          <w:rFonts w:eastAsiaTheme="majorEastAsia" w:cs="Arial"/>
          <w:color w:val="000000" w:themeColor="text1"/>
          <w:lang w:eastAsia="en-GB"/>
        </w:rPr>
        <w:t>Attendance with poster York ARC conference</w:t>
      </w:r>
    </w:p>
    <w:p w14:paraId="6838DF82" w14:textId="77777777" w:rsidR="007A1BE5" w:rsidRPr="00DD699A" w:rsidRDefault="007A1BE5" w:rsidP="00A02AC7">
      <w:pPr>
        <w:numPr>
          <w:ilvl w:val="0"/>
          <w:numId w:val="54"/>
        </w:numPr>
        <w:ind w:left="714" w:hanging="357"/>
        <w:contextualSpacing/>
        <w:rPr>
          <w:rFonts w:eastAsia="Times New Roman" w:cs="Arial"/>
          <w:lang w:eastAsia="en-GB"/>
        </w:rPr>
      </w:pPr>
      <w:r w:rsidRPr="00DD699A">
        <w:rPr>
          <w:rFonts w:eastAsiaTheme="majorEastAsia" w:cs="Arial"/>
          <w:color w:val="000000" w:themeColor="text1"/>
          <w:lang w:eastAsia="en-GB"/>
        </w:rPr>
        <w:t xml:space="preserve">ICIC conference poster </w:t>
      </w:r>
    </w:p>
    <w:p w14:paraId="68E3670D" w14:textId="77777777" w:rsidR="007A1BE5" w:rsidRPr="00DD699A" w:rsidRDefault="007A1BE5" w:rsidP="00A02AC7">
      <w:pPr>
        <w:numPr>
          <w:ilvl w:val="0"/>
          <w:numId w:val="54"/>
        </w:numPr>
        <w:ind w:left="714" w:hanging="357"/>
        <w:contextualSpacing/>
        <w:rPr>
          <w:rFonts w:eastAsia="Times New Roman" w:cs="Arial"/>
          <w:lang w:eastAsia="en-GB"/>
        </w:rPr>
      </w:pPr>
      <w:r w:rsidRPr="00DD699A">
        <w:rPr>
          <w:rFonts w:eastAsiaTheme="majorEastAsia" w:cs="Arial"/>
          <w:color w:val="000000" w:themeColor="text1"/>
          <w:lang w:eastAsia="en-GB"/>
        </w:rPr>
        <w:t xml:space="preserve">Critically Appraised Topic pilot June / July  </w:t>
      </w:r>
    </w:p>
    <w:p w14:paraId="76F53BFB" w14:textId="77777777" w:rsidR="007A1BE5" w:rsidRPr="00DD699A" w:rsidRDefault="007A1BE5" w:rsidP="00A02AC7">
      <w:pPr>
        <w:numPr>
          <w:ilvl w:val="0"/>
          <w:numId w:val="54"/>
        </w:numPr>
        <w:ind w:left="714" w:hanging="357"/>
        <w:contextualSpacing/>
        <w:rPr>
          <w:rFonts w:eastAsia="Times New Roman" w:cs="Arial"/>
          <w:lang w:eastAsia="en-GB"/>
        </w:rPr>
      </w:pPr>
      <w:r w:rsidRPr="00DD699A">
        <w:rPr>
          <w:rFonts w:eastAsiaTheme="majorEastAsia" w:cs="Arial"/>
          <w:color w:val="000000" w:themeColor="text1"/>
          <w:lang w:eastAsia="en-GB"/>
        </w:rPr>
        <w:t xml:space="preserve">General facilitation and mentoring </w:t>
      </w:r>
    </w:p>
    <w:p w14:paraId="7561BABC" w14:textId="67164872" w:rsidR="00F2719F" w:rsidRPr="00F2719F" w:rsidRDefault="007A1BE5" w:rsidP="00A02AC7">
      <w:pPr>
        <w:numPr>
          <w:ilvl w:val="0"/>
          <w:numId w:val="54"/>
        </w:numPr>
        <w:ind w:left="714" w:hanging="357"/>
        <w:contextualSpacing/>
        <w:rPr>
          <w:rFonts w:eastAsia="Times New Roman" w:cs="Arial"/>
          <w:lang w:eastAsia="en-GB"/>
        </w:rPr>
      </w:pPr>
      <w:r w:rsidRPr="00DD699A">
        <w:rPr>
          <w:rFonts w:eastAsiaTheme="majorEastAsia" w:cs="Arial"/>
          <w:color w:val="000000" w:themeColor="text1"/>
          <w:lang w:eastAsia="en-GB"/>
        </w:rPr>
        <w:t xml:space="preserve">Embedding discussions ongoing </w:t>
      </w:r>
      <w:r w:rsidR="00544131">
        <w:rPr>
          <w:rFonts w:eastAsiaTheme="majorEastAsia" w:cs="Arial"/>
          <w:color w:val="000000" w:themeColor="text1"/>
          <w:lang w:eastAsia="en-GB"/>
        </w:rPr>
        <w:t xml:space="preserve">with IMPACT </w:t>
      </w:r>
      <w:r w:rsidR="00207269">
        <w:rPr>
          <w:rFonts w:eastAsiaTheme="majorEastAsia" w:cs="Arial"/>
          <w:color w:val="000000" w:themeColor="text1"/>
          <w:lang w:eastAsia="en-GB"/>
        </w:rPr>
        <w:t>team</w:t>
      </w:r>
    </w:p>
    <w:p w14:paraId="390AF95B" w14:textId="5CE635AC" w:rsidR="007A1BE5" w:rsidRPr="00DD699A" w:rsidRDefault="00F2719F" w:rsidP="00A02AC7">
      <w:pPr>
        <w:numPr>
          <w:ilvl w:val="0"/>
          <w:numId w:val="54"/>
        </w:numPr>
        <w:ind w:left="714" w:hanging="357"/>
        <w:contextualSpacing/>
        <w:rPr>
          <w:rFonts w:eastAsia="Times New Roman" w:cs="Arial"/>
          <w:lang w:eastAsia="en-GB"/>
        </w:rPr>
      </w:pPr>
      <w:r>
        <w:rPr>
          <w:rFonts w:eastAsiaTheme="majorEastAsia" w:cs="Arial"/>
          <w:color w:val="000000" w:themeColor="text1"/>
          <w:lang w:eastAsia="en-GB"/>
        </w:rPr>
        <w:t>C</w:t>
      </w:r>
      <w:r w:rsidR="00207269">
        <w:rPr>
          <w:rFonts w:eastAsiaTheme="majorEastAsia" w:cs="Arial"/>
          <w:color w:val="000000" w:themeColor="text1"/>
          <w:lang w:eastAsia="en-GB"/>
        </w:rPr>
        <w:t>reati</w:t>
      </w:r>
      <w:r>
        <w:rPr>
          <w:rFonts w:eastAsiaTheme="majorEastAsia" w:cs="Arial"/>
          <w:color w:val="000000" w:themeColor="text1"/>
          <w:lang w:eastAsia="en-GB"/>
        </w:rPr>
        <w:t>o</w:t>
      </w:r>
      <w:r w:rsidR="00207269">
        <w:rPr>
          <w:rFonts w:eastAsiaTheme="majorEastAsia" w:cs="Arial"/>
          <w:color w:val="000000" w:themeColor="text1"/>
          <w:lang w:eastAsia="en-GB"/>
        </w:rPr>
        <w:t>n of a policy briefing document for dissemination</w:t>
      </w:r>
    </w:p>
    <w:p w14:paraId="5881E875" w14:textId="77777777" w:rsidR="00BD2F45" w:rsidRDefault="00BD2F45" w:rsidP="00D707DF"/>
    <w:p w14:paraId="64D1EA4E" w14:textId="77777777" w:rsidR="00BD2F45" w:rsidRDefault="00BD2F45" w:rsidP="00D707DF"/>
    <w:p w14:paraId="69CFB845" w14:textId="77777777" w:rsidR="00A60730" w:rsidRDefault="00A60730">
      <w:pPr>
        <w:rPr>
          <w:rFonts w:cs="Arial"/>
          <w:b/>
          <w:bCs/>
          <w:color w:val="A84D98"/>
          <w:sz w:val="24"/>
        </w:rPr>
      </w:pPr>
      <w:bookmarkStart w:id="115" w:name="_Toc224726290"/>
      <w:r>
        <w:br w:type="page"/>
      </w:r>
    </w:p>
    <w:p w14:paraId="79BD3A9D" w14:textId="29562B81" w:rsidR="00CA2FBC" w:rsidRDefault="00CA2FBC" w:rsidP="00CA2FBC">
      <w:pPr>
        <w:pStyle w:val="Heading2"/>
      </w:pPr>
      <w:bookmarkStart w:id="116" w:name="_Toc237331704"/>
      <w:r>
        <w:lastRenderedPageBreak/>
        <w:t>Appendix 1 - Early engagement stakeholder questions</w:t>
      </w:r>
      <w:bookmarkEnd w:id="115"/>
      <w:bookmarkEnd w:id="116"/>
    </w:p>
    <w:p w14:paraId="6B7E8D8C" w14:textId="77777777" w:rsidR="00CA2FBC" w:rsidRPr="00A54104" w:rsidRDefault="00CA2FBC" w:rsidP="00CA2FBC">
      <w:r>
        <w:t xml:space="preserve">Copilot: </w:t>
      </w:r>
      <w:r w:rsidRPr="00A54104">
        <w:t xml:space="preserve">Below is a thematic synthesis following Braun &amp; Clarke’s (2016) reflexive thematic analysis approach. </w:t>
      </w:r>
      <w:r>
        <w:t xml:space="preserve">The </w:t>
      </w:r>
      <w:r w:rsidRPr="00A54104">
        <w:t xml:space="preserve">twenty-one questions </w:t>
      </w:r>
      <w:r>
        <w:t xml:space="preserve">were treated </w:t>
      </w:r>
      <w:r w:rsidRPr="00A54104">
        <w:t>as the dataset, coded inductively, clustered codes into candidate themes, refined them, and produced a set of coherent overarching themes with sub</w:t>
      </w:r>
      <w:r w:rsidRPr="00A54104">
        <w:noBreakHyphen/>
        <w:t>themes.</w:t>
      </w:r>
    </w:p>
    <w:p w14:paraId="71091F14" w14:textId="77777777" w:rsidR="00CA2FBC" w:rsidRPr="00A54104" w:rsidRDefault="000D7D57" w:rsidP="00CA2FBC">
      <w:r>
        <w:pict w14:anchorId="1511F804">
          <v:rect id="_x0000_i1025" style="width:0;height:1.5pt" o:hralign="center" o:hrstd="t" o:hr="t" fillcolor="#a0a0a0" stroked="f"/>
        </w:pict>
      </w:r>
    </w:p>
    <w:p w14:paraId="05FA3FC6" w14:textId="77777777" w:rsidR="00CA2FBC" w:rsidRPr="00A54104" w:rsidRDefault="00CA2FBC" w:rsidP="00CA2FBC">
      <w:r w:rsidRPr="00A54104">
        <w:t>Thematic Summary (Using Braun &amp; Clarke, 2016)</w:t>
      </w:r>
    </w:p>
    <w:p w14:paraId="6C6D4BFE" w14:textId="77777777" w:rsidR="00CA2FBC" w:rsidRPr="00A54104" w:rsidRDefault="00CA2FBC" w:rsidP="00CA2FBC">
      <w:r w:rsidRPr="00A54104">
        <w:t>Theme 1: Professional Identity, Parity and Positioning of OT in Research</w:t>
      </w:r>
    </w:p>
    <w:p w14:paraId="380950E6" w14:textId="77777777" w:rsidR="00CA2FBC" w:rsidRPr="00A54104" w:rsidRDefault="00CA2FBC" w:rsidP="00CA2FBC">
      <w:r w:rsidRPr="00A54104">
        <w:t>This theme captures concerns about how Occupational Therapy is situated relative to Social Work and other professions.</w:t>
      </w:r>
    </w:p>
    <w:p w14:paraId="58716AAF" w14:textId="77777777" w:rsidR="00CA2FBC" w:rsidRPr="00A54104" w:rsidRDefault="00CA2FBC" w:rsidP="00CA2FBC">
      <w:r w:rsidRPr="00A54104">
        <w:t>Sub</w:t>
      </w:r>
      <w:r w:rsidRPr="00A54104">
        <w:noBreakHyphen/>
        <w:t>themes</w:t>
      </w:r>
    </w:p>
    <w:p w14:paraId="1216A154" w14:textId="77777777" w:rsidR="00CA2FBC" w:rsidRPr="00A54104" w:rsidRDefault="00CA2FBC" w:rsidP="002716C6">
      <w:pPr>
        <w:pStyle w:val="ListParagraph"/>
        <w:numPr>
          <w:ilvl w:val="0"/>
          <w:numId w:val="44"/>
        </w:numPr>
        <w:spacing w:line="360" w:lineRule="auto"/>
      </w:pPr>
      <w:r w:rsidRPr="00A54104">
        <w:t>Relevance and transferability of existing SW research structures to OT</w:t>
      </w:r>
      <w:r w:rsidRPr="00A54104">
        <w:br/>
        <w:t>(Q1, Q5, Q6)</w:t>
      </w:r>
    </w:p>
    <w:p w14:paraId="0937E09F" w14:textId="77777777" w:rsidR="00CA2FBC" w:rsidRPr="00A54104" w:rsidRDefault="00CA2FBC" w:rsidP="002716C6">
      <w:pPr>
        <w:pStyle w:val="ListParagraph"/>
        <w:numPr>
          <w:ilvl w:val="0"/>
          <w:numId w:val="44"/>
        </w:numPr>
        <w:spacing w:line="360" w:lineRule="auto"/>
      </w:pPr>
      <w:r w:rsidRPr="00A54104">
        <w:t>Shared and divergent professional language and culture</w:t>
      </w:r>
      <w:r w:rsidRPr="00A54104">
        <w:br/>
        <w:t>(Q8)</w:t>
      </w:r>
    </w:p>
    <w:p w14:paraId="3FB0E3B7" w14:textId="77777777" w:rsidR="00CA2FBC" w:rsidRPr="00A54104" w:rsidRDefault="00CA2FBC" w:rsidP="002716C6">
      <w:pPr>
        <w:pStyle w:val="ListParagraph"/>
        <w:numPr>
          <w:ilvl w:val="0"/>
          <w:numId w:val="44"/>
        </w:numPr>
        <w:spacing w:line="360" w:lineRule="auto"/>
      </w:pPr>
      <w:r w:rsidRPr="00A54104">
        <w:t>Clarifying what “research mindedness” means for OT</w:t>
      </w:r>
      <w:r w:rsidRPr="00A54104">
        <w:br/>
        <w:t>(Q3)</w:t>
      </w:r>
    </w:p>
    <w:p w14:paraId="001CC6EA" w14:textId="77777777" w:rsidR="00CA2FBC" w:rsidRPr="00A54104" w:rsidRDefault="00CA2FBC" w:rsidP="002716C6">
      <w:pPr>
        <w:pStyle w:val="ListParagraph"/>
        <w:numPr>
          <w:ilvl w:val="0"/>
          <w:numId w:val="44"/>
        </w:numPr>
        <w:spacing w:line="360" w:lineRule="auto"/>
      </w:pPr>
      <w:r w:rsidRPr="00A54104">
        <w:t>Reframing research narratives specifically for OTs</w:t>
      </w:r>
      <w:r w:rsidRPr="00A54104">
        <w:br/>
        <w:t>(Q10)</w:t>
      </w:r>
    </w:p>
    <w:p w14:paraId="6B07B3E8" w14:textId="77777777" w:rsidR="00CA2FBC" w:rsidRPr="00A54104" w:rsidRDefault="00CA2FBC" w:rsidP="00CA2FBC">
      <w:r w:rsidRPr="00A54104">
        <w:rPr>
          <w:b/>
          <w:bCs/>
        </w:rPr>
        <w:t>Interpretation</w:t>
      </w:r>
      <w:r w:rsidRPr="00A54104">
        <w:br/>
        <w:t>There is a strong desire to articulate OT’s unique research identity while also understanding overlaps with Social Work and NHS pathways. The questions reflect uncertainty about whether OT is being fully recognised or integrated within wider research systems.</w:t>
      </w:r>
    </w:p>
    <w:p w14:paraId="218DAE44" w14:textId="77777777" w:rsidR="00CA2FBC" w:rsidRPr="00A54104" w:rsidRDefault="000D7D57" w:rsidP="00CA2FBC">
      <w:r>
        <w:pict w14:anchorId="6D645DA9">
          <v:rect id="_x0000_i1026" style="width:0;height:1.5pt" o:hralign="center" o:hrstd="t" o:hr="t" fillcolor="#a0a0a0" stroked="f"/>
        </w:pict>
      </w:r>
    </w:p>
    <w:p w14:paraId="5363269E" w14:textId="77777777" w:rsidR="00CA2FBC" w:rsidRPr="00A54104" w:rsidRDefault="00CA2FBC" w:rsidP="00CA2FBC">
      <w:r w:rsidRPr="00A54104">
        <w:t>Theme 2: Infrastructure, Strategy and System-Level Inclusion</w:t>
      </w:r>
    </w:p>
    <w:p w14:paraId="1DCD52EB" w14:textId="77777777" w:rsidR="00CA2FBC" w:rsidRPr="00A54104" w:rsidRDefault="00CA2FBC" w:rsidP="00CA2FBC">
      <w:r w:rsidRPr="00A54104">
        <w:t>This theme reflects structural questions about whether OTs are embedded in organisational research planning and how systems support (or fail to support) research engagement.</w:t>
      </w:r>
    </w:p>
    <w:p w14:paraId="68F2BAD7" w14:textId="77777777" w:rsidR="00CA2FBC" w:rsidRPr="00A54104" w:rsidRDefault="00CA2FBC" w:rsidP="00CA2FBC">
      <w:r w:rsidRPr="00A54104">
        <w:t>Sub</w:t>
      </w:r>
      <w:r w:rsidRPr="00A54104">
        <w:noBreakHyphen/>
        <w:t>themes</w:t>
      </w:r>
    </w:p>
    <w:p w14:paraId="42F6B028" w14:textId="77777777" w:rsidR="00CA2FBC" w:rsidRPr="00A54104" w:rsidRDefault="00CA2FBC" w:rsidP="002716C6">
      <w:pPr>
        <w:pStyle w:val="ListParagraph"/>
        <w:numPr>
          <w:ilvl w:val="0"/>
          <w:numId w:val="45"/>
        </w:numPr>
        <w:spacing w:line="360" w:lineRule="auto"/>
      </w:pPr>
      <w:r w:rsidRPr="00A54104">
        <w:t>Inclusion of OT in local authority research plans</w:t>
      </w:r>
      <w:r w:rsidRPr="00A54104">
        <w:br/>
        <w:t>(Q4)</w:t>
      </w:r>
    </w:p>
    <w:p w14:paraId="0CD0D782" w14:textId="77777777" w:rsidR="00CA2FBC" w:rsidRPr="00A54104" w:rsidRDefault="00CA2FBC" w:rsidP="002716C6">
      <w:pPr>
        <w:pStyle w:val="ListParagraph"/>
        <w:numPr>
          <w:ilvl w:val="0"/>
          <w:numId w:val="45"/>
        </w:numPr>
        <w:spacing w:line="360" w:lineRule="auto"/>
      </w:pPr>
      <w:r w:rsidRPr="00A54104">
        <w:t>Understanding typologies and cultures of LA OT communities</w:t>
      </w:r>
      <w:r w:rsidRPr="00A54104">
        <w:br/>
        <w:t>(Q18)</w:t>
      </w:r>
    </w:p>
    <w:p w14:paraId="42E85C0F" w14:textId="77777777" w:rsidR="00CA2FBC" w:rsidRPr="00A54104" w:rsidRDefault="00CA2FBC" w:rsidP="002716C6">
      <w:pPr>
        <w:pStyle w:val="ListParagraph"/>
        <w:numPr>
          <w:ilvl w:val="0"/>
          <w:numId w:val="45"/>
        </w:numPr>
        <w:spacing w:line="360" w:lineRule="auto"/>
      </w:pPr>
      <w:r w:rsidRPr="00A54104">
        <w:t>Using appraisal processes to understand patterns of engagement</w:t>
      </w:r>
      <w:r w:rsidRPr="00A54104">
        <w:br/>
        <w:t>(Q15)</w:t>
      </w:r>
    </w:p>
    <w:p w14:paraId="67209060" w14:textId="77777777" w:rsidR="00CA2FBC" w:rsidRPr="00A54104" w:rsidRDefault="00CA2FBC" w:rsidP="002716C6">
      <w:pPr>
        <w:pStyle w:val="ListParagraph"/>
        <w:numPr>
          <w:ilvl w:val="0"/>
          <w:numId w:val="45"/>
        </w:numPr>
        <w:spacing w:line="360" w:lineRule="auto"/>
      </w:pPr>
      <w:r w:rsidRPr="00A54104">
        <w:lastRenderedPageBreak/>
        <w:t>Developing equitable CPD and research capacity models</w:t>
      </w:r>
      <w:r w:rsidRPr="00A54104">
        <w:br/>
        <w:t>(Q20)</w:t>
      </w:r>
    </w:p>
    <w:p w14:paraId="674FA66A" w14:textId="77777777" w:rsidR="00CA2FBC" w:rsidRPr="00A54104" w:rsidRDefault="00CA2FBC" w:rsidP="00CA2FBC">
      <w:r w:rsidRPr="00A54104">
        <w:rPr>
          <w:b/>
          <w:bCs/>
        </w:rPr>
        <w:t>Interpretation</w:t>
      </w:r>
      <w:r w:rsidRPr="00A54104">
        <w:br/>
        <w:t>There is a concern that OT may be inconsistently represented across local authorities, and that structural mechanisms (plans, appraisals, CPD frameworks) could be leveraged to build a more coherent research infrastructure.</w:t>
      </w:r>
    </w:p>
    <w:p w14:paraId="75B00DCA" w14:textId="77777777" w:rsidR="00CA2FBC" w:rsidRPr="00A54104" w:rsidRDefault="000D7D57" w:rsidP="00CA2FBC">
      <w:r>
        <w:pict w14:anchorId="3E69FCAE">
          <v:rect id="_x0000_i1027" style="width:0;height:1.5pt" o:hralign="center" o:hrstd="t" o:hr="t" fillcolor="#a0a0a0" stroked="f"/>
        </w:pict>
      </w:r>
    </w:p>
    <w:p w14:paraId="7E0E040D" w14:textId="77777777" w:rsidR="00CA2FBC" w:rsidRPr="00A54104" w:rsidRDefault="00CA2FBC" w:rsidP="00CA2FBC">
      <w:r w:rsidRPr="00A54104">
        <w:t>Theme 3: Evidence, Learning and Knowledge Mobilisation</w:t>
      </w:r>
    </w:p>
    <w:p w14:paraId="7ABE68B8" w14:textId="77777777" w:rsidR="00CA2FBC" w:rsidRPr="00A54104" w:rsidRDefault="00CA2FBC" w:rsidP="00CA2FBC">
      <w:r w:rsidRPr="00A54104">
        <w:t>This theme focuses on what evidence is needed, how learning happens, and how excellence is identified and shared.</w:t>
      </w:r>
    </w:p>
    <w:p w14:paraId="75C460BD" w14:textId="77777777" w:rsidR="00CA2FBC" w:rsidRPr="00A54104" w:rsidRDefault="00CA2FBC" w:rsidP="00CA2FBC">
      <w:r w:rsidRPr="00A54104">
        <w:t>Sub</w:t>
      </w:r>
      <w:r w:rsidRPr="00A54104">
        <w:noBreakHyphen/>
        <w:t>themes</w:t>
      </w:r>
    </w:p>
    <w:p w14:paraId="09C02348" w14:textId="77777777" w:rsidR="00CA2FBC" w:rsidRPr="00A54104" w:rsidRDefault="00CA2FBC" w:rsidP="002716C6">
      <w:pPr>
        <w:pStyle w:val="ListParagraph"/>
        <w:numPr>
          <w:ilvl w:val="0"/>
          <w:numId w:val="46"/>
        </w:numPr>
        <w:spacing w:line="360" w:lineRule="auto"/>
      </w:pPr>
      <w:r w:rsidRPr="00A54104">
        <w:t>Clarifying evidence needs and support requirements</w:t>
      </w:r>
      <w:r w:rsidRPr="00A54104">
        <w:br/>
        <w:t>(Q11)</w:t>
      </w:r>
    </w:p>
    <w:p w14:paraId="2B1634EF" w14:textId="77777777" w:rsidR="00CA2FBC" w:rsidRPr="00A54104" w:rsidRDefault="00CA2FBC" w:rsidP="002716C6">
      <w:pPr>
        <w:pStyle w:val="ListParagraph"/>
        <w:numPr>
          <w:ilvl w:val="0"/>
          <w:numId w:val="46"/>
        </w:numPr>
        <w:spacing w:line="360" w:lineRule="auto"/>
      </w:pPr>
      <w:r w:rsidRPr="00A54104">
        <w:t>Learning from excellence and identifying what works</w:t>
      </w:r>
      <w:r w:rsidRPr="00A54104">
        <w:br/>
        <w:t>(Q16)</w:t>
      </w:r>
    </w:p>
    <w:p w14:paraId="0DF97C02" w14:textId="77777777" w:rsidR="00CA2FBC" w:rsidRPr="00A54104" w:rsidRDefault="00CA2FBC" w:rsidP="002716C6">
      <w:pPr>
        <w:pStyle w:val="ListParagraph"/>
        <w:numPr>
          <w:ilvl w:val="0"/>
          <w:numId w:val="46"/>
        </w:numPr>
        <w:spacing w:line="360" w:lineRule="auto"/>
      </w:pPr>
      <w:r w:rsidRPr="00A54104">
        <w:t>Understanding attrition and gaps in engagement</w:t>
      </w:r>
      <w:r w:rsidRPr="00A54104">
        <w:br/>
        <w:t>(Q7)</w:t>
      </w:r>
    </w:p>
    <w:p w14:paraId="371721A2" w14:textId="77777777" w:rsidR="00CA2FBC" w:rsidRPr="00A54104" w:rsidRDefault="00CA2FBC" w:rsidP="002716C6">
      <w:pPr>
        <w:pStyle w:val="ListParagraph"/>
        <w:numPr>
          <w:ilvl w:val="0"/>
          <w:numId w:val="46"/>
        </w:numPr>
        <w:spacing w:line="360" w:lineRule="auto"/>
      </w:pPr>
      <w:r w:rsidRPr="00A54104">
        <w:t>Capturing and interpreting survey evidence</w:t>
      </w:r>
      <w:r w:rsidRPr="00A54104">
        <w:br/>
        <w:t>(Q18)</w:t>
      </w:r>
    </w:p>
    <w:p w14:paraId="0D721394" w14:textId="77777777" w:rsidR="00CA2FBC" w:rsidRPr="00A54104" w:rsidRDefault="00CA2FBC" w:rsidP="00CA2FBC">
      <w:r w:rsidRPr="00A54104">
        <w:rPr>
          <w:b/>
          <w:bCs/>
        </w:rPr>
        <w:t>Interpretation</w:t>
      </w:r>
      <w:r w:rsidRPr="00A54104">
        <w:br/>
        <w:t>The questions reflect a desire for a stronger evidence base about OT research engagement, including both positive exemplars and areas of loss or disengagement.</w:t>
      </w:r>
    </w:p>
    <w:p w14:paraId="6C65D26E" w14:textId="77777777" w:rsidR="00CA2FBC" w:rsidRPr="00A54104" w:rsidRDefault="000D7D57" w:rsidP="00CA2FBC">
      <w:r>
        <w:pict w14:anchorId="030F626D">
          <v:rect id="_x0000_i1028" style="width:0;height:1.5pt" o:hralign="center" o:hrstd="t" o:hr="t" fillcolor="#a0a0a0" stroked="f"/>
        </w:pict>
      </w:r>
    </w:p>
    <w:p w14:paraId="1946B29C" w14:textId="77777777" w:rsidR="00CA2FBC" w:rsidRPr="00A54104" w:rsidRDefault="00CA2FBC" w:rsidP="00CA2FBC">
      <w:r w:rsidRPr="00A54104">
        <w:t>Theme 4: Engagement, Communication and Culture Change</w:t>
      </w:r>
    </w:p>
    <w:p w14:paraId="483ECCD5" w14:textId="77777777" w:rsidR="00CA2FBC" w:rsidRPr="00A54104" w:rsidRDefault="00CA2FBC" w:rsidP="00CA2FBC">
      <w:r w:rsidRPr="00A54104">
        <w:t>This theme captures the practical and cultural work needed to build a research</w:t>
      </w:r>
      <w:r w:rsidRPr="00A54104">
        <w:noBreakHyphen/>
        <w:t>active OT community.</w:t>
      </w:r>
    </w:p>
    <w:p w14:paraId="2C44F021" w14:textId="77777777" w:rsidR="00CA2FBC" w:rsidRPr="00A54104" w:rsidRDefault="00CA2FBC" w:rsidP="00CA2FBC">
      <w:r w:rsidRPr="00A54104">
        <w:t>Sub</w:t>
      </w:r>
      <w:r w:rsidRPr="00A54104">
        <w:noBreakHyphen/>
        <w:t>themes</w:t>
      </w:r>
    </w:p>
    <w:p w14:paraId="6BBCF947" w14:textId="77777777" w:rsidR="00CA2FBC" w:rsidRPr="00A54104" w:rsidRDefault="00CA2FBC" w:rsidP="002716C6">
      <w:pPr>
        <w:pStyle w:val="ListParagraph"/>
        <w:numPr>
          <w:ilvl w:val="0"/>
          <w:numId w:val="47"/>
        </w:numPr>
        <w:spacing w:line="360" w:lineRule="auto"/>
      </w:pPr>
      <w:r w:rsidRPr="00A54104">
        <w:t>Creating space and time for reflective thinking</w:t>
      </w:r>
      <w:r w:rsidRPr="00A54104">
        <w:br/>
        <w:t>(Q12)</w:t>
      </w:r>
    </w:p>
    <w:p w14:paraId="4BB40A16" w14:textId="77777777" w:rsidR="00CA2FBC" w:rsidRPr="00A54104" w:rsidRDefault="00CA2FBC" w:rsidP="002716C6">
      <w:pPr>
        <w:pStyle w:val="ListParagraph"/>
        <w:numPr>
          <w:ilvl w:val="0"/>
          <w:numId w:val="47"/>
        </w:numPr>
        <w:spacing w:line="360" w:lineRule="auto"/>
      </w:pPr>
      <w:r w:rsidRPr="00A54104">
        <w:t>Innovative communication approaches</w:t>
      </w:r>
      <w:r w:rsidRPr="00A54104">
        <w:br/>
        <w:t>(Q14)</w:t>
      </w:r>
    </w:p>
    <w:p w14:paraId="54F3BA0B" w14:textId="77777777" w:rsidR="00CA2FBC" w:rsidRPr="00A54104" w:rsidRDefault="00CA2FBC" w:rsidP="002716C6">
      <w:pPr>
        <w:pStyle w:val="ListParagraph"/>
        <w:numPr>
          <w:ilvl w:val="0"/>
          <w:numId w:val="47"/>
        </w:numPr>
        <w:spacing w:line="360" w:lineRule="auto"/>
      </w:pPr>
      <w:r w:rsidRPr="00A54104">
        <w:t>Encouraging OTs to share and advocate for research</w:t>
      </w:r>
      <w:r w:rsidRPr="00A54104">
        <w:br/>
        <w:t>(Q9)</w:t>
      </w:r>
    </w:p>
    <w:p w14:paraId="25351FD9" w14:textId="77777777" w:rsidR="00CA2FBC" w:rsidRPr="00A54104" w:rsidRDefault="00CA2FBC" w:rsidP="002716C6">
      <w:pPr>
        <w:pStyle w:val="ListParagraph"/>
        <w:numPr>
          <w:ilvl w:val="0"/>
          <w:numId w:val="47"/>
        </w:numPr>
        <w:spacing w:line="360" w:lineRule="auto"/>
      </w:pPr>
      <w:r w:rsidRPr="00A54104">
        <w:t>Engaging user groups meaningfully</w:t>
      </w:r>
      <w:r w:rsidRPr="00A54104">
        <w:br/>
        <w:t>(Q13)</w:t>
      </w:r>
    </w:p>
    <w:p w14:paraId="0213983C" w14:textId="77777777" w:rsidR="00CA2FBC" w:rsidRPr="00A54104" w:rsidRDefault="00CA2FBC" w:rsidP="002716C6">
      <w:pPr>
        <w:pStyle w:val="ListParagraph"/>
        <w:numPr>
          <w:ilvl w:val="0"/>
          <w:numId w:val="47"/>
        </w:numPr>
        <w:spacing w:line="360" w:lineRule="auto"/>
      </w:pPr>
      <w:r w:rsidRPr="00A54104">
        <w:lastRenderedPageBreak/>
        <w:t>Building community through events and networking</w:t>
      </w:r>
      <w:r w:rsidRPr="00A54104">
        <w:br/>
        <w:t>(Q17)</w:t>
      </w:r>
    </w:p>
    <w:p w14:paraId="44C3E574" w14:textId="77777777" w:rsidR="00CA2FBC" w:rsidRPr="00A54104" w:rsidRDefault="00CA2FBC" w:rsidP="00CA2FBC">
      <w:r w:rsidRPr="00A54104">
        <w:rPr>
          <w:b/>
          <w:bCs/>
        </w:rPr>
        <w:t>Interpretation</w:t>
      </w:r>
      <w:r w:rsidRPr="00A54104">
        <w:br/>
        <w:t>There is a clear recognition that research culture is not just structural but relational. Communication, reflection, and community-building are seen as essential to shifting practice.</w:t>
      </w:r>
    </w:p>
    <w:p w14:paraId="2A465AB3" w14:textId="77777777" w:rsidR="00CA2FBC" w:rsidRPr="00A54104" w:rsidRDefault="000D7D57" w:rsidP="00CA2FBC">
      <w:r>
        <w:pict w14:anchorId="003FA075">
          <v:rect id="_x0000_i1029" style="width:0;height:1.5pt" o:hralign="center" o:hrstd="t" o:hr="t" fillcolor="#a0a0a0" stroked="f"/>
        </w:pict>
      </w:r>
    </w:p>
    <w:p w14:paraId="68126169" w14:textId="77777777" w:rsidR="00CA2FBC" w:rsidRPr="00A54104" w:rsidRDefault="00CA2FBC" w:rsidP="00CA2FBC">
      <w:r w:rsidRPr="00A54104">
        <w:t>Theme 5: Purpose, Value, and the Case for Research</w:t>
      </w:r>
    </w:p>
    <w:p w14:paraId="242FF7ED" w14:textId="77777777" w:rsidR="00CA2FBC" w:rsidRPr="00A54104" w:rsidRDefault="00CA2FBC" w:rsidP="00CA2FBC">
      <w:r w:rsidRPr="00A54104">
        <w:t>This theme reflects existential and strategic questions about why this work matters and how to justify it.</w:t>
      </w:r>
    </w:p>
    <w:p w14:paraId="5F46FF76" w14:textId="77777777" w:rsidR="00CA2FBC" w:rsidRPr="00A54104" w:rsidRDefault="00CA2FBC" w:rsidP="00CA2FBC">
      <w:r w:rsidRPr="00A54104">
        <w:t>Sub</w:t>
      </w:r>
      <w:r w:rsidRPr="00A54104">
        <w:noBreakHyphen/>
        <w:t>themes</w:t>
      </w:r>
    </w:p>
    <w:p w14:paraId="41C32CD5" w14:textId="77777777" w:rsidR="00CA2FBC" w:rsidRPr="00A54104" w:rsidRDefault="00CA2FBC" w:rsidP="002716C6">
      <w:pPr>
        <w:pStyle w:val="ListParagraph"/>
        <w:numPr>
          <w:ilvl w:val="0"/>
          <w:numId w:val="48"/>
        </w:numPr>
        <w:spacing w:line="360" w:lineRule="auto"/>
      </w:pPr>
      <w:r w:rsidRPr="00A54104">
        <w:t>Clarifying the purpose of the research initiative</w:t>
      </w:r>
      <w:r w:rsidRPr="00A54104">
        <w:br/>
        <w:t>(Q19)</w:t>
      </w:r>
    </w:p>
    <w:p w14:paraId="779BAE7C" w14:textId="77777777" w:rsidR="00CA2FBC" w:rsidRPr="00A54104" w:rsidRDefault="00CA2FBC" w:rsidP="002716C6">
      <w:pPr>
        <w:pStyle w:val="ListParagraph"/>
        <w:numPr>
          <w:ilvl w:val="0"/>
          <w:numId w:val="48"/>
        </w:numPr>
        <w:spacing w:line="360" w:lineRule="auto"/>
      </w:pPr>
      <w:r w:rsidRPr="00A54104">
        <w:t>Making the case for benefit and impact</w:t>
      </w:r>
      <w:r w:rsidRPr="00A54104">
        <w:br/>
        <w:t>(Q19)</w:t>
      </w:r>
    </w:p>
    <w:p w14:paraId="2A81B359" w14:textId="77777777" w:rsidR="00CA2FBC" w:rsidRPr="00A54104" w:rsidRDefault="00CA2FBC" w:rsidP="002716C6">
      <w:pPr>
        <w:pStyle w:val="ListParagraph"/>
        <w:numPr>
          <w:ilvl w:val="0"/>
          <w:numId w:val="48"/>
        </w:numPr>
        <w:spacing w:line="360" w:lineRule="auto"/>
      </w:pPr>
      <w:r w:rsidRPr="00A54104">
        <w:t>Identifying and dismantling barriers to engagement</w:t>
      </w:r>
      <w:r w:rsidRPr="00A54104">
        <w:br/>
        <w:t>(Q21)</w:t>
      </w:r>
    </w:p>
    <w:p w14:paraId="4CCA312D" w14:textId="77777777" w:rsidR="00CA2FBC" w:rsidRPr="00A54104" w:rsidRDefault="00CA2FBC" w:rsidP="00CA2FBC">
      <w:r w:rsidRPr="00A54104">
        <w:rPr>
          <w:b/>
          <w:bCs/>
        </w:rPr>
        <w:t>Interpretation</w:t>
      </w:r>
      <w:r w:rsidRPr="00A54104">
        <w:br/>
        <w:t>Underlying many questions is a need to articulate the “why” of OT research engagement—its value to practitioners, organisations, and service users—and to understand what prevents progress.</w:t>
      </w:r>
    </w:p>
    <w:p w14:paraId="03CD6F02" w14:textId="77777777" w:rsidR="00CA2FBC" w:rsidRPr="00A54104" w:rsidRDefault="000D7D57" w:rsidP="00CA2FBC">
      <w:r>
        <w:pict w14:anchorId="23FB461B">
          <v:rect id="_x0000_i1030" style="width:0;height:1.5pt" o:hralign="center" o:hrstd="t" o:hr="t" fillcolor="#a0a0a0" stroked="f"/>
        </w:pict>
      </w:r>
    </w:p>
    <w:p w14:paraId="7B28432A" w14:textId="77777777" w:rsidR="00CA2FBC" w:rsidRPr="00A54104" w:rsidRDefault="00CA2FBC" w:rsidP="00CA2FBC">
      <w:r w:rsidRPr="00A54104">
        <w:t>Integrated Summary</w:t>
      </w:r>
    </w:p>
    <w:p w14:paraId="52A59F3D" w14:textId="77777777" w:rsidR="00CA2FBC" w:rsidRDefault="00CA2FBC" w:rsidP="00CA2FBC">
      <w:r w:rsidRPr="00A54104">
        <w:t>Across the dataset, the questions reveal a profession seeking clarity, visibility, and strategic inclusion within local authority research systems. There is a strong interest in understanding how OT compares with Social Work, how to build a supportive research culture, and how to ensure that evidence, communication, and organisational structures enable meaningful engagement. The overarching narrative is one of building identity, infrastructure, and purpose to support a sustainable research culture for OTs.</w:t>
      </w:r>
    </w:p>
    <w:p w14:paraId="1F7CA679" w14:textId="77777777" w:rsidR="00A60730" w:rsidRDefault="00A60730">
      <w:pPr>
        <w:rPr>
          <w:rFonts w:cs="Arial"/>
          <w:b/>
          <w:bCs/>
          <w:color w:val="A84D98"/>
          <w:sz w:val="24"/>
        </w:rPr>
      </w:pPr>
      <w:bookmarkStart w:id="117" w:name="_Toc224726291"/>
      <w:r>
        <w:br w:type="page"/>
      </w:r>
    </w:p>
    <w:p w14:paraId="36DAC01A" w14:textId="60DD290C" w:rsidR="00CA2FBC" w:rsidRPr="00C80485" w:rsidRDefault="00CA2FBC" w:rsidP="00CA2FBC">
      <w:pPr>
        <w:pStyle w:val="Heading2"/>
      </w:pPr>
      <w:bookmarkStart w:id="118" w:name="_Toc237331705"/>
      <w:r w:rsidRPr="00C80485">
        <w:lastRenderedPageBreak/>
        <w:t>Appendix 2 - Engagement Programme</w:t>
      </w:r>
      <w:bookmarkEnd w:id="117"/>
      <w:bookmarkEnd w:id="118"/>
    </w:p>
    <w:tbl>
      <w:tblPr>
        <w:tblStyle w:val="TableGrid"/>
        <w:tblW w:w="5000" w:type="pct"/>
        <w:jc w:val="center"/>
        <w:tblLook w:val="04A0" w:firstRow="1" w:lastRow="0" w:firstColumn="1" w:lastColumn="0" w:noHBand="0" w:noVBand="1"/>
      </w:tblPr>
      <w:tblGrid>
        <w:gridCol w:w="3005"/>
        <w:gridCol w:w="3005"/>
        <w:gridCol w:w="3006"/>
      </w:tblGrid>
      <w:tr w:rsidR="00CA2FBC" w:rsidRPr="00E302CB" w14:paraId="3D08D2BC" w14:textId="77777777" w:rsidTr="00EE58E2">
        <w:trPr>
          <w:trHeight w:val="430"/>
          <w:jc w:val="center"/>
        </w:trPr>
        <w:tc>
          <w:tcPr>
            <w:tcW w:w="1666" w:type="pct"/>
          </w:tcPr>
          <w:p w14:paraId="0108703A" w14:textId="77777777" w:rsidR="00CA2FBC" w:rsidRPr="00D7395C" w:rsidRDefault="00CA2FBC" w:rsidP="00EE58E2">
            <w:r w:rsidRPr="00D7395C">
              <w:t>Engagement Activity</w:t>
            </w:r>
          </w:p>
        </w:tc>
        <w:tc>
          <w:tcPr>
            <w:tcW w:w="1666" w:type="pct"/>
          </w:tcPr>
          <w:p w14:paraId="3BC61F30" w14:textId="77777777" w:rsidR="00CA2FBC" w:rsidRPr="00D7395C" w:rsidRDefault="00CA2FBC" w:rsidP="00EE58E2">
            <w:r w:rsidRPr="00D7395C">
              <w:t>Purpose/goals</w:t>
            </w:r>
          </w:p>
        </w:tc>
        <w:tc>
          <w:tcPr>
            <w:tcW w:w="1667" w:type="pct"/>
          </w:tcPr>
          <w:p w14:paraId="3AA73E2B" w14:textId="77777777" w:rsidR="00CA2FBC" w:rsidRPr="00D7395C" w:rsidRDefault="00CA2FBC" w:rsidP="00EE58E2">
            <w:r w:rsidRPr="00D7395C">
              <w:t>Outcomes</w:t>
            </w:r>
          </w:p>
        </w:tc>
      </w:tr>
      <w:tr w:rsidR="00CA2FBC" w:rsidRPr="00E302CB" w14:paraId="32CDF85E" w14:textId="77777777" w:rsidTr="00EE58E2">
        <w:trPr>
          <w:jc w:val="center"/>
        </w:trPr>
        <w:tc>
          <w:tcPr>
            <w:tcW w:w="1666" w:type="pct"/>
            <w:vMerge w:val="restart"/>
          </w:tcPr>
          <w:p w14:paraId="16894B58" w14:textId="77777777" w:rsidR="00CA2FBC" w:rsidRDefault="00CA2FBC" w:rsidP="00EE58E2">
            <w:r w:rsidRPr="00E302CB">
              <w:t>Hack Workshops (face to face</w:t>
            </w:r>
            <w:r>
              <w:t xml:space="preserve"> (:</w:t>
            </w:r>
          </w:p>
          <w:p w14:paraId="2C1C28AA" w14:textId="77777777" w:rsidR="00CA2FBC" w:rsidRPr="00E302CB" w:rsidRDefault="00CA2FBC" w:rsidP="00EE58E2"/>
          <w:p w14:paraId="4F50D65A" w14:textId="77777777" w:rsidR="00CA2FBC" w:rsidRDefault="00CA2FBC" w:rsidP="00EE58E2">
            <w:r w:rsidRPr="00E302CB">
              <w:t xml:space="preserve">Hack 1 'Getting started - thinking and defining, planning &amp; pitching’. </w:t>
            </w:r>
          </w:p>
          <w:p w14:paraId="6B3C174E" w14:textId="77777777" w:rsidR="00CA2FBC" w:rsidRDefault="00CA2FBC" w:rsidP="00EE58E2"/>
          <w:p w14:paraId="7B56F8A7" w14:textId="77777777" w:rsidR="00CA2FBC" w:rsidRDefault="00CA2FBC" w:rsidP="00EE58E2"/>
          <w:p w14:paraId="528E1F78" w14:textId="77777777" w:rsidR="00CA2FBC" w:rsidRDefault="00CA2FBC" w:rsidP="00EE58E2">
            <w:r w:rsidRPr="00E302CB">
              <w:t>Hack 2: 'Writing workshop - Abstracts, bids, proposals and collaborating’.</w:t>
            </w:r>
          </w:p>
          <w:p w14:paraId="315A21BA" w14:textId="77777777" w:rsidR="00CA2FBC" w:rsidRDefault="00CA2FBC" w:rsidP="00EE58E2"/>
          <w:p w14:paraId="69CC9BF5" w14:textId="77777777" w:rsidR="00CA2FBC" w:rsidRDefault="00CA2FBC" w:rsidP="00EE58E2"/>
          <w:p w14:paraId="6987F977" w14:textId="77777777" w:rsidR="00CA2FBC" w:rsidRDefault="00CA2FBC" w:rsidP="00EE58E2"/>
          <w:p w14:paraId="207A46EA" w14:textId="77777777" w:rsidR="00CA2FBC" w:rsidRDefault="00CA2FBC" w:rsidP="00EE58E2"/>
          <w:p w14:paraId="0DFF3C14" w14:textId="77777777" w:rsidR="00CA2FBC" w:rsidRDefault="00CA2FBC" w:rsidP="00EE58E2"/>
          <w:p w14:paraId="13B0802B" w14:textId="77777777" w:rsidR="00CA2FBC" w:rsidRDefault="00CA2FBC" w:rsidP="00EE58E2"/>
          <w:p w14:paraId="7531AE3C" w14:textId="77777777" w:rsidR="00CA2FBC" w:rsidRDefault="00CA2FBC" w:rsidP="00EE58E2">
            <w:r w:rsidRPr="00E302CB">
              <w:t>Hack 3: ‘Involving people, partnering and co-design in research’. </w:t>
            </w:r>
          </w:p>
          <w:p w14:paraId="0DF631FB" w14:textId="77777777" w:rsidR="00CA2FBC" w:rsidRDefault="00CA2FBC" w:rsidP="00EE58E2"/>
          <w:p w14:paraId="38E8192A" w14:textId="77777777" w:rsidR="00CA2FBC" w:rsidRDefault="00CA2FBC" w:rsidP="00EE58E2"/>
          <w:p w14:paraId="3B1A35D4" w14:textId="77777777" w:rsidR="00CA2FBC" w:rsidRDefault="00CA2FBC" w:rsidP="00EE58E2"/>
          <w:p w14:paraId="778FCA1F" w14:textId="77777777" w:rsidR="00CA2FBC" w:rsidRDefault="00CA2FBC" w:rsidP="00EE58E2"/>
          <w:p w14:paraId="624A0BBC" w14:textId="77777777" w:rsidR="00CA2FBC" w:rsidRPr="00E302CB" w:rsidRDefault="00CA2FBC" w:rsidP="00EE58E2">
            <w:pPr>
              <w:rPr>
                <w:b/>
                <w:bCs/>
              </w:rPr>
            </w:pPr>
            <w:r w:rsidRPr="00E302CB">
              <w:t>Hack 4: ‘Sustaining engagement with research – plotting your course’</w:t>
            </w:r>
          </w:p>
        </w:tc>
        <w:tc>
          <w:tcPr>
            <w:tcW w:w="1666" w:type="pct"/>
            <w:vMerge w:val="restart"/>
          </w:tcPr>
          <w:p w14:paraId="4DB10A88" w14:textId="77777777" w:rsidR="00CA2FBC" w:rsidRPr="00E302CB" w:rsidRDefault="00CA2FBC" w:rsidP="00EE58E2">
            <w:r w:rsidRPr="00E302CB">
              <w:t>All hacks:</w:t>
            </w:r>
          </w:p>
          <w:p w14:paraId="1BEDD814" w14:textId="77777777" w:rsidR="00CA2FBC" w:rsidRPr="00E302CB" w:rsidRDefault="00CA2FBC" w:rsidP="002716C6">
            <w:pPr>
              <w:pStyle w:val="ListParagraph"/>
              <w:numPr>
                <w:ilvl w:val="0"/>
                <w:numId w:val="8"/>
              </w:numPr>
              <w:spacing w:line="360" w:lineRule="auto"/>
            </w:pPr>
            <w:r w:rsidRPr="00E302CB">
              <w:t>To test and learn</w:t>
            </w:r>
            <w:r>
              <w:t xml:space="preserve"> -</w:t>
            </w:r>
            <w:r w:rsidRPr="00E302CB">
              <w:t xml:space="preserve"> what works/does not</w:t>
            </w:r>
            <w:r>
              <w:t xml:space="preserve"> </w:t>
            </w:r>
            <w:r w:rsidRPr="00E302CB">
              <w:t>to improve engagement with research.</w:t>
            </w:r>
          </w:p>
          <w:p w14:paraId="0E87347C" w14:textId="77777777" w:rsidR="00CA2FBC" w:rsidRPr="00E302CB" w:rsidRDefault="00CA2FBC" w:rsidP="002716C6">
            <w:pPr>
              <w:pStyle w:val="ListParagraph"/>
              <w:numPr>
                <w:ilvl w:val="0"/>
                <w:numId w:val="8"/>
              </w:numPr>
              <w:spacing w:line="360" w:lineRule="auto"/>
            </w:pPr>
            <w:r w:rsidRPr="00E302CB">
              <w:t xml:space="preserve">To use the research circle to structure activities in bite-size formats, </w:t>
            </w:r>
            <w:r>
              <w:t>in person</w:t>
            </w:r>
          </w:p>
          <w:p w14:paraId="73F53BE1" w14:textId="77777777" w:rsidR="00CA2FBC" w:rsidRPr="00E302CB" w:rsidRDefault="00CA2FBC" w:rsidP="002716C6">
            <w:pPr>
              <w:pStyle w:val="ListParagraph"/>
              <w:numPr>
                <w:ilvl w:val="0"/>
                <w:numId w:val="8"/>
              </w:numPr>
              <w:spacing w:line="360" w:lineRule="auto"/>
            </w:pPr>
            <w:r w:rsidRPr="00E302CB">
              <w:t>To support open and honest conversation about the barriers and enablers</w:t>
            </w:r>
          </w:p>
          <w:p w14:paraId="220727D8" w14:textId="77777777" w:rsidR="00CA2FBC" w:rsidRPr="00E302CB" w:rsidRDefault="00CA2FBC" w:rsidP="002716C6">
            <w:pPr>
              <w:pStyle w:val="ListParagraph"/>
              <w:numPr>
                <w:ilvl w:val="0"/>
                <w:numId w:val="8"/>
              </w:numPr>
              <w:spacing w:line="360" w:lineRule="auto"/>
            </w:pPr>
            <w:r w:rsidRPr="00E302CB">
              <w:t>To ensure EbE voice is heard a</w:t>
            </w:r>
            <w:r>
              <w:t>nd central.</w:t>
            </w:r>
          </w:p>
          <w:p w14:paraId="07903BC0" w14:textId="77777777" w:rsidR="00CA2FBC" w:rsidRPr="00E302CB" w:rsidRDefault="00CA2FBC" w:rsidP="002716C6">
            <w:pPr>
              <w:pStyle w:val="ListParagraph"/>
              <w:numPr>
                <w:ilvl w:val="0"/>
                <w:numId w:val="8"/>
              </w:numPr>
              <w:spacing w:line="360" w:lineRule="auto"/>
            </w:pPr>
            <w:r w:rsidRPr="00E302CB">
              <w:t xml:space="preserve">To support </w:t>
            </w:r>
            <w:r>
              <w:t>p</w:t>
            </w:r>
            <w:r w:rsidRPr="00E302CB">
              <w:t>rioritisation of effort to address core problems.</w:t>
            </w:r>
          </w:p>
        </w:tc>
        <w:tc>
          <w:tcPr>
            <w:tcW w:w="1667" w:type="pct"/>
          </w:tcPr>
          <w:p w14:paraId="4350E3A8" w14:textId="77777777" w:rsidR="00CA2FBC" w:rsidRPr="00C076D4" w:rsidRDefault="00CA2FBC" w:rsidP="00EE58E2">
            <w:r>
              <w:t>Hack 1:</w:t>
            </w:r>
          </w:p>
          <w:p w14:paraId="113A72A2" w14:textId="77777777" w:rsidR="00CA2FBC" w:rsidRPr="00E302CB" w:rsidRDefault="00CA2FBC" w:rsidP="002716C6">
            <w:pPr>
              <w:pStyle w:val="ListParagraph"/>
              <w:numPr>
                <w:ilvl w:val="0"/>
                <w:numId w:val="8"/>
              </w:numPr>
              <w:spacing w:line="360" w:lineRule="auto"/>
            </w:pPr>
            <w:r w:rsidRPr="00E302CB">
              <w:t>Problem definition and elevator pitch skills practiced.</w:t>
            </w:r>
          </w:p>
          <w:p w14:paraId="0A4C7916" w14:textId="77777777" w:rsidR="00CA2FBC" w:rsidRPr="00E302CB" w:rsidRDefault="00CA2FBC" w:rsidP="002716C6">
            <w:pPr>
              <w:pStyle w:val="ListParagraph"/>
              <w:numPr>
                <w:ilvl w:val="0"/>
                <w:numId w:val="8"/>
              </w:numPr>
              <w:spacing w:line="360" w:lineRule="auto"/>
            </w:pPr>
            <w:r w:rsidRPr="00E302CB">
              <w:t>Improvement ideas captured.</w:t>
            </w:r>
          </w:p>
        </w:tc>
      </w:tr>
      <w:tr w:rsidR="00CA2FBC" w:rsidRPr="00E302CB" w14:paraId="46756353" w14:textId="77777777" w:rsidTr="00EE58E2">
        <w:trPr>
          <w:jc w:val="center"/>
        </w:trPr>
        <w:tc>
          <w:tcPr>
            <w:tcW w:w="1666" w:type="pct"/>
            <w:vMerge/>
          </w:tcPr>
          <w:p w14:paraId="22BDEA8B" w14:textId="77777777" w:rsidR="00CA2FBC" w:rsidRPr="00E302CB" w:rsidRDefault="00CA2FBC" w:rsidP="00EE58E2"/>
        </w:tc>
        <w:tc>
          <w:tcPr>
            <w:tcW w:w="1666" w:type="pct"/>
            <w:vMerge/>
          </w:tcPr>
          <w:p w14:paraId="6ADB9968" w14:textId="77777777" w:rsidR="00CA2FBC" w:rsidRPr="00E302CB" w:rsidRDefault="00CA2FBC" w:rsidP="00EE58E2"/>
        </w:tc>
        <w:tc>
          <w:tcPr>
            <w:tcW w:w="1667" w:type="pct"/>
          </w:tcPr>
          <w:p w14:paraId="05990C7E" w14:textId="77777777" w:rsidR="00CA2FBC" w:rsidRPr="00C076D4" w:rsidRDefault="00CA2FBC" w:rsidP="00EE58E2">
            <w:r>
              <w:t>Hack 2:</w:t>
            </w:r>
          </w:p>
          <w:p w14:paraId="5B80EBDA" w14:textId="77777777" w:rsidR="00CA2FBC" w:rsidRPr="00E302CB" w:rsidRDefault="00CA2FBC" w:rsidP="002716C6">
            <w:pPr>
              <w:pStyle w:val="ListParagraph"/>
              <w:numPr>
                <w:ilvl w:val="0"/>
                <w:numId w:val="11"/>
              </w:numPr>
              <w:spacing w:line="360" w:lineRule="auto"/>
            </w:pPr>
            <w:r w:rsidRPr="00E302CB">
              <w:t>Understanding academic writing and skills practice</w:t>
            </w:r>
          </w:p>
          <w:p w14:paraId="7BE4FF3B" w14:textId="77777777" w:rsidR="00CA2FBC" w:rsidRPr="00E302CB" w:rsidRDefault="00CA2FBC" w:rsidP="002716C6">
            <w:pPr>
              <w:pStyle w:val="ListParagraph"/>
              <w:numPr>
                <w:ilvl w:val="0"/>
                <w:numId w:val="11"/>
              </w:numPr>
              <w:spacing w:line="360" w:lineRule="auto"/>
            </w:pPr>
            <w:r w:rsidRPr="00E302CB">
              <w:t>Writing for</w:t>
            </w:r>
            <w:r>
              <w:t xml:space="preserve"> different audiences and purposes.</w:t>
            </w:r>
          </w:p>
          <w:p w14:paraId="1B207000" w14:textId="77777777" w:rsidR="00CA2FBC" w:rsidRPr="00E302CB" w:rsidRDefault="00CA2FBC" w:rsidP="002716C6">
            <w:pPr>
              <w:pStyle w:val="ListParagraph"/>
              <w:numPr>
                <w:ilvl w:val="0"/>
                <w:numId w:val="11"/>
              </w:numPr>
              <w:spacing w:line="360" w:lineRule="auto"/>
            </w:pPr>
            <w:r w:rsidRPr="00E302CB">
              <w:t>Improvement ideas captured.</w:t>
            </w:r>
          </w:p>
        </w:tc>
      </w:tr>
      <w:tr w:rsidR="00CA2FBC" w:rsidRPr="00E302CB" w14:paraId="0C24A292" w14:textId="77777777" w:rsidTr="00EE58E2">
        <w:trPr>
          <w:jc w:val="center"/>
        </w:trPr>
        <w:tc>
          <w:tcPr>
            <w:tcW w:w="1666" w:type="pct"/>
            <w:vMerge/>
          </w:tcPr>
          <w:p w14:paraId="20705141" w14:textId="77777777" w:rsidR="00CA2FBC" w:rsidRPr="00E302CB" w:rsidRDefault="00CA2FBC" w:rsidP="00EE58E2"/>
        </w:tc>
        <w:tc>
          <w:tcPr>
            <w:tcW w:w="1666" w:type="pct"/>
            <w:vMerge/>
          </w:tcPr>
          <w:p w14:paraId="0FE9E5E3" w14:textId="77777777" w:rsidR="00CA2FBC" w:rsidRPr="00E302CB" w:rsidRDefault="00CA2FBC" w:rsidP="00EE58E2"/>
        </w:tc>
        <w:tc>
          <w:tcPr>
            <w:tcW w:w="1667" w:type="pct"/>
          </w:tcPr>
          <w:p w14:paraId="1B24DC94" w14:textId="77777777" w:rsidR="00CA2FBC" w:rsidRPr="009F096E" w:rsidRDefault="00CA2FBC" w:rsidP="00EE58E2">
            <w:r>
              <w:t>Hack 3:</w:t>
            </w:r>
          </w:p>
          <w:p w14:paraId="702EEC8F" w14:textId="77777777" w:rsidR="00CA2FBC" w:rsidRPr="00E302CB" w:rsidRDefault="00CA2FBC" w:rsidP="002716C6">
            <w:pPr>
              <w:pStyle w:val="ListParagraph"/>
              <w:numPr>
                <w:ilvl w:val="0"/>
                <w:numId w:val="12"/>
              </w:numPr>
              <w:spacing w:line="360" w:lineRule="auto"/>
            </w:pPr>
            <w:r w:rsidRPr="00E302CB">
              <w:t>Exploring different types of academic partnering</w:t>
            </w:r>
          </w:p>
          <w:p w14:paraId="53361F23" w14:textId="77777777" w:rsidR="00CA2FBC" w:rsidRPr="00E302CB" w:rsidRDefault="00CA2FBC" w:rsidP="002716C6">
            <w:pPr>
              <w:pStyle w:val="ListParagraph"/>
              <w:numPr>
                <w:ilvl w:val="0"/>
                <w:numId w:val="12"/>
              </w:numPr>
              <w:spacing w:line="360" w:lineRule="auto"/>
            </w:pPr>
            <w:r w:rsidRPr="00E302CB">
              <w:t>Co-design doctoral study case example</w:t>
            </w:r>
          </w:p>
          <w:p w14:paraId="5E555ED9" w14:textId="77777777" w:rsidR="00CA2FBC" w:rsidRPr="00E302CB" w:rsidRDefault="00CA2FBC" w:rsidP="002716C6">
            <w:pPr>
              <w:pStyle w:val="ListParagraph"/>
              <w:numPr>
                <w:ilvl w:val="0"/>
                <w:numId w:val="12"/>
              </w:numPr>
              <w:spacing w:line="360" w:lineRule="auto"/>
            </w:pPr>
            <w:r w:rsidRPr="00E302CB">
              <w:t>Improvement ideas captured.</w:t>
            </w:r>
          </w:p>
        </w:tc>
      </w:tr>
      <w:tr w:rsidR="00CA2FBC" w:rsidRPr="00E302CB" w14:paraId="7D4EA7D4" w14:textId="77777777" w:rsidTr="00EE58E2">
        <w:trPr>
          <w:jc w:val="center"/>
        </w:trPr>
        <w:tc>
          <w:tcPr>
            <w:tcW w:w="1666" w:type="pct"/>
            <w:vMerge/>
          </w:tcPr>
          <w:p w14:paraId="747D788D" w14:textId="77777777" w:rsidR="00CA2FBC" w:rsidRPr="00E302CB" w:rsidRDefault="00CA2FBC" w:rsidP="00EE58E2"/>
        </w:tc>
        <w:tc>
          <w:tcPr>
            <w:tcW w:w="1666" w:type="pct"/>
            <w:vMerge/>
          </w:tcPr>
          <w:p w14:paraId="0C86BE4C" w14:textId="77777777" w:rsidR="00CA2FBC" w:rsidRPr="00E302CB" w:rsidRDefault="00CA2FBC" w:rsidP="00EE58E2"/>
        </w:tc>
        <w:tc>
          <w:tcPr>
            <w:tcW w:w="1667" w:type="pct"/>
          </w:tcPr>
          <w:p w14:paraId="283F33DD" w14:textId="77777777" w:rsidR="00CA2FBC" w:rsidRPr="000C50F1" w:rsidRDefault="00CA2FBC" w:rsidP="00EE58E2">
            <w:r>
              <w:t>Hack 4:</w:t>
            </w:r>
          </w:p>
          <w:p w14:paraId="1BB57F5A" w14:textId="77777777" w:rsidR="00CA2FBC" w:rsidRPr="00E302CB" w:rsidRDefault="00CA2FBC" w:rsidP="002716C6">
            <w:pPr>
              <w:pStyle w:val="ListParagraph"/>
              <w:numPr>
                <w:ilvl w:val="0"/>
                <w:numId w:val="13"/>
              </w:numPr>
              <w:spacing w:line="360" w:lineRule="auto"/>
            </w:pPr>
            <w:r>
              <w:t xml:space="preserve">Planning for change: </w:t>
            </w:r>
            <w:r w:rsidRPr="00E302CB">
              <w:t>Regional, service and team level</w:t>
            </w:r>
          </w:p>
          <w:p w14:paraId="1CE35FE9" w14:textId="77777777" w:rsidR="00CA2FBC" w:rsidRPr="00E302CB" w:rsidRDefault="00CA2FBC" w:rsidP="002716C6">
            <w:pPr>
              <w:pStyle w:val="ListParagraph"/>
              <w:numPr>
                <w:ilvl w:val="0"/>
                <w:numId w:val="13"/>
              </w:numPr>
              <w:spacing w:line="360" w:lineRule="auto"/>
            </w:pPr>
            <w:r w:rsidRPr="00E302CB">
              <w:t>Personal development planning/goals</w:t>
            </w:r>
          </w:p>
          <w:p w14:paraId="59E33AAB" w14:textId="77777777" w:rsidR="00CA2FBC" w:rsidRPr="00E302CB" w:rsidRDefault="00CA2FBC" w:rsidP="002716C6">
            <w:pPr>
              <w:pStyle w:val="ListParagraph"/>
              <w:numPr>
                <w:ilvl w:val="0"/>
                <w:numId w:val="13"/>
              </w:numPr>
              <w:spacing w:line="360" w:lineRule="auto"/>
            </w:pPr>
            <w:r w:rsidRPr="00E302CB">
              <w:t>Improvement ideas captured.</w:t>
            </w:r>
          </w:p>
        </w:tc>
      </w:tr>
      <w:tr w:rsidR="00CA2FBC" w:rsidRPr="00E302CB" w14:paraId="58652676" w14:textId="77777777" w:rsidTr="00EE58E2">
        <w:trPr>
          <w:jc w:val="center"/>
        </w:trPr>
        <w:tc>
          <w:tcPr>
            <w:tcW w:w="1666" w:type="pct"/>
          </w:tcPr>
          <w:p w14:paraId="4D897DEE" w14:textId="77777777" w:rsidR="00CA2FBC" w:rsidRPr="00E302CB" w:rsidRDefault="00CA2FBC" w:rsidP="00EE58E2">
            <w:pPr>
              <w:rPr>
                <w:b/>
                <w:bCs/>
              </w:rPr>
            </w:pPr>
            <w:r w:rsidRPr="00E302CB">
              <w:lastRenderedPageBreak/>
              <w:t>Focus Groups</w:t>
            </w:r>
          </w:p>
          <w:p w14:paraId="2EB0EE80" w14:textId="77777777" w:rsidR="00CA2FBC" w:rsidRPr="00E302CB" w:rsidRDefault="00CA2FBC" w:rsidP="002716C6">
            <w:pPr>
              <w:pStyle w:val="ListParagraph"/>
              <w:numPr>
                <w:ilvl w:val="0"/>
                <w:numId w:val="40"/>
              </w:numPr>
              <w:spacing w:line="360" w:lineRule="auto"/>
            </w:pPr>
            <w:r w:rsidRPr="00E302CB">
              <w:t>Managers and senior staff</w:t>
            </w:r>
          </w:p>
          <w:p w14:paraId="54BA7293" w14:textId="77777777" w:rsidR="00CA2FBC" w:rsidRPr="00E302CB" w:rsidRDefault="00CA2FBC" w:rsidP="00EE58E2"/>
          <w:p w14:paraId="0FCA5596" w14:textId="77777777" w:rsidR="00CA2FBC" w:rsidRPr="00E302CB" w:rsidRDefault="00CA2FBC" w:rsidP="002716C6">
            <w:pPr>
              <w:pStyle w:val="ListParagraph"/>
              <w:numPr>
                <w:ilvl w:val="0"/>
                <w:numId w:val="40"/>
              </w:numPr>
              <w:spacing w:line="360" w:lineRule="auto"/>
            </w:pPr>
            <w:r w:rsidRPr="00E302CB">
              <w:t>Apprentices, students &amp; preceptees</w:t>
            </w:r>
          </w:p>
        </w:tc>
        <w:tc>
          <w:tcPr>
            <w:tcW w:w="1666" w:type="pct"/>
          </w:tcPr>
          <w:p w14:paraId="60420959" w14:textId="77777777" w:rsidR="00CA2FBC" w:rsidRPr="00E302CB" w:rsidRDefault="00CA2FBC" w:rsidP="002716C6">
            <w:pPr>
              <w:pStyle w:val="ListParagraph"/>
              <w:numPr>
                <w:ilvl w:val="0"/>
                <w:numId w:val="41"/>
              </w:numPr>
              <w:spacing w:line="360" w:lineRule="auto"/>
            </w:pPr>
            <w:r w:rsidRPr="00E302CB">
              <w:t>To deepen understanding challenges and experiences, opportunities, and needs of key groups.</w:t>
            </w:r>
          </w:p>
          <w:p w14:paraId="606D7B77" w14:textId="77777777" w:rsidR="00CA2FBC" w:rsidRPr="00E302CB" w:rsidRDefault="00CA2FBC" w:rsidP="00EE58E2"/>
          <w:p w14:paraId="63265FCB" w14:textId="77777777" w:rsidR="00CA2FBC" w:rsidRPr="00E302CB" w:rsidRDefault="00CA2FBC" w:rsidP="002716C6">
            <w:pPr>
              <w:pStyle w:val="ListParagraph"/>
              <w:numPr>
                <w:ilvl w:val="0"/>
                <w:numId w:val="41"/>
              </w:numPr>
              <w:spacing w:line="360" w:lineRule="auto"/>
            </w:pPr>
            <w:r w:rsidRPr="00E302CB">
              <w:t>To collate insights to create a shared opportunity for improvement</w:t>
            </w:r>
          </w:p>
        </w:tc>
        <w:tc>
          <w:tcPr>
            <w:tcW w:w="1667" w:type="pct"/>
          </w:tcPr>
          <w:p w14:paraId="5235C73C" w14:textId="77777777" w:rsidR="00CA2FBC" w:rsidRPr="00E302CB" w:rsidRDefault="00CA2FBC" w:rsidP="002716C6">
            <w:pPr>
              <w:pStyle w:val="ListParagraph"/>
              <w:numPr>
                <w:ilvl w:val="0"/>
                <w:numId w:val="41"/>
              </w:numPr>
              <w:spacing w:line="360" w:lineRule="auto"/>
            </w:pPr>
            <w:r w:rsidRPr="00E302CB">
              <w:t>Practitioner evidence of key drivers and priorities</w:t>
            </w:r>
          </w:p>
          <w:p w14:paraId="7429367D" w14:textId="77777777" w:rsidR="00CA2FBC" w:rsidRPr="00E302CB" w:rsidRDefault="00CA2FBC" w:rsidP="002716C6">
            <w:pPr>
              <w:pStyle w:val="ListParagraph"/>
              <w:numPr>
                <w:ilvl w:val="0"/>
                <w:numId w:val="41"/>
              </w:numPr>
              <w:spacing w:line="360" w:lineRule="auto"/>
            </w:pPr>
            <w:r w:rsidRPr="00E302CB">
              <w:t>Priorities for the theory of change</w:t>
            </w:r>
          </w:p>
          <w:p w14:paraId="6C1C569D" w14:textId="77777777" w:rsidR="00CA2FBC" w:rsidRPr="00E302CB" w:rsidRDefault="00CA2FBC" w:rsidP="002716C6">
            <w:pPr>
              <w:pStyle w:val="ListParagraph"/>
              <w:numPr>
                <w:ilvl w:val="0"/>
                <w:numId w:val="41"/>
              </w:numPr>
              <w:spacing w:line="360" w:lineRule="auto"/>
            </w:pPr>
            <w:r w:rsidRPr="00E302CB">
              <w:t>Priorities to map with Hack themes to drive wider change.</w:t>
            </w:r>
          </w:p>
          <w:p w14:paraId="1633B2F5" w14:textId="77777777" w:rsidR="00CA2FBC" w:rsidRPr="00E302CB" w:rsidRDefault="00CA2FBC" w:rsidP="002716C6">
            <w:pPr>
              <w:pStyle w:val="ListParagraph"/>
              <w:numPr>
                <w:ilvl w:val="0"/>
                <w:numId w:val="41"/>
              </w:numPr>
              <w:spacing w:line="360" w:lineRule="auto"/>
            </w:pPr>
            <w:r>
              <w:t>Clear f</w:t>
            </w:r>
            <w:r w:rsidRPr="00E302CB">
              <w:t>lag</w:t>
            </w:r>
            <w:r>
              <w:t>s for</w:t>
            </w:r>
            <w:r w:rsidRPr="00E302CB">
              <w:t xml:space="preserve"> senior stakeholders for action and scaling </w:t>
            </w:r>
          </w:p>
        </w:tc>
      </w:tr>
      <w:tr w:rsidR="00CA2FBC" w:rsidRPr="00E302CB" w14:paraId="497F7BE6" w14:textId="77777777" w:rsidTr="00EE58E2">
        <w:trPr>
          <w:jc w:val="center"/>
        </w:trPr>
        <w:tc>
          <w:tcPr>
            <w:tcW w:w="1666" w:type="pct"/>
          </w:tcPr>
          <w:p w14:paraId="3B816551" w14:textId="77777777" w:rsidR="00CA2FBC" w:rsidRPr="00E302CB" w:rsidRDefault="00CA2FBC" w:rsidP="00EE58E2">
            <w:pPr>
              <w:rPr>
                <w:b/>
                <w:bCs/>
              </w:rPr>
            </w:pPr>
            <w:r w:rsidRPr="00E302CB">
              <w:t>Public engagement</w:t>
            </w:r>
            <w:r>
              <w:t>:</w:t>
            </w:r>
          </w:p>
          <w:p w14:paraId="6E18B634" w14:textId="77777777" w:rsidR="00CA2FBC" w:rsidRPr="00E302CB" w:rsidRDefault="00CA2FBC" w:rsidP="002716C6">
            <w:pPr>
              <w:pStyle w:val="ListParagraph"/>
              <w:numPr>
                <w:ilvl w:val="0"/>
                <w:numId w:val="42"/>
              </w:numPr>
              <w:spacing w:line="360" w:lineRule="auto"/>
            </w:pPr>
            <w:r w:rsidRPr="00E302CB">
              <w:t>OT Week</w:t>
            </w:r>
          </w:p>
          <w:p w14:paraId="4512EAAB" w14:textId="77777777" w:rsidR="00CA2FBC" w:rsidRPr="00E302CB" w:rsidRDefault="00CA2FBC" w:rsidP="002716C6">
            <w:pPr>
              <w:pStyle w:val="ListParagraph"/>
              <w:numPr>
                <w:ilvl w:val="0"/>
                <w:numId w:val="42"/>
              </w:numPr>
              <w:spacing w:line="360" w:lineRule="auto"/>
            </w:pPr>
            <w:r w:rsidRPr="00E302CB">
              <w:t>OT Show</w:t>
            </w:r>
          </w:p>
          <w:p w14:paraId="01C16CAE" w14:textId="77777777" w:rsidR="00CA2FBC" w:rsidRPr="00E302CB" w:rsidRDefault="00CA2FBC" w:rsidP="002716C6">
            <w:pPr>
              <w:pStyle w:val="ListParagraph"/>
              <w:numPr>
                <w:ilvl w:val="0"/>
                <w:numId w:val="42"/>
              </w:numPr>
              <w:spacing w:line="360" w:lineRule="auto"/>
            </w:pPr>
            <w:r w:rsidRPr="00E302CB">
              <w:t>Showcase conference</w:t>
            </w:r>
          </w:p>
        </w:tc>
        <w:tc>
          <w:tcPr>
            <w:tcW w:w="1666" w:type="pct"/>
          </w:tcPr>
          <w:p w14:paraId="7472F86B" w14:textId="77777777" w:rsidR="00CA2FBC" w:rsidRDefault="00CA2FBC" w:rsidP="002716C6">
            <w:pPr>
              <w:pStyle w:val="ListParagraph"/>
              <w:numPr>
                <w:ilvl w:val="0"/>
                <w:numId w:val="43"/>
              </w:numPr>
              <w:spacing w:line="360" w:lineRule="auto"/>
            </w:pPr>
            <w:r>
              <w:t>To widen engagement</w:t>
            </w:r>
          </w:p>
          <w:p w14:paraId="79B11D53" w14:textId="77777777" w:rsidR="00CA2FBC" w:rsidRDefault="00CA2FBC" w:rsidP="002716C6">
            <w:pPr>
              <w:pStyle w:val="ListParagraph"/>
              <w:numPr>
                <w:ilvl w:val="0"/>
                <w:numId w:val="43"/>
              </w:numPr>
              <w:spacing w:line="360" w:lineRule="auto"/>
            </w:pPr>
            <w:r>
              <w:t xml:space="preserve">To verify survey findings. </w:t>
            </w:r>
          </w:p>
          <w:p w14:paraId="1ABF050C" w14:textId="77777777" w:rsidR="00CA2FBC" w:rsidRPr="00E302CB" w:rsidRDefault="00CA2FBC" w:rsidP="002716C6">
            <w:pPr>
              <w:pStyle w:val="ListParagraph"/>
              <w:numPr>
                <w:ilvl w:val="0"/>
                <w:numId w:val="43"/>
              </w:numPr>
              <w:spacing w:line="360" w:lineRule="auto"/>
            </w:pPr>
            <w:r>
              <w:t xml:space="preserve">Dissemination and impact </w:t>
            </w:r>
          </w:p>
        </w:tc>
        <w:tc>
          <w:tcPr>
            <w:tcW w:w="1667" w:type="pct"/>
          </w:tcPr>
          <w:p w14:paraId="2D3155A2" w14:textId="77777777" w:rsidR="00CA2FBC" w:rsidRDefault="00CA2FBC" w:rsidP="002716C6">
            <w:pPr>
              <w:pStyle w:val="ListParagraph"/>
              <w:numPr>
                <w:ilvl w:val="0"/>
                <w:numId w:val="41"/>
              </w:numPr>
              <w:spacing w:line="360" w:lineRule="auto"/>
            </w:pPr>
            <w:r>
              <w:t>Further data on the current challenges</w:t>
            </w:r>
          </w:p>
          <w:p w14:paraId="58AEEB23" w14:textId="77777777" w:rsidR="00CA2FBC" w:rsidRPr="00E302CB" w:rsidRDefault="00CA2FBC" w:rsidP="002716C6">
            <w:pPr>
              <w:pStyle w:val="ListParagraph"/>
              <w:numPr>
                <w:ilvl w:val="0"/>
                <w:numId w:val="41"/>
              </w:numPr>
              <w:spacing w:line="360" w:lineRule="auto"/>
            </w:pPr>
            <w:r>
              <w:t>Raising awareness of the Showcase event and recruiting support</w:t>
            </w:r>
          </w:p>
        </w:tc>
      </w:tr>
    </w:tbl>
    <w:p w14:paraId="3AC10CC2" w14:textId="77777777" w:rsidR="00CA2FBC" w:rsidRDefault="00CA2FBC" w:rsidP="00CA2FBC">
      <w:pPr>
        <w:sectPr w:rsidR="00CA2FBC" w:rsidSect="00CA2FBC">
          <w:pgSz w:w="11906" w:h="16838"/>
          <w:pgMar w:top="2127" w:right="1440" w:bottom="1440" w:left="1440" w:header="708" w:footer="708" w:gutter="0"/>
          <w:cols w:space="708"/>
          <w:docGrid w:linePitch="360"/>
        </w:sectPr>
      </w:pPr>
    </w:p>
    <w:p w14:paraId="0C155478" w14:textId="77777777" w:rsidR="00A60730" w:rsidRDefault="00A60730" w:rsidP="00CA2FBC">
      <w:pPr>
        <w:pStyle w:val="Heading2"/>
      </w:pPr>
      <w:bookmarkStart w:id="119" w:name="_Toc224726292"/>
    </w:p>
    <w:p w14:paraId="4C65AD22" w14:textId="3EE90298" w:rsidR="00CA2FBC" w:rsidRDefault="00CA2FBC" w:rsidP="00CA2FBC">
      <w:pPr>
        <w:pStyle w:val="Heading2"/>
      </w:pPr>
      <w:bookmarkStart w:id="120" w:name="_Toc237331706"/>
      <w:r>
        <w:t>Appendix 3 - Theory of change (full)</w:t>
      </w:r>
      <w:bookmarkEnd w:id="119"/>
      <w:bookmarkEnd w:id="120"/>
    </w:p>
    <w:p w14:paraId="73AFD707" w14:textId="77777777" w:rsidR="00CA2FBC" w:rsidRDefault="00CA2FBC" w:rsidP="00CA2FBC">
      <w:r>
        <w:t>The following table provides the detailed activities and logic model for the Demonstrator theory of change. [Read columns top to bottom.]</w:t>
      </w:r>
    </w:p>
    <w:p w14:paraId="3BD9140A" w14:textId="77777777" w:rsidR="00CA2FBC" w:rsidRPr="00205FD8" w:rsidRDefault="00CA2FBC" w:rsidP="00CA2FBC">
      <w:r w:rsidRPr="00205FD8">
        <w:t xml:space="preserve">Key: </w:t>
      </w:r>
    </w:p>
    <w:p w14:paraId="11E29E13" w14:textId="77777777" w:rsidR="00CA2FBC" w:rsidRPr="00205FD8" w:rsidRDefault="00CA2FBC" w:rsidP="00CA2FBC">
      <w:r w:rsidRPr="00205FD8">
        <w:t>OT occupational therapy</w:t>
      </w:r>
    </w:p>
    <w:p w14:paraId="3DD6FB98" w14:textId="77777777" w:rsidR="00CA2FBC" w:rsidRDefault="00CA2FBC" w:rsidP="00CA2FBC">
      <w:r w:rsidRPr="00205FD8">
        <w:t xml:space="preserve">ASC </w:t>
      </w:r>
      <w:r>
        <w:t>a</w:t>
      </w:r>
      <w:r w:rsidRPr="00205FD8">
        <w:t xml:space="preserve">dult </w:t>
      </w:r>
      <w:r>
        <w:t>s</w:t>
      </w:r>
      <w:r w:rsidRPr="00205FD8">
        <w:t xml:space="preserve">ocial </w:t>
      </w:r>
      <w:r>
        <w:t>c</w:t>
      </w:r>
      <w:r w:rsidRPr="00205FD8">
        <w:t>are</w:t>
      </w:r>
    </w:p>
    <w:p w14:paraId="7B7ED500" w14:textId="77777777" w:rsidR="00CA2FBC" w:rsidRPr="00205FD8" w:rsidRDefault="00CA2FBC" w:rsidP="00CA2FBC">
      <w:r>
        <w:t>HCPC Health and care professions council (regulator)</w:t>
      </w:r>
    </w:p>
    <w:p w14:paraId="4BBE5896" w14:textId="77777777" w:rsidR="00CA2FBC" w:rsidRPr="00205FD8" w:rsidRDefault="00CA2FBC" w:rsidP="00CA2FBC">
      <w:r w:rsidRPr="00205FD8">
        <w:t>ADASS/DASS Association of Directors of Adult Social Services</w:t>
      </w:r>
    </w:p>
    <w:p w14:paraId="6059486F" w14:textId="77777777" w:rsidR="00CA2FBC" w:rsidRDefault="00CA2FBC" w:rsidP="00CA2FBC">
      <w:r w:rsidRPr="00205FD8">
        <w:t>LGA Local Government Association</w:t>
      </w:r>
    </w:p>
    <w:p w14:paraId="5C3CB146" w14:textId="77777777" w:rsidR="00CA2FBC" w:rsidRPr="00205FD8" w:rsidRDefault="00CA2FBC" w:rsidP="00CA2FBC">
      <w:r>
        <w:t>LA Local authorities</w:t>
      </w:r>
    </w:p>
    <w:p w14:paraId="1F69BA4D" w14:textId="77777777" w:rsidR="00CA2FBC" w:rsidRPr="00205FD8" w:rsidRDefault="00CA2FBC" w:rsidP="00CA2FBC">
      <w:r w:rsidRPr="00205FD8">
        <w:t>KM Knowledge mobilisation</w:t>
      </w:r>
    </w:p>
    <w:p w14:paraId="361CD6B8" w14:textId="77777777" w:rsidR="00CA2FBC" w:rsidRPr="00205FD8" w:rsidRDefault="00CA2FBC" w:rsidP="00CA2FBC">
      <w:r w:rsidRPr="00205FD8">
        <w:t>EbE Experts by Experience</w:t>
      </w:r>
    </w:p>
    <w:p w14:paraId="0B6613E8" w14:textId="77777777" w:rsidR="00CA2FBC" w:rsidRPr="00205FD8" w:rsidRDefault="00CA2FBC" w:rsidP="00CA2FBC">
      <w:r w:rsidRPr="00205FD8">
        <w:t>WM West Midlands</w:t>
      </w:r>
    </w:p>
    <w:p w14:paraId="6616748F" w14:textId="77777777" w:rsidR="00CA2FBC" w:rsidRPr="00205FD8" w:rsidRDefault="00CA2FBC" w:rsidP="00CA2FBC">
      <w:r w:rsidRPr="00205FD8">
        <w:t>POT Principle occupational therapy</w:t>
      </w:r>
    </w:p>
    <w:p w14:paraId="06828485" w14:textId="77777777" w:rsidR="00CA2FBC" w:rsidRPr="00205FD8" w:rsidRDefault="00CA2FBC" w:rsidP="00CA2FBC">
      <w:r w:rsidRPr="00205FD8">
        <w:t>CAHPO chief Allied Health Professions Officer</w:t>
      </w:r>
      <w:r>
        <w:t xml:space="preserve"> (in transition to DHSC)</w:t>
      </w:r>
    </w:p>
    <w:p w14:paraId="58228B60" w14:textId="77777777" w:rsidR="00CA2FBC" w:rsidRPr="00205FD8" w:rsidRDefault="00CA2FBC" w:rsidP="00CA2FBC">
      <w:r w:rsidRPr="00205FD8">
        <w:t>CAHPR Community for AHP Research</w:t>
      </w:r>
    </w:p>
    <w:p w14:paraId="4049D065" w14:textId="77777777" w:rsidR="00CA2FBC" w:rsidRPr="00205FD8" w:rsidRDefault="00CA2FBC" w:rsidP="00CA2FBC">
      <w:r w:rsidRPr="00205FD8">
        <w:t>RCOT Royal college of Occupational Therapists</w:t>
      </w:r>
    </w:p>
    <w:p w14:paraId="6ACC8975" w14:textId="77777777" w:rsidR="00CA2FBC" w:rsidRPr="00205FD8" w:rsidRDefault="00CA2FBC" w:rsidP="00CA2FBC">
      <w:r w:rsidRPr="00205FD8">
        <w:t>ECT Elizabeth Casson Trust</w:t>
      </w:r>
    </w:p>
    <w:p w14:paraId="43C23461" w14:textId="77777777" w:rsidR="00CA2FBC" w:rsidRDefault="00CA2FBC" w:rsidP="00CA2FBC">
      <w:r w:rsidRPr="00205FD8">
        <w:t>ARC Applied Research collaborative</w:t>
      </w:r>
      <w:r>
        <w:t xml:space="preserve"> (NB the WM ARC closes 310/03/26)</w:t>
      </w:r>
    </w:p>
    <w:p w14:paraId="0C605637" w14:textId="77777777" w:rsidR="00CA2FBC" w:rsidRDefault="00CA2FBC" w:rsidP="00CA2FBC">
      <w:r>
        <w:t>KM Knowledge Mobilisation (modes of getting evidence into practice)</w:t>
      </w:r>
    </w:p>
    <w:p w14:paraId="66D841D0" w14:textId="77777777" w:rsidR="00CA2FBC" w:rsidRPr="00205FD8" w:rsidRDefault="00CA2FBC" w:rsidP="00CA2FBC">
      <w:pPr>
        <w:sectPr w:rsidR="00CA2FBC" w:rsidRPr="00205FD8" w:rsidSect="00CA2FBC">
          <w:pgSz w:w="16838" w:h="11906" w:orient="landscape"/>
          <w:pgMar w:top="1440" w:right="1440" w:bottom="1440" w:left="1440" w:header="709" w:footer="709" w:gutter="0"/>
          <w:cols w:space="708"/>
          <w:docGrid w:linePitch="360"/>
        </w:sectPr>
      </w:pPr>
    </w:p>
    <w:tbl>
      <w:tblPr>
        <w:tblStyle w:val="ListTable3-Accent5"/>
        <w:tblW w:w="5823" w:type="pct"/>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620"/>
        <w:gridCol w:w="1783"/>
        <w:gridCol w:w="1585"/>
        <w:gridCol w:w="1755"/>
        <w:gridCol w:w="1903"/>
        <w:gridCol w:w="1987"/>
        <w:gridCol w:w="2271"/>
        <w:gridCol w:w="2546"/>
      </w:tblGrid>
      <w:tr w:rsidR="00CA2FBC" w:rsidRPr="0054447F" w14:paraId="6B4987F2" w14:textId="77777777" w:rsidTr="00EE58E2">
        <w:trPr>
          <w:cnfStyle w:val="100000000000" w:firstRow="1" w:lastRow="0" w:firstColumn="0" w:lastColumn="0" w:oddVBand="0" w:evenVBand="0" w:oddHBand="0" w:evenHBand="0" w:firstRowFirstColumn="0" w:firstRowLastColumn="0" w:lastRowFirstColumn="0" w:lastRowLastColumn="0"/>
          <w:trHeight w:val="274"/>
          <w:tblHeader/>
        </w:trPr>
        <w:tc>
          <w:tcPr>
            <w:cnfStyle w:val="001000000100" w:firstRow="0" w:lastRow="0" w:firstColumn="1" w:lastColumn="0" w:oddVBand="0" w:evenVBand="0" w:oddHBand="0" w:evenHBand="0" w:firstRowFirstColumn="1" w:firstRowLastColumn="0" w:lastRowFirstColumn="0" w:lastRowLastColumn="0"/>
            <w:tcW w:w="5000" w:type="pct"/>
            <w:gridSpan w:val="8"/>
          </w:tcPr>
          <w:p w14:paraId="1161AD7E" w14:textId="77777777" w:rsidR="00CA2FBC" w:rsidRPr="0054447F" w:rsidRDefault="00CA2FBC" w:rsidP="00EE58E2">
            <w:pPr>
              <w:rPr>
                <w:b w:val="0"/>
                <w:bCs w:val="0"/>
              </w:rPr>
            </w:pPr>
            <w:r w:rsidRPr="0054447F">
              <w:lastRenderedPageBreak/>
              <w:t>IMPACT Demonstrator: Increasing Adult Social</w:t>
            </w:r>
            <w:r>
              <w:t xml:space="preserve"> </w:t>
            </w:r>
            <w:r w:rsidRPr="0054447F">
              <w:t>Care occupational therapy engagement with research in the West Midlands</w:t>
            </w:r>
          </w:p>
        </w:tc>
      </w:tr>
      <w:tr w:rsidR="00CA2FBC" w:rsidRPr="0054447F" w14:paraId="2C1EDE46" w14:textId="77777777" w:rsidTr="00EE58E2">
        <w:trPr>
          <w:cnfStyle w:val="100000000000" w:firstRow="1" w:lastRow="0" w:firstColumn="0" w:lastColumn="0" w:oddVBand="0" w:evenVBand="0" w:oddHBand="0" w:evenHBand="0" w:firstRowFirstColumn="0" w:firstRowLastColumn="0" w:lastRowFirstColumn="0" w:lastRowLastColumn="0"/>
          <w:trHeight w:val="881"/>
          <w:tblHeader/>
        </w:trPr>
        <w:tc>
          <w:tcPr>
            <w:cnfStyle w:val="001000000100" w:firstRow="0" w:lastRow="0" w:firstColumn="1" w:lastColumn="0" w:oddVBand="0" w:evenVBand="0" w:oddHBand="0" w:evenHBand="0" w:firstRowFirstColumn="1" w:firstRowLastColumn="0" w:lastRowFirstColumn="0" w:lastRowLastColumn="0"/>
            <w:tcW w:w="524" w:type="pct"/>
          </w:tcPr>
          <w:p w14:paraId="7EF1528F" w14:textId="77777777" w:rsidR="00CA2FBC" w:rsidRPr="0054447F" w:rsidRDefault="00CA2FBC" w:rsidP="00EE58E2">
            <w:pPr>
              <w:rPr>
                <w:b w:val="0"/>
                <w:bCs w:val="0"/>
              </w:rPr>
            </w:pPr>
            <w:r w:rsidRPr="0054447F">
              <w:t>What is the local/national context?</w:t>
            </w:r>
          </w:p>
        </w:tc>
        <w:tc>
          <w:tcPr>
            <w:tcW w:w="577" w:type="pct"/>
          </w:tcPr>
          <w:p w14:paraId="0AF93DB3" w14:textId="77777777" w:rsidR="00CA2FBC" w:rsidRPr="0054447F" w:rsidRDefault="00CA2FBC" w:rsidP="00EE58E2">
            <w:pPr>
              <w:cnfStyle w:val="100000000000" w:firstRow="1" w:lastRow="0" w:firstColumn="0" w:lastColumn="0" w:oddVBand="0" w:evenVBand="0" w:oddHBand="0" w:evenHBand="0" w:firstRowFirstColumn="0" w:firstRowLastColumn="0" w:lastRowFirstColumn="0" w:lastRowLastColumn="0"/>
              <w:rPr>
                <w:b w:val="0"/>
              </w:rPr>
            </w:pPr>
            <w:r w:rsidRPr="0054447F">
              <w:t>What are we trying to change?</w:t>
            </w:r>
          </w:p>
        </w:tc>
        <w:tc>
          <w:tcPr>
            <w:tcW w:w="513" w:type="pct"/>
          </w:tcPr>
          <w:p w14:paraId="16C0B859" w14:textId="77777777" w:rsidR="00CA2FBC" w:rsidRPr="0054447F" w:rsidRDefault="00CA2FBC" w:rsidP="00EE58E2">
            <w:pPr>
              <w:cnfStyle w:val="100000000000" w:firstRow="1" w:lastRow="0" w:firstColumn="0" w:lastColumn="0" w:oddVBand="0" w:evenVBand="0" w:oddHBand="0" w:evenHBand="0" w:firstRowFirstColumn="0" w:firstRowLastColumn="0" w:lastRowFirstColumn="0" w:lastRowLastColumn="0"/>
              <w:rPr>
                <w:b w:val="0"/>
              </w:rPr>
            </w:pPr>
            <w:r w:rsidRPr="0054447F">
              <w:t>Who will be leading the change?</w:t>
            </w:r>
          </w:p>
        </w:tc>
        <w:tc>
          <w:tcPr>
            <w:tcW w:w="568" w:type="pct"/>
          </w:tcPr>
          <w:p w14:paraId="7A6CEA45" w14:textId="77777777" w:rsidR="00CA2FBC" w:rsidRPr="0054447F" w:rsidRDefault="00CA2FBC" w:rsidP="00EE58E2">
            <w:pPr>
              <w:cnfStyle w:val="100000000000" w:firstRow="1" w:lastRow="0" w:firstColumn="0" w:lastColumn="0" w:oddVBand="0" w:evenVBand="0" w:oddHBand="0" w:evenHBand="0" w:firstRowFirstColumn="0" w:firstRowLastColumn="0" w:lastRowFirstColumn="0" w:lastRowLastColumn="0"/>
              <w:rPr>
                <w:b w:val="0"/>
              </w:rPr>
            </w:pPr>
            <w:r w:rsidRPr="0054447F">
              <w:t>What are the main activities?</w:t>
            </w:r>
          </w:p>
        </w:tc>
        <w:tc>
          <w:tcPr>
            <w:tcW w:w="616" w:type="pct"/>
          </w:tcPr>
          <w:p w14:paraId="3F646542" w14:textId="77777777" w:rsidR="00CA2FBC" w:rsidRPr="0054447F" w:rsidRDefault="00CA2FBC" w:rsidP="00EE58E2">
            <w:pPr>
              <w:cnfStyle w:val="100000000000" w:firstRow="1" w:lastRow="0" w:firstColumn="0" w:lastColumn="0" w:oddVBand="0" w:evenVBand="0" w:oddHBand="0" w:evenHBand="0" w:firstRowFirstColumn="0" w:firstRowLastColumn="0" w:lastRowFirstColumn="0" w:lastRowLastColumn="0"/>
              <w:rPr>
                <w:b w:val="0"/>
              </w:rPr>
            </w:pPr>
            <w:r w:rsidRPr="0054447F">
              <w:t>Who is involved in activities?</w:t>
            </w:r>
          </w:p>
        </w:tc>
        <w:tc>
          <w:tcPr>
            <w:tcW w:w="643" w:type="pct"/>
          </w:tcPr>
          <w:p w14:paraId="098D6920" w14:textId="77777777" w:rsidR="00CA2FBC" w:rsidRPr="0054447F" w:rsidRDefault="00CA2FBC" w:rsidP="00EE58E2">
            <w:pPr>
              <w:cnfStyle w:val="100000000000" w:firstRow="1" w:lastRow="0" w:firstColumn="0" w:lastColumn="0" w:oddVBand="0" w:evenVBand="0" w:oddHBand="0" w:evenHBand="0" w:firstRowFirstColumn="0" w:firstRowLastColumn="0" w:lastRowFirstColumn="0" w:lastRowLastColumn="0"/>
              <w:rPr>
                <w:b w:val="0"/>
              </w:rPr>
            </w:pPr>
            <w:r w:rsidRPr="0054447F">
              <w:t>What are the key outputs?</w:t>
            </w:r>
          </w:p>
        </w:tc>
        <w:tc>
          <w:tcPr>
            <w:tcW w:w="735" w:type="pct"/>
          </w:tcPr>
          <w:p w14:paraId="1106A36E" w14:textId="77777777" w:rsidR="00CA2FBC" w:rsidRPr="0054447F" w:rsidRDefault="00CA2FBC" w:rsidP="00EE58E2">
            <w:pPr>
              <w:cnfStyle w:val="100000000000" w:firstRow="1" w:lastRow="0" w:firstColumn="0" w:lastColumn="0" w:oddVBand="0" w:evenVBand="0" w:oddHBand="0" w:evenHBand="0" w:firstRowFirstColumn="0" w:firstRowLastColumn="0" w:lastRowFirstColumn="0" w:lastRowLastColumn="0"/>
              <w:rPr>
                <w:b w:val="0"/>
              </w:rPr>
            </w:pPr>
            <w:r w:rsidRPr="0054447F">
              <w:t>What are the benefits in the medium term?</w:t>
            </w:r>
          </w:p>
        </w:tc>
        <w:tc>
          <w:tcPr>
            <w:tcW w:w="824" w:type="pct"/>
          </w:tcPr>
          <w:p w14:paraId="46B86C48" w14:textId="77777777" w:rsidR="00CA2FBC" w:rsidRPr="0054447F" w:rsidRDefault="00CA2FBC" w:rsidP="00EE58E2">
            <w:pPr>
              <w:cnfStyle w:val="100000000000" w:firstRow="1" w:lastRow="0" w:firstColumn="0" w:lastColumn="0" w:oddVBand="0" w:evenVBand="0" w:oddHBand="0" w:evenHBand="0" w:firstRowFirstColumn="0" w:firstRowLastColumn="0" w:lastRowFirstColumn="0" w:lastRowLastColumn="0"/>
              <w:rPr>
                <w:b w:val="0"/>
              </w:rPr>
            </w:pPr>
            <w:r w:rsidRPr="0054447F">
              <w:t>What are longer-term goals?</w:t>
            </w:r>
          </w:p>
        </w:tc>
      </w:tr>
      <w:tr w:rsidR="00CA2FBC" w:rsidRPr="0054447F" w14:paraId="7575C018" w14:textId="77777777" w:rsidTr="00EE58E2">
        <w:trPr>
          <w:cnfStyle w:val="000000100000" w:firstRow="0" w:lastRow="0" w:firstColumn="0" w:lastColumn="0" w:oddVBand="0" w:evenVBand="0" w:oddHBand="1" w:evenHBand="0" w:firstRowFirstColumn="0" w:firstRowLastColumn="0" w:lastRowFirstColumn="0" w:lastRowLastColumn="0"/>
          <w:trHeight w:val="837"/>
        </w:trPr>
        <w:tc>
          <w:tcPr>
            <w:cnfStyle w:val="001000000000" w:firstRow="0" w:lastRow="0" w:firstColumn="1" w:lastColumn="0" w:oddVBand="0" w:evenVBand="0" w:oddHBand="0" w:evenHBand="0" w:firstRowFirstColumn="0" w:firstRowLastColumn="0" w:lastRowFirstColumn="0" w:lastRowLastColumn="0"/>
            <w:tcW w:w="524" w:type="pct"/>
            <w:vMerge w:val="restart"/>
          </w:tcPr>
          <w:p w14:paraId="3741EE49" w14:textId="77777777" w:rsidR="00CA2FBC" w:rsidRPr="0054447F" w:rsidRDefault="00CA2FBC" w:rsidP="00EE58E2">
            <w:pPr>
              <w:rPr>
                <w:b w:val="0"/>
                <w:bCs w:val="0"/>
              </w:rPr>
            </w:pPr>
            <w:r w:rsidRPr="0054447F">
              <w:t>Paucity of ASC OT research.</w:t>
            </w:r>
          </w:p>
          <w:p w14:paraId="775F2B9A" w14:textId="77777777" w:rsidR="00CA2FBC" w:rsidRPr="0054447F" w:rsidRDefault="00CA2FBC" w:rsidP="00EE58E2"/>
          <w:p w14:paraId="19189EEB" w14:textId="77777777" w:rsidR="00CA2FBC" w:rsidRPr="0054447F" w:rsidRDefault="00CA2FBC" w:rsidP="00EE58E2">
            <w:pPr>
              <w:rPr>
                <w:b w:val="0"/>
                <w:bCs w:val="0"/>
              </w:rPr>
            </w:pPr>
            <w:r w:rsidRPr="0054447F">
              <w:t>WM initiatives ineffective in engaging OTs.</w:t>
            </w:r>
          </w:p>
          <w:p w14:paraId="60956D78" w14:textId="77777777" w:rsidR="00CA2FBC" w:rsidRPr="0054447F" w:rsidRDefault="00CA2FBC" w:rsidP="00EE58E2"/>
          <w:p w14:paraId="5F95751A" w14:textId="77777777" w:rsidR="00CA2FBC" w:rsidRPr="0054447F" w:rsidRDefault="00CA2FBC" w:rsidP="00EE58E2">
            <w:pPr>
              <w:rPr>
                <w:b w:val="0"/>
                <w:bCs w:val="0"/>
              </w:rPr>
            </w:pPr>
            <w:r w:rsidRPr="0054447F">
              <w:t xml:space="preserve"> Weak infrastructure to support use of research. </w:t>
            </w:r>
          </w:p>
          <w:p w14:paraId="03BA3E7D" w14:textId="77777777" w:rsidR="00CA2FBC" w:rsidRPr="0054447F" w:rsidRDefault="00CA2FBC" w:rsidP="00EE58E2"/>
          <w:p w14:paraId="1AFC054C" w14:textId="77777777" w:rsidR="00CA2FBC" w:rsidRPr="0054447F" w:rsidRDefault="00CA2FBC" w:rsidP="00EE58E2">
            <w:pPr>
              <w:rPr>
                <w:b w:val="0"/>
                <w:bCs w:val="0"/>
              </w:rPr>
            </w:pPr>
            <w:r w:rsidRPr="0054447F">
              <w:t>Poor career opportunities for OTs development.</w:t>
            </w:r>
          </w:p>
          <w:p w14:paraId="5163FDD0" w14:textId="77777777" w:rsidR="00CA2FBC" w:rsidRPr="0054447F" w:rsidRDefault="00CA2FBC" w:rsidP="00EE58E2"/>
          <w:p w14:paraId="040D002A" w14:textId="77777777" w:rsidR="00CA2FBC" w:rsidRPr="0054447F" w:rsidRDefault="00CA2FBC" w:rsidP="00EE58E2">
            <w:pPr>
              <w:rPr>
                <w:b w:val="0"/>
                <w:bCs w:val="0"/>
              </w:rPr>
            </w:pPr>
            <w:r w:rsidRPr="0054447F">
              <w:t xml:space="preserve">Workforces burn out, high workload, </w:t>
            </w:r>
            <w:r w:rsidRPr="0054447F">
              <w:lastRenderedPageBreak/>
              <w:t>OT shortages, recruitment &amp; retirement issues (50% in 5 yrs), low morale.</w:t>
            </w:r>
          </w:p>
          <w:p w14:paraId="01CBF872" w14:textId="77777777" w:rsidR="00CA2FBC" w:rsidRPr="0054447F" w:rsidRDefault="00CA2FBC" w:rsidP="00EE58E2"/>
          <w:p w14:paraId="0906CED6" w14:textId="77777777" w:rsidR="00CA2FBC" w:rsidRPr="0054447F" w:rsidRDefault="00CA2FBC" w:rsidP="00EE58E2">
            <w:pPr>
              <w:rPr>
                <w:b w:val="0"/>
                <w:bCs w:val="0"/>
              </w:rPr>
            </w:pPr>
            <w:r w:rsidRPr="0054447F">
              <w:t>CPD restricted.</w:t>
            </w:r>
          </w:p>
          <w:p w14:paraId="65399BAB" w14:textId="77777777" w:rsidR="00CA2FBC" w:rsidRPr="0054447F" w:rsidRDefault="00CA2FBC" w:rsidP="00EE58E2"/>
          <w:p w14:paraId="6E15DB3B" w14:textId="77777777" w:rsidR="00CA2FBC" w:rsidRPr="0054447F" w:rsidRDefault="00CA2FBC" w:rsidP="00EE58E2">
            <w:r w:rsidRPr="0054447F">
              <w:t>Research seen as nice to have, not core to registration.</w:t>
            </w:r>
          </w:p>
        </w:tc>
        <w:tc>
          <w:tcPr>
            <w:tcW w:w="577" w:type="pct"/>
            <w:vMerge w:val="restart"/>
          </w:tcPr>
          <w:p w14:paraId="57885B78" w14:textId="77777777" w:rsidR="00CA2FBC" w:rsidRPr="009B329A" w:rsidRDefault="00CA2FBC" w:rsidP="00EE58E2">
            <w:pPr>
              <w:cnfStyle w:val="000000100000" w:firstRow="0" w:lastRow="0" w:firstColumn="0" w:lastColumn="0" w:oddVBand="0" w:evenVBand="0" w:oddHBand="1" w:evenHBand="0" w:firstRowFirstColumn="0" w:firstRowLastColumn="0" w:lastRowFirstColumn="0" w:lastRowLastColumn="0"/>
            </w:pPr>
            <w:r w:rsidRPr="009B329A">
              <w:lastRenderedPageBreak/>
              <w:t>Raise awareness of barriers to OTs engagement with research.</w:t>
            </w:r>
          </w:p>
          <w:p w14:paraId="252A004F" w14:textId="77777777" w:rsidR="00CA2FBC" w:rsidRPr="009B329A" w:rsidRDefault="00CA2FBC" w:rsidP="00EE58E2">
            <w:pPr>
              <w:cnfStyle w:val="000000100000" w:firstRow="0" w:lastRow="0" w:firstColumn="0" w:lastColumn="0" w:oddVBand="0" w:evenVBand="0" w:oddHBand="1" w:evenHBand="0" w:firstRowFirstColumn="0" w:firstRowLastColumn="0" w:lastRowFirstColumn="0" w:lastRowLastColumn="0"/>
            </w:pPr>
          </w:p>
          <w:p w14:paraId="575A97E3" w14:textId="77777777" w:rsidR="00CA2FBC" w:rsidRPr="009B329A" w:rsidRDefault="00CA2FBC" w:rsidP="00EE58E2">
            <w:pPr>
              <w:cnfStyle w:val="000000100000" w:firstRow="0" w:lastRow="0" w:firstColumn="0" w:lastColumn="0" w:oddVBand="0" w:evenVBand="0" w:oddHBand="1" w:evenHBand="0" w:firstRowFirstColumn="0" w:firstRowLastColumn="0" w:lastRowFirstColumn="0" w:lastRowLastColumn="0"/>
            </w:pPr>
            <w:r w:rsidRPr="009B329A">
              <w:t>Culture change in ASC services OT teams in a region.</w:t>
            </w:r>
          </w:p>
          <w:p w14:paraId="4981BA5A" w14:textId="77777777" w:rsidR="00CA2FBC" w:rsidRPr="009B329A" w:rsidRDefault="00CA2FBC" w:rsidP="00EE58E2">
            <w:pPr>
              <w:cnfStyle w:val="000000100000" w:firstRow="0" w:lastRow="0" w:firstColumn="0" w:lastColumn="0" w:oddVBand="0" w:evenVBand="0" w:oddHBand="1" w:evenHBand="0" w:firstRowFirstColumn="0" w:firstRowLastColumn="0" w:lastRowFirstColumn="0" w:lastRowLastColumn="0"/>
            </w:pPr>
          </w:p>
          <w:p w14:paraId="10D6F533" w14:textId="77777777" w:rsidR="00CA2FBC" w:rsidRPr="009B329A" w:rsidRDefault="00CA2FBC" w:rsidP="00EE58E2">
            <w:pPr>
              <w:cnfStyle w:val="000000100000" w:firstRow="0" w:lastRow="0" w:firstColumn="0" w:lastColumn="0" w:oddVBand="0" w:evenVBand="0" w:oddHBand="1" w:evenHBand="0" w:firstRowFirstColumn="0" w:firstRowLastColumn="0" w:lastRowFirstColumn="0" w:lastRowLastColumn="0"/>
            </w:pPr>
            <w:r w:rsidRPr="009B329A">
              <w:t>Effective leadership for the profession.</w:t>
            </w:r>
          </w:p>
          <w:p w14:paraId="21896B96" w14:textId="77777777" w:rsidR="00CA2FBC" w:rsidRPr="009B329A" w:rsidRDefault="00CA2FBC" w:rsidP="00EE58E2">
            <w:pPr>
              <w:cnfStyle w:val="000000100000" w:firstRow="0" w:lastRow="0" w:firstColumn="0" w:lastColumn="0" w:oddVBand="0" w:evenVBand="0" w:oddHBand="1" w:evenHBand="0" w:firstRowFirstColumn="0" w:firstRowLastColumn="0" w:lastRowFirstColumn="0" w:lastRowLastColumn="0"/>
            </w:pPr>
          </w:p>
          <w:p w14:paraId="2FF12CF7" w14:textId="77777777" w:rsidR="00CA2FBC" w:rsidRPr="009B329A" w:rsidRDefault="00CA2FBC" w:rsidP="00EE58E2">
            <w:pPr>
              <w:cnfStyle w:val="000000100000" w:firstRow="0" w:lastRow="0" w:firstColumn="0" w:lastColumn="0" w:oddVBand="0" w:evenVBand="0" w:oddHBand="1" w:evenHBand="0" w:firstRowFirstColumn="0" w:firstRowLastColumn="0" w:lastRowFirstColumn="0" w:lastRowLastColumn="0"/>
            </w:pPr>
            <w:r w:rsidRPr="009B329A">
              <w:t>Opportunity to co-design future programmes.</w:t>
            </w:r>
          </w:p>
          <w:p w14:paraId="5256C08B" w14:textId="77777777" w:rsidR="00CA2FBC" w:rsidRPr="009B329A" w:rsidRDefault="00CA2FBC" w:rsidP="00EE58E2">
            <w:pPr>
              <w:cnfStyle w:val="000000100000" w:firstRow="0" w:lastRow="0" w:firstColumn="0" w:lastColumn="0" w:oddVBand="0" w:evenVBand="0" w:oddHBand="1" w:evenHBand="0" w:firstRowFirstColumn="0" w:firstRowLastColumn="0" w:lastRowFirstColumn="0" w:lastRowLastColumn="0"/>
            </w:pPr>
          </w:p>
          <w:p w14:paraId="652572E7" w14:textId="77777777" w:rsidR="00CA2FBC" w:rsidRPr="009B329A" w:rsidRDefault="00CA2FBC" w:rsidP="00EE58E2">
            <w:pPr>
              <w:cnfStyle w:val="000000100000" w:firstRow="0" w:lastRow="0" w:firstColumn="0" w:lastColumn="0" w:oddVBand="0" w:evenVBand="0" w:oddHBand="1" w:evenHBand="0" w:firstRowFirstColumn="0" w:firstRowLastColumn="0" w:lastRowFirstColumn="0" w:lastRowLastColumn="0"/>
            </w:pPr>
            <w:r w:rsidRPr="009B329A">
              <w:t xml:space="preserve">Adoption and scaling developments </w:t>
            </w:r>
            <w:r w:rsidRPr="009B329A">
              <w:lastRenderedPageBreak/>
              <w:t>to deliver change.</w:t>
            </w:r>
          </w:p>
          <w:p w14:paraId="68B60306" w14:textId="77777777" w:rsidR="00CA2FBC" w:rsidRPr="009B329A" w:rsidRDefault="00CA2FBC" w:rsidP="00EE58E2">
            <w:pPr>
              <w:cnfStyle w:val="000000100000" w:firstRow="0" w:lastRow="0" w:firstColumn="0" w:lastColumn="0" w:oddVBand="0" w:evenVBand="0" w:oddHBand="1" w:evenHBand="0" w:firstRowFirstColumn="0" w:firstRowLastColumn="0" w:lastRowFirstColumn="0" w:lastRowLastColumn="0"/>
            </w:pPr>
          </w:p>
          <w:p w14:paraId="299EE7BB" w14:textId="77777777" w:rsidR="00CA2FBC" w:rsidRPr="009B329A" w:rsidRDefault="00CA2FBC" w:rsidP="00EE58E2">
            <w:pPr>
              <w:cnfStyle w:val="000000100000" w:firstRow="0" w:lastRow="0" w:firstColumn="0" w:lastColumn="0" w:oddVBand="0" w:evenVBand="0" w:oddHBand="1" w:evenHBand="0" w:firstRowFirstColumn="0" w:firstRowLastColumn="0" w:lastRowFirstColumn="0" w:lastRowLastColumn="0"/>
            </w:pPr>
            <w:r w:rsidRPr="009B329A">
              <w:t>Effective communication with OTs.</w:t>
            </w:r>
          </w:p>
          <w:p w14:paraId="502CAFA6" w14:textId="77777777" w:rsidR="00CA2FBC" w:rsidRPr="009B329A" w:rsidRDefault="00CA2FBC" w:rsidP="00EE58E2">
            <w:pPr>
              <w:cnfStyle w:val="000000100000" w:firstRow="0" w:lastRow="0" w:firstColumn="0" w:lastColumn="0" w:oddVBand="0" w:evenVBand="0" w:oddHBand="1" w:evenHBand="0" w:firstRowFirstColumn="0" w:firstRowLastColumn="0" w:lastRowFirstColumn="0" w:lastRowLastColumn="0"/>
            </w:pPr>
          </w:p>
          <w:p w14:paraId="5D5B4E6B" w14:textId="77777777" w:rsidR="00CA2FBC" w:rsidRPr="009B329A" w:rsidRDefault="00CA2FBC" w:rsidP="00EE58E2">
            <w:pPr>
              <w:cnfStyle w:val="000000100000" w:firstRow="0" w:lastRow="0" w:firstColumn="0" w:lastColumn="0" w:oddVBand="0" w:evenVBand="0" w:oddHBand="1" w:evenHBand="0" w:firstRowFirstColumn="0" w:firstRowLastColumn="0" w:lastRowFirstColumn="0" w:lastRowLastColumn="0"/>
            </w:pPr>
            <w:r w:rsidRPr="009B329A">
              <w:t>Increase use of research in improvement work.</w:t>
            </w:r>
          </w:p>
          <w:p w14:paraId="12DC33EB" w14:textId="77777777" w:rsidR="00CA2FBC" w:rsidRPr="009B329A" w:rsidRDefault="00CA2FBC" w:rsidP="00EE58E2">
            <w:pPr>
              <w:cnfStyle w:val="000000100000" w:firstRow="0" w:lastRow="0" w:firstColumn="0" w:lastColumn="0" w:oddVBand="0" w:evenVBand="0" w:oddHBand="1" w:evenHBand="0" w:firstRowFirstColumn="0" w:firstRowLastColumn="0" w:lastRowFirstColumn="0" w:lastRowLastColumn="0"/>
            </w:pPr>
          </w:p>
          <w:p w14:paraId="24C07811" w14:textId="77777777" w:rsidR="00CA2FBC" w:rsidRPr="009B329A" w:rsidRDefault="00CA2FBC" w:rsidP="00EE58E2">
            <w:pPr>
              <w:cnfStyle w:val="000000100000" w:firstRow="0" w:lastRow="0" w:firstColumn="0" w:lastColumn="0" w:oddVBand="0" w:evenVBand="0" w:oddHBand="1" w:evenHBand="0" w:firstRowFirstColumn="0" w:firstRowLastColumn="0" w:lastRowFirstColumn="0" w:lastRowLastColumn="0"/>
            </w:pPr>
            <w:r w:rsidRPr="009B329A">
              <w:t>Increase the routes to and uptake of Research CPD and career pathways.</w:t>
            </w:r>
          </w:p>
          <w:p w14:paraId="06CAF8C6" w14:textId="77777777" w:rsidR="00CA2FBC" w:rsidRPr="009B329A" w:rsidRDefault="00CA2FBC" w:rsidP="00EE58E2">
            <w:pPr>
              <w:cnfStyle w:val="000000100000" w:firstRow="0" w:lastRow="0" w:firstColumn="0" w:lastColumn="0" w:oddVBand="0" w:evenVBand="0" w:oddHBand="1" w:evenHBand="0" w:firstRowFirstColumn="0" w:firstRowLastColumn="0" w:lastRowFirstColumn="0" w:lastRowLastColumn="0"/>
            </w:pPr>
          </w:p>
          <w:p w14:paraId="33B67A2E" w14:textId="77777777" w:rsidR="00CA2FBC" w:rsidRPr="009B329A" w:rsidRDefault="00CA2FBC" w:rsidP="00EE58E2">
            <w:pPr>
              <w:cnfStyle w:val="000000100000" w:firstRow="0" w:lastRow="0" w:firstColumn="0" w:lastColumn="0" w:oddVBand="0" w:evenVBand="0" w:oddHBand="1" w:evenHBand="0" w:firstRowFirstColumn="0" w:firstRowLastColumn="0" w:lastRowFirstColumn="0" w:lastRowLastColumn="0"/>
            </w:pPr>
            <w:r w:rsidRPr="009B329A">
              <w:t>Removal of financial barriers to evidence access.</w:t>
            </w:r>
          </w:p>
          <w:p w14:paraId="7A79FDAA" w14:textId="77777777" w:rsidR="00CA2FBC" w:rsidRPr="009B329A" w:rsidRDefault="00CA2FBC" w:rsidP="00EE58E2">
            <w:pPr>
              <w:cnfStyle w:val="000000100000" w:firstRow="0" w:lastRow="0" w:firstColumn="0" w:lastColumn="0" w:oddVBand="0" w:evenVBand="0" w:oddHBand="1" w:evenHBand="0" w:firstRowFirstColumn="0" w:firstRowLastColumn="0" w:lastRowFirstColumn="0" w:lastRowLastColumn="0"/>
            </w:pPr>
          </w:p>
          <w:p w14:paraId="3505637C" w14:textId="77777777" w:rsidR="00CA2FBC" w:rsidRPr="009B329A" w:rsidRDefault="00CA2FBC" w:rsidP="00EE58E2">
            <w:pPr>
              <w:cnfStyle w:val="000000100000" w:firstRow="0" w:lastRow="0" w:firstColumn="0" w:lastColumn="0" w:oddVBand="0" w:evenVBand="0" w:oddHBand="1" w:evenHBand="0" w:firstRowFirstColumn="0" w:firstRowLastColumn="0" w:lastRowFirstColumn="0" w:lastRowLastColumn="0"/>
            </w:pPr>
            <w:r w:rsidRPr="009B329A">
              <w:lastRenderedPageBreak/>
              <w:t>Increased consistency in outcomes across services benefitting people needing OT.</w:t>
            </w:r>
          </w:p>
          <w:p w14:paraId="2AC66849" w14:textId="77777777" w:rsidR="00CA2FBC" w:rsidRPr="009B329A" w:rsidRDefault="00CA2FBC" w:rsidP="00EE58E2">
            <w:pPr>
              <w:cnfStyle w:val="000000100000" w:firstRow="0" w:lastRow="0" w:firstColumn="0" w:lastColumn="0" w:oddVBand="0" w:evenVBand="0" w:oddHBand="1" w:evenHBand="0" w:firstRowFirstColumn="0" w:firstRowLastColumn="0" w:lastRowFirstColumn="0" w:lastRowLastColumn="0"/>
            </w:pPr>
          </w:p>
          <w:p w14:paraId="189B8300"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tc>
        <w:tc>
          <w:tcPr>
            <w:tcW w:w="513" w:type="pct"/>
            <w:vMerge w:val="restart"/>
          </w:tcPr>
          <w:p w14:paraId="20FD5F9C"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lastRenderedPageBreak/>
              <w:t xml:space="preserve">Structural: </w:t>
            </w:r>
          </w:p>
          <w:p w14:paraId="33499786"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Combined:</w:t>
            </w:r>
          </w:p>
          <w:p w14:paraId="2946BDD5"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ADASS</w:t>
            </w:r>
          </w:p>
          <w:p w14:paraId="19ED592A"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CAHPO</w:t>
            </w:r>
          </w:p>
          <w:p w14:paraId="4182705B"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RCOT</w:t>
            </w:r>
          </w:p>
          <w:p w14:paraId="441D3391"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National POTs</w:t>
            </w:r>
          </w:p>
          <w:p w14:paraId="2F5019B8"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HCPC</w:t>
            </w:r>
          </w:p>
          <w:p w14:paraId="2EF76BBB"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64ECAE23"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66E1604F"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Regional:</w:t>
            </w:r>
          </w:p>
          <w:p w14:paraId="6F38B09B"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WMADASS</w:t>
            </w:r>
          </w:p>
          <w:p w14:paraId="6CDC1873"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POTs</w:t>
            </w:r>
          </w:p>
          <w:p w14:paraId="52A2F494"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HEIs</w:t>
            </w:r>
          </w:p>
          <w:p w14:paraId="508DB4E5"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67619AF1"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rPr>
                <w:color w:val="00B050"/>
              </w:rPr>
            </w:pPr>
            <w:r w:rsidRPr="0054447F">
              <w:t>Local authority:</w:t>
            </w:r>
            <w:r w:rsidRPr="0054447F">
              <w:br/>
              <w:t>Heads of Service.</w:t>
            </w:r>
            <w:r w:rsidRPr="0054447F">
              <w:rPr>
                <w:color w:val="00B050"/>
              </w:rPr>
              <w:t xml:space="preserve"> </w:t>
            </w:r>
          </w:p>
          <w:p w14:paraId="26820304"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Team leaders or Senior OTs</w:t>
            </w:r>
          </w:p>
          <w:p w14:paraId="64BA86C5"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62D116FF"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Individual:</w:t>
            </w:r>
          </w:p>
          <w:p w14:paraId="0A6C0FE7"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rPr>
                <w:color w:val="00B050"/>
              </w:rPr>
            </w:pPr>
            <w:r w:rsidRPr="0054447F">
              <w:lastRenderedPageBreak/>
              <w:t>OTs – novice to expert.</w:t>
            </w:r>
          </w:p>
          <w:p w14:paraId="6EAACD88"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299BD896"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Colleagues</w:t>
            </w:r>
          </w:p>
          <w:p w14:paraId="5AD0C7D6"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Professional networks</w:t>
            </w:r>
          </w:p>
          <w:p w14:paraId="168F3250"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0E89EB2D"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 xml:space="preserve">EbE: </w:t>
            </w:r>
          </w:p>
          <w:p w14:paraId="5C0FD518"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WMDASS lead.</w:t>
            </w:r>
          </w:p>
          <w:p w14:paraId="666ED8F3"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Regional KM facilitators.</w:t>
            </w:r>
          </w:p>
          <w:p w14:paraId="4585DD4F"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People accessing services and carers.</w:t>
            </w:r>
          </w:p>
          <w:p w14:paraId="3B880348"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6BF2A3FD"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568A2203"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0C47A5BC"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Funders:</w:t>
            </w:r>
          </w:p>
          <w:p w14:paraId="33ADCC34"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NIHR</w:t>
            </w:r>
          </w:p>
          <w:p w14:paraId="2D7FB57E"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ECT</w:t>
            </w:r>
          </w:p>
          <w:p w14:paraId="17626B02"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RCOT</w:t>
            </w:r>
          </w:p>
          <w:p w14:paraId="35AFE319"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37A818D7"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tc>
        <w:tc>
          <w:tcPr>
            <w:tcW w:w="568" w:type="pct"/>
          </w:tcPr>
          <w:p w14:paraId="46CDB304"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9B329A">
              <w:rPr>
                <w:b/>
                <w:bCs/>
                <w:color w:val="BF8F00" w:themeColor="accent4" w:themeShade="BF"/>
              </w:rPr>
              <w:lastRenderedPageBreak/>
              <w:t>Baseline survey</w:t>
            </w:r>
            <w:r w:rsidRPr="009B329A">
              <w:rPr>
                <w:color w:val="BF8F00" w:themeColor="accent4" w:themeShade="BF"/>
              </w:rPr>
              <w:t xml:space="preserve"> </w:t>
            </w:r>
            <w:r w:rsidRPr="0054447F">
              <w:t>of OT engagement with research – repeated yearly.</w:t>
            </w:r>
          </w:p>
          <w:p w14:paraId="5C598229"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70E33356"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Front line data to reinforce real world picture.</w:t>
            </w:r>
          </w:p>
          <w:p w14:paraId="57355F47"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35951C82"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Data mapping to OT workforce &amp; CPD records.</w:t>
            </w:r>
          </w:p>
        </w:tc>
        <w:tc>
          <w:tcPr>
            <w:tcW w:w="616" w:type="pct"/>
          </w:tcPr>
          <w:p w14:paraId="3473686A"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Regional OTs in ASC; POTs; WMADASS as lead with LGA partner.</w:t>
            </w:r>
          </w:p>
          <w:p w14:paraId="4A798565"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32FF5A32"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0933F63A"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2979BC2E"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tc>
        <w:tc>
          <w:tcPr>
            <w:tcW w:w="643" w:type="pct"/>
          </w:tcPr>
          <w:p w14:paraId="3E34F186"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Regional data: ASC OT 14 local authorities; insight into the silent majority re non engagement of services in the region.</w:t>
            </w:r>
          </w:p>
          <w:p w14:paraId="10228018"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Reinforcement of priorities.</w:t>
            </w:r>
          </w:p>
          <w:p w14:paraId="1698C71A"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Convene a specific leadership team to embed change.</w:t>
            </w:r>
          </w:p>
        </w:tc>
        <w:tc>
          <w:tcPr>
            <w:tcW w:w="735" w:type="pct"/>
          </w:tcPr>
          <w:p w14:paraId="7E1AF4A0"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Validation of the challenges and potential enablers, Data to guide activities which could optimise OT engagement.</w:t>
            </w:r>
          </w:p>
          <w:p w14:paraId="6B27A990"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6BA0FADC"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Role modelling across all activities</w:t>
            </w:r>
          </w:p>
          <w:p w14:paraId="19C4CC60"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2DE13B7E"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Elevate OT social care researchers and skill in evidence use.</w:t>
            </w:r>
          </w:p>
          <w:p w14:paraId="34B42897"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tc>
        <w:tc>
          <w:tcPr>
            <w:tcW w:w="824" w:type="pct"/>
          </w:tcPr>
          <w:p w14:paraId="7E85FE32"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Improved trend data from teams, using measures to demonstrate engagement with research.</w:t>
            </w:r>
          </w:p>
        </w:tc>
      </w:tr>
      <w:tr w:rsidR="00CA2FBC" w:rsidRPr="0054447F" w14:paraId="3419CE06" w14:textId="77777777" w:rsidTr="00EE58E2">
        <w:trPr>
          <w:trHeight w:val="70"/>
        </w:trPr>
        <w:tc>
          <w:tcPr>
            <w:cnfStyle w:val="001000000000" w:firstRow="0" w:lastRow="0" w:firstColumn="1" w:lastColumn="0" w:oddVBand="0" w:evenVBand="0" w:oddHBand="0" w:evenHBand="0" w:firstRowFirstColumn="0" w:firstRowLastColumn="0" w:lastRowFirstColumn="0" w:lastRowLastColumn="0"/>
            <w:tcW w:w="524" w:type="pct"/>
            <w:vMerge/>
          </w:tcPr>
          <w:p w14:paraId="41574358" w14:textId="77777777" w:rsidR="00CA2FBC" w:rsidRPr="0054447F" w:rsidRDefault="00CA2FBC" w:rsidP="00EE58E2"/>
        </w:tc>
        <w:tc>
          <w:tcPr>
            <w:tcW w:w="577" w:type="pct"/>
            <w:vMerge/>
          </w:tcPr>
          <w:p w14:paraId="4BBF4CBA"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tc>
        <w:tc>
          <w:tcPr>
            <w:tcW w:w="513" w:type="pct"/>
            <w:vMerge/>
          </w:tcPr>
          <w:p w14:paraId="04EF5989"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tc>
        <w:tc>
          <w:tcPr>
            <w:tcW w:w="568" w:type="pct"/>
          </w:tcPr>
          <w:p w14:paraId="6D4A87B3"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9B329A">
              <w:rPr>
                <w:b/>
                <w:bCs/>
                <w:color w:val="BF8F00" w:themeColor="accent4" w:themeShade="BF"/>
              </w:rPr>
              <w:t>Review of evidence</w:t>
            </w:r>
            <w:r w:rsidRPr="009B329A">
              <w:rPr>
                <w:color w:val="BF8F00" w:themeColor="accent4" w:themeShade="BF"/>
              </w:rPr>
              <w:t xml:space="preserve"> </w:t>
            </w:r>
            <w:r w:rsidRPr="0054447F">
              <w:t xml:space="preserve">(3 legs) </w:t>
            </w:r>
            <w:r>
              <w:t xml:space="preserve">- </w:t>
            </w:r>
            <w:r w:rsidRPr="0054447F">
              <w:t>scale of the problem</w:t>
            </w:r>
            <w:r>
              <w:t xml:space="preserve"> &amp; opportunities for change</w:t>
            </w:r>
            <w:r w:rsidRPr="0054447F">
              <w:t>.</w:t>
            </w:r>
          </w:p>
          <w:p w14:paraId="5F44E14D"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708429CD"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 xml:space="preserve">Involvement in research – </w:t>
            </w:r>
            <w:r w:rsidRPr="0054447F">
              <w:lastRenderedPageBreak/>
              <w:t>opportunities easy access and sign up.</w:t>
            </w:r>
          </w:p>
        </w:tc>
        <w:tc>
          <w:tcPr>
            <w:tcW w:w="616" w:type="pct"/>
          </w:tcPr>
          <w:p w14:paraId="19448DB8"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lastRenderedPageBreak/>
              <w:t>POTs, WM ADASS, high level scan of evidence - Demonstrator</w:t>
            </w:r>
          </w:p>
        </w:tc>
        <w:tc>
          <w:tcPr>
            <w:tcW w:w="643" w:type="pct"/>
          </w:tcPr>
          <w:p w14:paraId="75FD8336"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r w:rsidRPr="0054447F">
              <w:t>Themes from evidence to review against current WM reports, citizens, and OT experience.</w:t>
            </w:r>
          </w:p>
          <w:p w14:paraId="199FB7BD"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p>
          <w:p w14:paraId="1F5890B9"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rPr>
                <w:sz w:val="22"/>
                <w:szCs w:val="22"/>
              </w:rPr>
            </w:pPr>
            <w:r>
              <w:t xml:space="preserve">Benefits realisation for </w:t>
            </w:r>
            <w:r>
              <w:lastRenderedPageBreak/>
              <w:t>future planning and improvement.</w:t>
            </w:r>
          </w:p>
        </w:tc>
        <w:tc>
          <w:tcPr>
            <w:tcW w:w="735" w:type="pct"/>
          </w:tcPr>
          <w:p w14:paraId="23B4D27D"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lastRenderedPageBreak/>
              <w:t xml:space="preserve">Demonstrate state (strength of evidence and quality of knowledge available) of current evidence. </w:t>
            </w:r>
          </w:p>
        </w:tc>
        <w:tc>
          <w:tcPr>
            <w:tcW w:w="824" w:type="pct"/>
          </w:tcPr>
          <w:p w14:paraId="6AFBD19C"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r w:rsidRPr="0054447F">
              <w:rPr>
                <w:sz w:val="22"/>
                <w:szCs w:val="22"/>
              </w:rPr>
              <w:t xml:space="preserve">Trigger </w:t>
            </w:r>
            <w:r>
              <w:t xml:space="preserve">funding for improvement and </w:t>
            </w:r>
            <w:r w:rsidRPr="0054447F">
              <w:t>opportunities.</w:t>
            </w:r>
          </w:p>
          <w:p w14:paraId="59A54375"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rPr>
                <w:sz w:val="22"/>
                <w:szCs w:val="22"/>
              </w:rPr>
            </w:pPr>
            <w:r>
              <w:t>for research.</w:t>
            </w:r>
          </w:p>
        </w:tc>
      </w:tr>
      <w:tr w:rsidR="00CA2FBC" w:rsidRPr="0054447F" w14:paraId="730B37B4" w14:textId="77777777" w:rsidTr="00EE58E2">
        <w:trPr>
          <w:cnfStyle w:val="000000100000" w:firstRow="0" w:lastRow="0" w:firstColumn="0" w:lastColumn="0" w:oddVBand="0" w:evenVBand="0" w:oddHBand="1" w:evenHBand="0" w:firstRowFirstColumn="0" w:firstRowLastColumn="0" w:lastRowFirstColumn="0" w:lastRowLastColumn="0"/>
          <w:trHeight w:val="1550"/>
        </w:trPr>
        <w:tc>
          <w:tcPr>
            <w:cnfStyle w:val="001000000000" w:firstRow="0" w:lastRow="0" w:firstColumn="1" w:lastColumn="0" w:oddVBand="0" w:evenVBand="0" w:oddHBand="0" w:evenHBand="0" w:firstRowFirstColumn="0" w:firstRowLastColumn="0" w:lastRowFirstColumn="0" w:lastRowLastColumn="0"/>
            <w:tcW w:w="524" w:type="pct"/>
            <w:vMerge/>
          </w:tcPr>
          <w:p w14:paraId="5D0192F2" w14:textId="77777777" w:rsidR="00CA2FBC" w:rsidRPr="0054447F" w:rsidRDefault="00CA2FBC" w:rsidP="00EE58E2"/>
        </w:tc>
        <w:tc>
          <w:tcPr>
            <w:tcW w:w="577" w:type="pct"/>
            <w:vMerge/>
          </w:tcPr>
          <w:p w14:paraId="206F34CB"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tc>
        <w:tc>
          <w:tcPr>
            <w:tcW w:w="513" w:type="pct"/>
            <w:vMerge/>
          </w:tcPr>
          <w:p w14:paraId="65491248"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tc>
        <w:tc>
          <w:tcPr>
            <w:tcW w:w="568" w:type="pct"/>
          </w:tcPr>
          <w:p w14:paraId="3F4F3962"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9B329A">
              <w:t xml:space="preserve">Engagement with key stakeholders </w:t>
            </w:r>
            <w:r w:rsidRPr="0054447F">
              <w:t>who can effect change.</w:t>
            </w:r>
          </w:p>
          <w:p w14:paraId="5D594DA6"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4604CC78"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Improve routes of communication from front line to DASS and reverse.</w:t>
            </w:r>
          </w:p>
          <w:p w14:paraId="4124F867"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425A54F8"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Operationalise protected time, access to research and evidence synthesis for OT.</w:t>
            </w:r>
          </w:p>
          <w:p w14:paraId="1E7A87DC"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5DBACDA0"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 xml:space="preserve">Regional working group </w:t>
            </w:r>
            <w:r w:rsidRPr="0054447F">
              <w:lastRenderedPageBreak/>
              <w:t>to manage change including tech and data.</w:t>
            </w:r>
          </w:p>
        </w:tc>
        <w:tc>
          <w:tcPr>
            <w:tcW w:w="616" w:type="pct"/>
          </w:tcPr>
          <w:p w14:paraId="626F50A2"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lastRenderedPageBreak/>
              <w:t>System leaders, CAHPO, RCOT, funders of research support (e.g. ECT), KM fellows.</w:t>
            </w:r>
          </w:p>
          <w:p w14:paraId="63754B10"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25CD9A74"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5BAB0E5C"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4C52BE6E"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1D606817"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DASS leader mandated standards of practice in contracts and CPD systems.</w:t>
            </w:r>
          </w:p>
          <w:p w14:paraId="168603F0"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2E51CFE7"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LA CIOs, POT network, and a new user group.</w:t>
            </w:r>
          </w:p>
        </w:tc>
        <w:tc>
          <w:tcPr>
            <w:tcW w:w="643" w:type="pct"/>
          </w:tcPr>
          <w:p w14:paraId="13A18FDC"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Awareness raising, national, regional, and local level. Clarification of career pathways, barriers, and enablers to change at a system level.</w:t>
            </w:r>
          </w:p>
          <w:p w14:paraId="3818B494"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26D45A73"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Collaborative ‘space’ with SW colleagues.</w:t>
            </w:r>
          </w:p>
          <w:p w14:paraId="3B9EA899"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50B6BF9C"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Protected time for KM activities and research.</w:t>
            </w:r>
          </w:p>
          <w:p w14:paraId="0DE1AF33"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260ADDBE"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09E98DEE"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5FF69703"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120C26BC"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lastRenderedPageBreak/>
              <w:t>Technology fit for a research curious and active ASC OT service.</w:t>
            </w:r>
          </w:p>
        </w:tc>
        <w:tc>
          <w:tcPr>
            <w:tcW w:w="735" w:type="pct"/>
          </w:tcPr>
          <w:p w14:paraId="7736A933"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lastRenderedPageBreak/>
              <w:t>Raise profile of OT in WM ASC, influencing uptake or and innovation in roles, improvements in infrastructure and career and leadership development priorities.</w:t>
            </w:r>
          </w:p>
          <w:p w14:paraId="0705FE7F"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0C00F015"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1B0713F9"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Improved recruitment and retention, belonging, and careers.</w:t>
            </w:r>
          </w:p>
          <w:p w14:paraId="7995EFBA"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081A9C39"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7FE7EEAD"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 xml:space="preserve">Confident OT workforce in using research systems </w:t>
            </w:r>
            <w:r w:rsidRPr="0054447F">
              <w:lastRenderedPageBreak/>
              <w:t>to generate sharable outputs.</w:t>
            </w:r>
          </w:p>
        </w:tc>
        <w:tc>
          <w:tcPr>
            <w:tcW w:w="824" w:type="pct"/>
          </w:tcPr>
          <w:p w14:paraId="7FBC56FC"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lastRenderedPageBreak/>
              <w:t>Translation of research engagement into new knowledge, careers, and culture.</w:t>
            </w:r>
          </w:p>
          <w:p w14:paraId="7761F05D"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034F1281"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No justifying benefits of research in ASC: BAU</w:t>
            </w:r>
          </w:p>
          <w:p w14:paraId="0B8595F0"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Accepted.</w:t>
            </w:r>
          </w:p>
          <w:p w14:paraId="1ED5DF13"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0DDB9FEE"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Improved reputation and leadership in ASC.</w:t>
            </w:r>
          </w:p>
          <w:p w14:paraId="3D93355B"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5372B59E"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Body of published evidence to share.</w:t>
            </w:r>
          </w:p>
          <w:p w14:paraId="72AE508D"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24552F7B"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tc>
      </w:tr>
      <w:tr w:rsidR="00CA2FBC" w:rsidRPr="0054447F" w14:paraId="166E3055" w14:textId="77777777" w:rsidTr="00EE58E2">
        <w:trPr>
          <w:trHeight w:val="1550"/>
        </w:trPr>
        <w:tc>
          <w:tcPr>
            <w:cnfStyle w:val="001000000000" w:firstRow="0" w:lastRow="0" w:firstColumn="1" w:lastColumn="0" w:oddVBand="0" w:evenVBand="0" w:oddHBand="0" w:evenHBand="0" w:firstRowFirstColumn="0" w:firstRowLastColumn="0" w:lastRowFirstColumn="0" w:lastRowLastColumn="0"/>
            <w:tcW w:w="524" w:type="pct"/>
            <w:vMerge/>
          </w:tcPr>
          <w:p w14:paraId="1064F32C" w14:textId="77777777" w:rsidR="00CA2FBC" w:rsidRPr="0054447F" w:rsidRDefault="00CA2FBC" w:rsidP="00EE58E2"/>
        </w:tc>
        <w:tc>
          <w:tcPr>
            <w:tcW w:w="577" w:type="pct"/>
            <w:vMerge/>
          </w:tcPr>
          <w:p w14:paraId="0BD19F5A"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tc>
        <w:tc>
          <w:tcPr>
            <w:tcW w:w="513" w:type="pct"/>
            <w:vMerge/>
          </w:tcPr>
          <w:p w14:paraId="03DAF44D"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tc>
        <w:tc>
          <w:tcPr>
            <w:tcW w:w="568" w:type="pct"/>
          </w:tcPr>
          <w:p w14:paraId="01DACEB8"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r w:rsidRPr="009B329A">
              <w:rPr>
                <w:b/>
                <w:bCs/>
                <w:color w:val="BF8F00" w:themeColor="accent4" w:themeShade="BF"/>
              </w:rPr>
              <w:t>EbE Advisory Group</w:t>
            </w:r>
            <w:r w:rsidRPr="009B329A">
              <w:rPr>
                <w:color w:val="BF8F00" w:themeColor="accent4" w:themeShade="BF"/>
              </w:rPr>
              <w:t xml:space="preserve"> </w:t>
            </w:r>
            <w:r w:rsidRPr="0054447F">
              <w:t>convened to increase user voice and support active co-design</w:t>
            </w:r>
            <w:r>
              <w:t>.</w:t>
            </w:r>
          </w:p>
          <w:p w14:paraId="42392AC8"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p>
          <w:p w14:paraId="262B0E81"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rPr>
                <w:sz w:val="22"/>
                <w:szCs w:val="22"/>
              </w:rPr>
            </w:pPr>
            <w:r>
              <w:t>Regional footprint.</w:t>
            </w:r>
          </w:p>
        </w:tc>
        <w:tc>
          <w:tcPr>
            <w:tcW w:w="616" w:type="pct"/>
          </w:tcPr>
          <w:p w14:paraId="5CD83F28"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EbE.</w:t>
            </w:r>
          </w:p>
          <w:p w14:paraId="6EFBC8A1"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r w:rsidRPr="0054447F">
              <w:t>Demonstrator leads, regional ADASS PAG &amp; IMPACT CPAG</w:t>
            </w:r>
          </w:p>
          <w:p w14:paraId="4C4CC64B"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p>
          <w:p w14:paraId="38600430"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rPr>
                <w:sz w:val="22"/>
                <w:szCs w:val="22"/>
              </w:rPr>
            </w:pPr>
            <w:r>
              <w:t>OT Research Facilitator.</w:t>
            </w:r>
          </w:p>
        </w:tc>
        <w:tc>
          <w:tcPr>
            <w:tcW w:w="643" w:type="pct"/>
          </w:tcPr>
          <w:p w14:paraId="568D7037"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r w:rsidRPr="0054447F">
              <w:t>EbE voice across the project and supporting new insights, ideas, and priorities.</w:t>
            </w:r>
          </w:p>
          <w:p w14:paraId="0B16D276"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p>
          <w:p w14:paraId="0594C29A"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r>
              <w:t>Sustainable, accessible community for research activities.</w:t>
            </w:r>
          </w:p>
          <w:p w14:paraId="36FA373B"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p>
          <w:p w14:paraId="3825AF7F"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r>
              <w:t>Improved EbE involvement as BAU.</w:t>
            </w:r>
          </w:p>
          <w:p w14:paraId="18CA658B"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tc>
        <w:tc>
          <w:tcPr>
            <w:tcW w:w="735" w:type="pct"/>
          </w:tcPr>
          <w:p w14:paraId="27A64723"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r w:rsidRPr="0054447F">
              <w:t>Modelling working together.</w:t>
            </w:r>
          </w:p>
          <w:p w14:paraId="3103C1B0"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782A4AB6"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r w:rsidRPr="0054447F">
              <w:t xml:space="preserve">Innovation in regional service. </w:t>
            </w:r>
          </w:p>
          <w:p w14:paraId="098116CA"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p>
          <w:p w14:paraId="385401CD"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r w:rsidRPr="0054447F">
              <w:t xml:space="preserve">Focused on EbE support for OTs improvement work. </w:t>
            </w:r>
          </w:p>
          <w:p w14:paraId="09D5D4B7"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p>
          <w:p w14:paraId="6B4E2FA5"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tc>
        <w:tc>
          <w:tcPr>
            <w:tcW w:w="824" w:type="pct"/>
          </w:tcPr>
          <w:p w14:paraId="3186AB81"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Regional support OT involvement, co-creation crosses the research cycle.</w:t>
            </w:r>
          </w:p>
        </w:tc>
      </w:tr>
      <w:tr w:rsidR="00CA2FBC" w:rsidRPr="0054447F" w14:paraId="3022AF30" w14:textId="77777777" w:rsidTr="00EE58E2">
        <w:trPr>
          <w:cnfStyle w:val="000000100000" w:firstRow="0" w:lastRow="0" w:firstColumn="0" w:lastColumn="0" w:oddVBand="0" w:evenVBand="0" w:oddHBand="1" w:evenHBand="0" w:firstRowFirstColumn="0" w:firstRowLastColumn="0" w:lastRowFirstColumn="0" w:lastRowLastColumn="0"/>
          <w:trHeight w:val="1550"/>
        </w:trPr>
        <w:tc>
          <w:tcPr>
            <w:cnfStyle w:val="001000000000" w:firstRow="0" w:lastRow="0" w:firstColumn="1" w:lastColumn="0" w:oddVBand="0" w:evenVBand="0" w:oddHBand="0" w:evenHBand="0" w:firstRowFirstColumn="0" w:firstRowLastColumn="0" w:lastRowFirstColumn="0" w:lastRowLastColumn="0"/>
            <w:tcW w:w="524" w:type="pct"/>
            <w:vMerge/>
          </w:tcPr>
          <w:p w14:paraId="1C40F6C3" w14:textId="77777777" w:rsidR="00CA2FBC" w:rsidRPr="0054447F" w:rsidRDefault="00CA2FBC" w:rsidP="00EE58E2"/>
        </w:tc>
        <w:tc>
          <w:tcPr>
            <w:tcW w:w="577" w:type="pct"/>
            <w:vMerge/>
          </w:tcPr>
          <w:p w14:paraId="03474E11"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tc>
        <w:tc>
          <w:tcPr>
            <w:tcW w:w="513" w:type="pct"/>
            <w:vMerge/>
          </w:tcPr>
          <w:p w14:paraId="618A90A1"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tc>
        <w:tc>
          <w:tcPr>
            <w:tcW w:w="568" w:type="pct"/>
          </w:tcPr>
          <w:p w14:paraId="1BDB6202"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9B329A">
              <w:rPr>
                <w:b/>
                <w:bCs/>
                <w:color w:val="BF8F00" w:themeColor="accent4" w:themeShade="BF"/>
              </w:rPr>
              <w:t>Workshops</w:t>
            </w:r>
            <w:r w:rsidRPr="009B329A">
              <w:rPr>
                <w:color w:val="BF8F00" w:themeColor="accent4" w:themeShade="BF"/>
              </w:rPr>
              <w:t xml:space="preserve"> </w:t>
            </w:r>
            <w:r w:rsidRPr="0054447F">
              <w:t>focused on key research activities, using existing valid approaches.</w:t>
            </w:r>
          </w:p>
          <w:p w14:paraId="4A4BB853"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55EB1A93"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Development of guidelines for the region.</w:t>
            </w:r>
          </w:p>
          <w:p w14:paraId="37674BC0"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10D1D022"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5C2A517C"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5E84F788"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Bids for funding.</w:t>
            </w:r>
          </w:p>
          <w:p w14:paraId="2E19156B"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13576AC3"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1BA779DB"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02FA972F"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tc>
        <w:tc>
          <w:tcPr>
            <w:tcW w:w="616" w:type="pct"/>
          </w:tcPr>
          <w:p w14:paraId="6286AAA2"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Regional ASC OTs; HEI academics; AHP support organisations and OTs in research.</w:t>
            </w:r>
          </w:p>
          <w:p w14:paraId="634CEA69"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18C99BA8"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OT EbE regional group.</w:t>
            </w:r>
          </w:p>
          <w:p w14:paraId="096549E3"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0DD03261"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Funders.</w:t>
            </w:r>
          </w:p>
          <w:p w14:paraId="07296D76"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5B590083"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tc>
        <w:tc>
          <w:tcPr>
            <w:tcW w:w="643" w:type="pct"/>
          </w:tcPr>
          <w:p w14:paraId="007587B9"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Direct involvement in and relationship development with ASC OTs.</w:t>
            </w:r>
          </w:p>
          <w:p w14:paraId="37E4676D"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5060824F"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Improved bid support resources.</w:t>
            </w:r>
          </w:p>
          <w:p w14:paraId="21740178"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7A691A3A"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Collated insights for the development of a future framework for change.</w:t>
            </w:r>
          </w:p>
          <w:p w14:paraId="2D2027C5"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45A27E6B"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EbE involvement and influence of change.</w:t>
            </w:r>
          </w:p>
          <w:p w14:paraId="05D89E26"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6237D206"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 xml:space="preserve">Awareness of unengaged/absent participants. </w:t>
            </w:r>
          </w:p>
          <w:p w14:paraId="12810F31"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7C308A90" w14:textId="77777777" w:rsidR="00CA2FBC" w:rsidRDefault="00CA2FBC" w:rsidP="00EE58E2">
            <w:pPr>
              <w:cnfStyle w:val="000000100000" w:firstRow="0" w:lastRow="0" w:firstColumn="0" w:lastColumn="0" w:oddVBand="0" w:evenVBand="0" w:oddHBand="1" w:evenHBand="0" w:firstRowFirstColumn="0" w:firstRowLastColumn="0" w:lastRowFirstColumn="0" w:lastRowLastColumn="0"/>
            </w:pPr>
            <w:r w:rsidRPr="0054447F">
              <w:lastRenderedPageBreak/>
              <w:t>Clear impact story of achievements – from CAT to service data.</w:t>
            </w:r>
          </w:p>
          <w:p w14:paraId="6D40A641"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tc>
        <w:tc>
          <w:tcPr>
            <w:tcW w:w="735" w:type="pct"/>
          </w:tcPr>
          <w:p w14:paraId="6436F3D6"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lastRenderedPageBreak/>
              <w:t xml:space="preserve">Route to skill building activities, myth busting, demystifying barriers. </w:t>
            </w:r>
          </w:p>
          <w:p w14:paraId="2B354C0F"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36B3A3D5"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Space and time to engage with activities supported by experts.</w:t>
            </w:r>
          </w:p>
          <w:p w14:paraId="24A0E7B1"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4BE52573"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Sense of belonging for OTs interested in research.</w:t>
            </w:r>
          </w:p>
          <w:p w14:paraId="30DA96CD"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4CD81123"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tc>
        <w:tc>
          <w:tcPr>
            <w:tcW w:w="824" w:type="pct"/>
          </w:tcPr>
          <w:p w14:paraId="18163D51"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283AF87C"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Embedding of research activities into the professional life course.</w:t>
            </w:r>
          </w:p>
          <w:p w14:paraId="795B7F64"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46331112"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Track record of research activities using data and evidence shared or published.</w:t>
            </w:r>
          </w:p>
        </w:tc>
      </w:tr>
      <w:tr w:rsidR="00CA2FBC" w:rsidRPr="0054447F" w14:paraId="5FFEBA3E" w14:textId="77777777" w:rsidTr="00EE58E2">
        <w:trPr>
          <w:trHeight w:val="1550"/>
        </w:trPr>
        <w:tc>
          <w:tcPr>
            <w:cnfStyle w:val="001000000000" w:firstRow="0" w:lastRow="0" w:firstColumn="1" w:lastColumn="0" w:oddVBand="0" w:evenVBand="0" w:oddHBand="0" w:evenHBand="0" w:firstRowFirstColumn="0" w:firstRowLastColumn="0" w:lastRowFirstColumn="0" w:lastRowLastColumn="0"/>
            <w:tcW w:w="524" w:type="pct"/>
            <w:vMerge/>
          </w:tcPr>
          <w:p w14:paraId="3DA7A180" w14:textId="77777777" w:rsidR="00CA2FBC" w:rsidRPr="0054447F" w:rsidRDefault="00CA2FBC" w:rsidP="00EE58E2"/>
        </w:tc>
        <w:tc>
          <w:tcPr>
            <w:tcW w:w="577" w:type="pct"/>
            <w:vMerge/>
          </w:tcPr>
          <w:p w14:paraId="62EB75E7"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tc>
        <w:tc>
          <w:tcPr>
            <w:tcW w:w="513" w:type="pct"/>
            <w:vMerge/>
          </w:tcPr>
          <w:p w14:paraId="7E1706EA"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tc>
        <w:tc>
          <w:tcPr>
            <w:tcW w:w="568" w:type="pct"/>
          </w:tcPr>
          <w:p w14:paraId="547143B4" w14:textId="77777777" w:rsidR="00CA2FBC" w:rsidRPr="009B329A" w:rsidRDefault="00CA2FBC" w:rsidP="00EE58E2">
            <w:pPr>
              <w:cnfStyle w:val="000000000000" w:firstRow="0" w:lastRow="0" w:firstColumn="0" w:lastColumn="0" w:oddVBand="0" w:evenVBand="0" w:oddHBand="0" w:evenHBand="0" w:firstRowFirstColumn="0" w:firstRowLastColumn="0" w:lastRowFirstColumn="0" w:lastRowLastColumn="0"/>
            </w:pPr>
            <w:r w:rsidRPr="009B329A">
              <w:rPr>
                <w:sz w:val="22"/>
                <w:szCs w:val="22"/>
              </w:rPr>
              <w:t xml:space="preserve">Focus </w:t>
            </w:r>
            <w:r w:rsidRPr="009B329A">
              <w:t>groups.</w:t>
            </w:r>
            <w:r w:rsidRPr="009B329A">
              <w:rPr>
                <w:sz w:val="22"/>
                <w:szCs w:val="22"/>
              </w:rPr>
              <w:t xml:space="preserve"> </w:t>
            </w:r>
          </w:p>
          <w:p w14:paraId="183F449B"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4E37BD95"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Routine for a for frontline staff involvement.</w:t>
            </w:r>
          </w:p>
          <w:p w14:paraId="4B70DDB6"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43F66E20"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5FEBA7C0"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Review AYSE / preceptorship best practice guidance.</w:t>
            </w:r>
          </w:p>
          <w:p w14:paraId="6E8F60B1"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0D7D4E61"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Inductions and placement guidance reframed and embedded.</w:t>
            </w:r>
          </w:p>
        </w:tc>
        <w:tc>
          <w:tcPr>
            <w:tcW w:w="616" w:type="pct"/>
          </w:tcPr>
          <w:p w14:paraId="1B349E41"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Managers and novice practitioners.</w:t>
            </w:r>
          </w:p>
          <w:p w14:paraId="4CA7F43C"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62518CB8"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 xml:space="preserve">Year 2 OTs [risk to retention]. </w:t>
            </w:r>
          </w:p>
          <w:p w14:paraId="6D905066"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546945ED"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HEI networks and Practice Educators.</w:t>
            </w:r>
          </w:p>
        </w:tc>
        <w:tc>
          <w:tcPr>
            <w:tcW w:w="643" w:type="pct"/>
          </w:tcPr>
          <w:p w14:paraId="65AC6C16"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Thematic priorities through which to address operational and professional development issues.</w:t>
            </w:r>
          </w:p>
          <w:p w14:paraId="22BB83C7"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0EBB1F78"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Vibrant research curios community of ASC OT.</w:t>
            </w:r>
          </w:p>
          <w:p w14:paraId="3BB2FE95"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5CDD789D"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Measurable guidance to monitor improvement.</w:t>
            </w:r>
          </w:p>
        </w:tc>
        <w:tc>
          <w:tcPr>
            <w:tcW w:w="735" w:type="pct"/>
          </w:tcPr>
          <w:p w14:paraId="3768FAC0"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Deeper understanding of the challenges and opportunities; idea generation for future change.</w:t>
            </w:r>
          </w:p>
          <w:p w14:paraId="516857D0"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2AFDAC04"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Retention and reputational improvement.</w:t>
            </w:r>
          </w:p>
          <w:p w14:paraId="60BCED0B"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4ADEA5CC"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Parity of teaching and learning with SW.</w:t>
            </w:r>
          </w:p>
        </w:tc>
        <w:tc>
          <w:tcPr>
            <w:tcW w:w="824" w:type="pct"/>
          </w:tcPr>
          <w:p w14:paraId="5A8B650A"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Research activities are embedded across every LA OT service.</w:t>
            </w:r>
          </w:p>
          <w:p w14:paraId="30B019FC"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6EE19ADB"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Frictionless route to engagement with research.</w:t>
            </w:r>
          </w:p>
        </w:tc>
      </w:tr>
      <w:tr w:rsidR="00CA2FBC" w:rsidRPr="0054447F" w14:paraId="12E887E1" w14:textId="77777777" w:rsidTr="00EE58E2">
        <w:trPr>
          <w:cnfStyle w:val="000000100000" w:firstRow="0" w:lastRow="0" w:firstColumn="0" w:lastColumn="0" w:oddVBand="0" w:evenVBand="0" w:oddHBand="1" w:evenHBand="0" w:firstRowFirstColumn="0" w:firstRowLastColumn="0" w:lastRowFirstColumn="0" w:lastRowLastColumn="0"/>
          <w:trHeight w:val="1042"/>
        </w:trPr>
        <w:tc>
          <w:tcPr>
            <w:cnfStyle w:val="001000000000" w:firstRow="0" w:lastRow="0" w:firstColumn="1" w:lastColumn="0" w:oddVBand="0" w:evenVBand="0" w:oddHBand="0" w:evenHBand="0" w:firstRowFirstColumn="0" w:firstRowLastColumn="0" w:lastRowFirstColumn="0" w:lastRowLastColumn="0"/>
            <w:tcW w:w="524" w:type="pct"/>
            <w:vMerge/>
          </w:tcPr>
          <w:p w14:paraId="4A3BD1F0" w14:textId="77777777" w:rsidR="00CA2FBC" w:rsidRPr="0054447F" w:rsidRDefault="00CA2FBC" w:rsidP="00EE58E2"/>
        </w:tc>
        <w:tc>
          <w:tcPr>
            <w:tcW w:w="577" w:type="pct"/>
            <w:vMerge/>
          </w:tcPr>
          <w:p w14:paraId="73F1AFDD"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tc>
        <w:tc>
          <w:tcPr>
            <w:tcW w:w="513" w:type="pct"/>
            <w:vMerge/>
          </w:tcPr>
          <w:p w14:paraId="19F49CA9"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tc>
        <w:tc>
          <w:tcPr>
            <w:tcW w:w="568" w:type="pct"/>
          </w:tcPr>
          <w:p w14:paraId="582ABE1C" w14:textId="77777777" w:rsidR="00CA2FBC" w:rsidRPr="0054447F" w:rsidRDefault="00CA2FBC" w:rsidP="00EE58E2">
            <w:pPr>
              <w:pStyle w:val="ListParagraph"/>
              <w:cnfStyle w:val="000000100000" w:firstRow="0" w:lastRow="0" w:firstColumn="0" w:lastColumn="0" w:oddVBand="0" w:evenVBand="0" w:oddHBand="1" w:evenHBand="0" w:firstRowFirstColumn="0" w:firstRowLastColumn="0" w:lastRowFirstColumn="0" w:lastRowLastColumn="0"/>
            </w:pPr>
            <w:r w:rsidRPr="009B329A">
              <w:rPr>
                <w:b/>
                <w:bCs/>
                <w:color w:val="BF8F00" w:themeColor="accent4" w:themeShade="BF"/>
              </w:rPr>
              <w:t xml:space="preserve">Critical appraisal </w:t>
            </w:r>
            <w:r w:rsidRPr="0054447F">
              <w:t>to mobilise knowledge using accessible approach.</w:t>
            </w:r>
          </w:p>
          <w:p w14:paraId="7ACC1348" w14:textId="77777777" w:rsidR="00CA2FBC" w:rsidRPr="0054447F" w:rsidRDefault="00CA2FBC" w:rsidP="00EE58E2">
            <w:pPr>
              <w:pStyle w:val="ListParagraph"/>
              <w:cnfStyle w:val="000000100000" w:firstRow="0" w:lastRow="0" w:firstColumn="0" w:lastColumn="0" w:oddVBand="0" w:evenVBand="0" w:oddHBand="1" w:evenHBand="0" w:firstRowFirstColumn="0" w:firstRowLastColumn="0" w:lastRowFirstColumn="0" w:lastRowLastColumn="0"/>
            </w:pPr>
          </w:p>
          <w:p w14:paraId="020CAC91" w14:textId="77777777" w:rsidR="00CA2FBC" w:rsidRPr="0054447F" w:rsidRDefault="00CA2FBC" w:rsidP="00EE58E2">
            <w:pPr>
              <w:pStyle w:val="ListParagraph"/>
              <w:cnfStyle w:val="000000100000" w:firstRow="0" w:lastRow="0" w:firstColumn="0" w:lastColumn="0" w:oddVBand="0" w:evenVBand="0" w:oddHBand="1" w:evenHBand="0" w:firstRowFirstColumn="0" w:firstRowLastColumn="0" w:lastRowFirstColumn="0" w:lastRowLastColumn="0"/>
            </w:pPr>
            <w:r w:rsidRPr="0054447F">
              <w:t>Embedding in team meetings, reporting to POTs &amp; DASS.</w:t>
            </w:r>
          </w:p>
        </w:tc>
        <w:tc>
          <w:tcPr>
            <w:tcW w:w="616" w:type="pct"/>
          </w:tcPr>
          <w:p w14:paraId="3B44F072"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OTs and ARC KM fellows; local managers and academics. ADASS &amp; POTs.</w:t>
            </w:r>
          </w:p>
        </w:tc>
        <w:tc>
          <w:tcPr>
            <w:tcW w:w="643" w:type="pct"/>
          </w:tcPr>
          <w:p w14:paraId="5EC920FA"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Further development of a Critical Appraisal Topic (CAT) product developed by NIHR Knowledge Mobilisation fellows.</w:t>
            </w:r>
          </w:p>
          <w:p w14:paraId="65030650"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Successful bids to run CAT sessions for ASC OTs.</w:t>
            </w:r>
          </w:p>
          <w:p w14:paraId="40160FB1"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2964D0F8"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Peer support networks.</w:t>
            </w:r>
          </w:p>
        </w:tc>
        <w:tc>
          <w:tcPr>
            <w:tcW w:w="735" w:type="pct"/>
          </w:tcPr>
          <w:p w14:paraId="1BB18181"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 xml:space="preserve">Exposure to </w:t>
            </w:r>
            <w:proofErr w:type="gramStart"/>
            <w:r w:rsidRPr="0054447F">
              <w:t>high quality</w:t>
            </w:r>
            <w:proofErr w:type="gramEnd"/>
            <w:r w:rsidRPr="0054447F">
              <w:t xml:space="preserve"> KM methods. </w:t>
            </w:r>
          </w:p>
          <w:p w14:paraId="03C1E950"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4120656C"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Competency and confidence building.</w:t>
            </w:r>
          </w:p>
          <w:p w14:paraId="12DFC564"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2DA4490C"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Innovation in OT development plans supporting retention.</w:t>
            </w:r>
          </w:p>
          <w:p w14:paraId="12932249"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31970497"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Evidence of improvement stories.</w:t>
            </w:r>
          </w:p>
        </w:tc>
        <w:tc>
          <w:tcPr>
            <w:tcW w:w="824" w:type="pct"/>
          </w:tcPr>
          <w:p w14:paraId="0997E5EE"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Universal competency.</w:t>
            </w:r>
          </w:p>
          <w:p w14:paraId="235CA378"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33F7FB6D"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Research capacity embedded.</w:t>
            </w:r>
          </w:p>
          <w:p w14:paraId="4B754D5A"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6E255DD8"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Service innovation.</w:t>
            </w:r>
          </w:p>
          <w:p w14:paraId="2A8E13BE"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p>
          <w:p w14:paraId="279825A2" w14:textId="77777777" w:rsidR="00CA2FBC" w:rsidRPr="0054447F" w:rsidRDefault="00CA2FBC" w:rsidP="00EE58E2">
            <w:pPr>
              <w:cnfStyle w:val="000000100000" w:firstRow="0" w:lastRow="0" w:firstColumn="0" w:lastColumn="0" w:oddVBand="0" w:evenVBand="0" w:oddHBand="1" w:evenHBand="0" w:firstRowFirstColumn="0" w:firstRowLastColumn="0" w:lastRowFirstColumn="0" w:lastRowLastColumn="0"/>
            </w:pPr>
            <w:r w:rsidRPr="0054447F">
              <w:t>Overt sharing and learning.</w:t>
            </w:r>
          </w:p>
        </w:tc>
      </w:tr>
      <w:tr w:rsidR="00CA2FBC" w:rsidRPr="0054447F" w14:paraId="361F64DD" w14:textId="77777777" w:rsidTr="00EE58E2">
        <w:trPr>
          <w:trHeight w:val="60"/>
        </w:trPr>
        <w:tc>
          <w:tcPr>
            <w:cnfStyle w:val="001000000000" w:firstRow="0" w:lastRow="0" w:firstColumn="1" w:lastColumn="0" w:oddVBand="0" w:evenVBand="0" w:oddHBand="0" w:evenHBand="0" w:firstRowFirstColumn="0" w:firstRowLastColumn="0" w:lastRowFirstColumn="0" w:lastRowLastColumn="0"/>
            <w:tcW w:w="524" w:type="pct"/>
            <w:vMerge/>
          </w:tcPr>
          <w:p w14:paraId="7DB175E9" w14:textId="77777777" w:rsidR="00CA2FBC" w:rsidRPr="0054447F" w:rsidRDefault="00CA2FBC" w:rsidP="00EE58E2"/>
        </w:tc>
        <w:tc>
          <w:tcPr>
            <w:tcW w:w="577" w:type="pct"/>
            <w:vMerge/>
          </w:tcPr>
          <w:p w14:paraId="1C056E2C"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tc>
        <w:tc>
          <w:tcPr>
            <w:tcW w:w="513" w:type="pct"/>
            <w:vMerge/>
          </w:tcPr>
          <w:p w14:paraId="176051A6"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tc>
        <w:tc>
          <w:tcPr>
            <w:tcW w:w="568" w:type="pct"/>
          </w:tcPr>
          <w:p w14:paraId="6529019A"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9B329A">
              <w:rPr>
                <w:b/>
                <w:bCs/>
                <w:color w:val="BF8F00" w:themeColor="accent4" w:themeShade="BF"/>
              </w:rPr>
              <w:t>Awareness raising</w:t>
            </w:r>
            <w:r w:rsidRPr="009B329A">
              <w:rPr>
                <w:color w:val="BF8F00" w:themeColor="accent4" w:themeShade="BF"/>
              </w:rPr>
              <w:t xml:space="preserve"> </w:t>
            </w:r>
            <w:r w:rsidRPr="0054447F">
              <w:t xml:space="preserve">regional and national </w:t>
            </w:r>
            <w:r w:rsidRPr="0054447F">
              <w:lastRenderedPageBreak/>
              <w:t xml:space="preserve">bodies &amp; leaders to test ideas and influence change. </w:t>
            </w:r>
          </w:p>
          <w:p w14:paraId="712F68E7"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42D85EB4"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Reframe research as a range of opportunities.</w:t>
            </w:r>
          </w:p>
          <w:p w14:paraId="01B5F1BE"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3C07AB0A"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Leadership prioritises sharing with others.</w:t>
            </w:r>
          </w:p>
          <w:p w14:paraId="0D396E23"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6F42F47A"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76A9DC43"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9B329A">
              <w:t>Celebrating</w:t>
            </w:r>
            <w:r w:rsidRPr="0054447F">
              <w:t xml:space="preserve"> e.g.</w:t>
            </w:r>
          </w:p>
          <w:p w14:paraId="6D73DE90"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OT Show</w:t>
            </w:r>
          </w:p>
          <w:p w14:paraId="112E2DA1"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OT Week</w:t>
            </w:r>
          </w:p>
          <w:p w14:paraId="339941F2"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r w:rsidRPr="0054447F">
              <w:t>OT Showcase</w:t>
            </w:r>
          </w:p>
          <w:p w14:paraId="1983AD32"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6B980731"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r w:rsidRPr="0054447F">
              <w:t>Networking -</w:t>
            </w:r>
            <w:r w:rsidRPr="0054447F">
              <w:rPr>
                <w:b/>
                <w:bCs/>
                <w:color w:val="00B050"/>
              </w:rPr>
              <w:br/>
            </w:r>
            <w:r w:rsidRPr="0054447F">
              <w:t xml:space="preserve">Regular networking </w:t>
            </w:r>
            <w:r w:rsidRPr="0054447F">
              <w:lastRenderedPageBreak/>
              <w:t>focused on research, innovation, and improvement.</w:t>
            </w:r>
          </w:p>
          <w:p w14:paraId="4258CD33"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p>
          <w:p w14:paraId="63C4F4AB"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rPr>
                <w:b/>
                <w:bCs/>
                <w:color w:val="00B050"/>
                <w:sz w:val="22"/>
                <w:szCs w:val="22"/>
              </w:rPr>
            </w:pPr>
            <w:r>
              <w:t>F</w:t>
            </w:r>
            <w:r w:rsidRPr="00814224">
              <w:t>unding</w:t>
            </w:r>
            <w:r>
              <w:t xml:space="preserve"> mechanisms and routes defined.</w:t>
            </w:r>
          </w:p>
          <w:p w14:paraId="15EB277B"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7956479D"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7E063922"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4FCACB28"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31E09679"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br/>
            </w:r>
          </w:p>
        </w:tc>
        <w:tc>
          <w:tcPr>
            <w:tcW w:w="616" w:type="pct"/>
          </w:tcPr>
          <w:p w14:paraId="0FF96ABD"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lastRenderedPageBreak/>
              <w:t>Regional OTs.</w:t>
            </w:r>
          </w:p>
          <w:p w14:paraId="6E8092C6"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558BA605"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CAHPO, LGA &amp; WMADASS.</w:t>
            </w:r>
          </w:p>
          <w:p w14:paraId="696D03D4"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1638B914"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National OT and POT community.</w:t>
            </w:r>
          </w:p>
          <w:p w14:paraId="1920FEAC"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21D6CE20"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ASC leaders.</w:t>
            </w:r>
          </w:p>
          <w:p w14:paraId="48AE5999"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63B0105B"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NIHR Funders and professional (RCOT, ECT).</w:t>
            </w:r>
          </w:p>
          <w:p w14:paraId="747061BA"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16620147"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r w:rsidRPr="0054447F">
              <w:t>Regional HEI active involvement.</w:t>
            </w:r>
          </w:p>
          <w:p w14:paraId="48D7B910"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p>
          <w:p w14:paraId="16E38477"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p>
          <w:p w14:paraId="315D810E"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r>
              <w:t>Business development ‘offer’ to support success.</w:t>
            </w:r>
          </w:p>
          <w:p w14:paraId="6B2CB5EC"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p>
          <w:p w14:paraId="2D4C15A6"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rPr>
                <w:sz w:val="22"/>
                <w:szCs w:val="22"/>
              </w:rPr>
            </w:pPr>
            <w:r>
              <w:t>Comms teams’ advice</w:t>
            </w:r>
          </w:p>
          <w:p w14:paraId="5AE73EF8"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74679CBD"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tc>
        <w:tc>
          <w:tcPr>
            <w:tcW w:w="643" w:type="pct"/>
          </w:tcPr>
          <w:p w14:paraId="45F4E709"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lastRenderedPageBreak/>
              <w:t xml:space="preserve">Wider sense checking for challenges, opportunities, </w:t>
            </w:r>
            <w:r w:rsidRPr="0054447F">
              <w:lastRenderedPageBreak/>
              <w:t>and priorities – evidence of what works to scale (critical factors).</w:t>
            </w:r>
          </w:p>
          <w:p w14:paraId="5F501F28"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1FC82809"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Funding understood and accessible in context of service pressures.</w:t>
            </w:r>
          </w:p>
          <w:p w14:paraId="5CB4A753"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198414FD"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 xml:space="preserve">EbE voice and influence. </w:t>
            </w:r>
          </w:p>
          <w:p w14:paraId="7B25EEB8"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79440D9D"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 xml:space="preserve">Self-advocacy WM OTs – abstract submissions, poster generation, public speaking and article publication (grey literature), </w:t>
            </w:r>
            <w:r w:rsidRPr="0054447F">
              <w:lastRenderedPageBreak/>
              <w:t>further training, and funding success.</w:t>
            </w:r>
          </w:p>
          <w:p w14:paraId="42CB3B24"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09A8BEB4"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Workforce comms to build confidence in accessing and using evidence.</w:t>
            </w:r>
          </w:p>
          <w:p w14:paraId="29A8C513"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4A9D40E5"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0DCF669D"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Morale, retention, and wellbeing of OTs improved.</w:t>
            </w:r>
          </w:p>
          <w:p w14:paraId="68A04B35"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6872169B"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Better data systems and capture.</w:t>
            </w:r>
          </w:p>
          <w:p w14:paraId="7BDA16CA"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tc>
        <w:tc>
          <w:tcPr>
            <w:tcW w:w="735" w:type="pct"/>
          </w:tcPr>
          <w:p w14:paraId="78A94575"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lastRenderedPageBreak/>
              <w:t xml:space="preserve">Flagship OT engagement with research related activities. </w:t>
            </w:r>
          </w:p>
          <w:p w14:paraId="10DA7FEF"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296AB2FE"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 xml:space="preserve">Influencing change at a national level. </w:t>
            </w:r>
          </w:p>
          <w:p w14:paraId="7D617277"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Effecting change in the status quo, triggering new conversations.</w:t>
            </w:r>
          </w:p>
          <w:p w14:paraId="1E714847"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7AEE87CF"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Trailblazing and evidence informed innovation.</w:t>
            </w:r>
          </w:p>
          <w:p w14:paraId="2BDCFCFF"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br/>
            </w:r>
          </w:p>
          <w:p w14:paraId="57E29296"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Impact of change +outcomes for prevention.</w:t>
            </w:r>
          </w:p>
          <w:p w14:paraId="2A1E5711"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p>
          <w:p w14:paraId="68FEE118"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Sustainability: ASC OT as an attractive context for research interested OTs.</w:t>
            </w:r>
          </w:p>
          <w:p w14:paraId="150E3F39"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5E9C1797"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rPr>
                <w:b/>
                <w:bCs/>
              </w:rPr>
            </w:pPr>
            <w:r w:rsidRPr="0054447F">
              <w:t>Myth busting stereotypes of OT.</w:t>
            </w:r>
          </w:p>
        </w:tc>
        <w:tc>
          <w:tcPr>
            <w:tcW w:w="824" w:type="pct"/>
          </w:tcPr>
          <w:p w14:paraId="2541EA4D"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lastRenderedPageBreak/>
              <w:t>Standards of practice aligned with LA OT research priorities.</w:t>
            </w:r>
          </w:p>
          <w:p w14:paraId="6CC65BC5"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10BB7F91"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lastRenderedPageBreak/>
              <w:t>Optimised use of resources and OT potential, using evidence informed methods.</w:t>
            </w:r>
          </w:p>
          <w:p w14:paraId="04199FD7"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6615BD7D"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 xml:space="preserve">Changing expectations re OTs and research e.g. reducing duplication &amp; research careers. </w:t>
            </w:r>
          </w:p>
          <w:p w14:paraId="6B136210"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61A5F11A"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Embedded knowledge creation, and mobilisation.</w:t>
            </w:r>
          </w:p>
        </w:tc>
      </w:tr>
      <w:tr w:rsidR="00CA2FBC" w:rsidRPr="0054447F" w14:paraId="11680355" w14:textId="77777777" w:rsidTr="00EE58E2">
        <w:trPr>
          <w:cnfStyle w:val="000000100000" w:firstRow="0" w:lastRow="0" w:firstColumn="0" w:lastColumn="0" w:oddVBand="0" w:evenVBand="0" w:oddHBand="1" w:evenHBand="0" w:firstRowFirstColumn="0" w:firstRowLastColumn="0" w:lastRowFirstColumn="0" w:lastRowLastColumn="0"/>
          <w:trHeight w:val="454"/>
        </w:trPr>
        <w:tc>
          <w:tcPr>
            <w:cnfStyle w:val="001000000000" w:firstRow="0" w:lastRow="0" w:firstColumn="1" w:lastColumn="0" w:oddVBand="0" w:evenVBand="0" w:oddHBand="0" w:evenHBand="0" w:firstRowFirstColumn="0" w:firstRowLastColumn="0" w:lastRowFirstColumn="0" w:lastRowLastColumn="0"/>
            <w:tcW w:w="5000" w:type="pct"/>
            <w:gridSpan w:val="8"/>
          </w:tcPr>
          <w:p w14:paraId="6D6D33C5" w14:textId="77777777" w:rsidR="00CA2FBC" w:rsidRPr="0054447F" w:rsidRDefault="00CA2FBC" w:rsidP="00EE58E2">
            <w:pPr>
              <w:rPr>
                <w:b w:val="0"/>
                <w:bCs w:val="0"/>
              </w:rPr>
            </w:pPr>
            <w:r w:rsidRPr="0054447F">
              <w:lastRenderedPageBreak/>
              <w:t>Key Assumptions:</w:t>
            </w:r>
            <w:r>
              <w:t xml:space="preserve"> </w:t>
            </w:r>
          </w:p>
        </w:tc>
      </w:tr>
      <w:tr w:rsidR="00CA2FBC" w:rsidRPr="0054447F" w14:paraId="5A5F0F85" w14:textId="77777777" w:rsidTr="00EE58E2">
        <w:trPr>
          <w:trHeight w:val="1196"/>
        </w:trPr>
        <w:tc>
          <w:tcPr>
            <w:cnfStyle w:val="001000000000" w:firstRow="0" w:lastRow="0" w:firstColumn="1" w:lastColumn="0" w:oddVBand="0" w:evenVBand="0" w:oddHBand="0" w:evenHBand="0" w:firstRowFirstColumn="0" w:firstRowLastColumn="0" w:lastRowFirstColumn="0" w:lastRowLastColumn="0"/>
            <w:tcW w:w="524" w:type="pct"/>
          </w:tcPr>
          <w:p w14:paraId="5E54839B" w14:textId="77777777" w:rsidR="00CA2FBC" w:rsidRDefault="00CA2FBC" w:rsidP="00EE58E2">
            <w:r w:rsidRPr="0054447F">
              <w:t>Structural inequities need addressing</w:t>
            </w:r>
            <w:r>
              <w:t xml:space="preserve"> </w:t>
            </w:r>
            <w:r>
              <w:lastRenderedPageBreak/>
              <w:t>- a</w:t>
            </w:r>
            <w:r w:rsidRPr="0054447F">
              <w:t>ccess to research &amp; opportunities for engagement impacted by factors outside the control of the team</w:t>
            </w:r>
            <w:r>
              <w:t>s.</w:t>
            </w:r>
          </w:p>
          <w:p w14:paraId="6B49C632" w14:textId="77777777" w:rsidR="00CA2FBC" w:rsidRDefault="00CA2FBC" w:rsidP="00EE58E2"/>
          <w:p w14:paraId="084553CB" w14:textId="77777777" w:rsidR="00CA2FBC" w:rsidRPr="0054447F" w:rsidRDefault="00CA2FBC" w:rsidP="00EE58E2">
            <w:pPr>
              <w:rPr>
                <w:sz w:val="22"/>
                <w:szCs w:val="22"/>
              </w:rPr>
            </w:pPr>
            <w:r>
              <w:t>Ineffective scaling via national leadership structures, unable to give aircover to ASC OT engagement with research.</w:t>
            </w:r>
          </w:p>
        </w:tc>
        <w:tc>
          <w:tcPr>
            <w:tcW w:w="577" w:type="pct"/>
          </w:tcPr>
          <w:p w14:paraId="66AC4E50"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lastRenderedPageBreak/>
              <w:t>F</w:t>
            </w:r>
            <w:r w:rsidRPr="0054447F">
              <w:t xml:space="preserve">ragile workforce and secondary impacts of </w:t>
            </w:r>
            <w:r>
              <w:lastRenderedPageBreak/>
              <w:t xml:space="preserve">extreme pressures and </w:t>
            </w:r>
            <w:r w:rsidRPr="0054447F">
              <w:t>structural inequities for OTs</w:t>
            </w:r>
            <w:r>
              <w:t>.</w:t>
            </w:r>
          </w:p>
          <w:p w14:paraId="7B453C69"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tc>
        <w:tc>
          <w:tcPr>
            <w:tcW w:w="513" w:type="pct"/>
          </w:tcPr>
          <w:p w14:paraId="2A2B70D2"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lastRenderedPageBreak/>
              <w:t xml:space="preserve">Nationally: </w:t>
            </w:r>
          </w:p>
          <w:p w14:paraId="5F93F8AF"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 xml:space="preserve">ADASS </w:t>
            </w:r>
          </w:p>
          <w:p w14:paraId="4AB84DF4"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CAHPO</w:t>
            </w:r>
          </w:p>
          <w:p w14:paraId="1B937790"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RCOT</w:t>
            </w:r>
          </w:p>
          <w:p w14:paraId="035E94B3"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lastRenderedPageBreak/>
              <w:t>POTs</w:t>
            </w:r>
          </w:p>
          <w:p w14:paraId="5E7B5225"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HCPC</w:t>
            </w:r>
          </w:p>
          <w:p w14:paraId="3C0B3B58"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Regional:</w:t>
            </w:r>
          </w:p>
          <w:p w14:paraId="15F07A02"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DASS</w:t>
            </w:r>
          </w:p>
          <w:p w14:paraId="45856CCD"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POTs</w:t>
            </w:r>
          </w:p>
          <w:p w14:paraId="2AABD8A7"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HEIs</w:t>
            </w:r>
          </w:p>
          <w:p w14:paraId="1DA352E4"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Locally</w:t>
            </w:r>
          </w:p>
          <w:p w14:paraId="1DAFAE9A"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POTs &amp; Head of service.</w:t>
            </w:r>
          </w:p>
          <w:p w14:paraId="77C9FF24"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Team leaders</w:t>
            </w:r>
          </w:p>
          <w:p w14:paraId="1B4E06EF"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Individual</w:t>
            </w:r>
          </w:p>
          <w:p w14:paraId="1B6CC63C"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ASC OTs</w:t>
            </w:r>
          </w:p>
          <w:p w14:paraId="36FDA33F"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Line managers</w:t>
            </w:r>
          </w:p>
          <w:p w14:paraId="3B6C6B3F"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HEIs</w:t>
            </w:r>
          </w:p>
        </w:tc>
        <w:tc>
          <w:tcPr>
            <w:tcW w:w="568" w:type="pct"/>
          </w:tcPr>
          <w:p w14:paraId="495B350A"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lastRenderedPageBreak/>
              <w:t>Sustainability:</w:t>
            </w:r>
          </w:p>
          <w:p w14:paraId="4B0EA2B7"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r w:rsidRPr="0054447F">
              <w:t>Easy access to evidence.</w:t>
            </w:r>
          </w:p>
          <w:p w14:paraId="0B851768"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0BDFAADB"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r w:rsidRPr="0054447F">
              <w:lastRenderedPageBreak/>
              <w:t>Revised funding expectations to align with workforce &amp; service needs.</w:t>
            </w:r>
          </w:p>
          <w:p w14:paraId="1EAA3E45"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0423A514"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r w:rsidRPr="0054447F">
              <w:t>Clear, accessible career pathways.</w:t>
            </w:r>
          </w:p>
          <w:p w14:paraId="668092BB"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6D89FF0D"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Operational embedding CPD in development plans from novice to expert.</w:t>
            </w:r>
          </w:p>
        </w:tc>
        <w:tc>
          <w:tcPr>
            <w:tcW w:w="616" w:type="pct"/>
          </w:tcPr>
          <w:p w14:paraId="620A7DDF"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lastRenderedPageBreak/>
              <w:t xml:space="preserve">Nationally: </w:t>
            </w:r>
          </w:p>
          <w:p w14:paraId="478BC06F"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 xml:space="preserve">ADASS </w:t>
            </w:r>
          </w:p>
          <w:p w14:paraId="576235CB"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CAHPO</w:t>
            </w:r>
          </w:p>
          <w:p w14:paraId="6DB693EB"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RCOT</w:t>
            </w:r>
          </w:p>
          <w:p w14:paraId="1055A326"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lastRenderedPageBreak/>
              <w:t>POTs</w:t>
            </w:r>
          </w:p>
          <w:p w14:paraId="40609730"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HCPC</w:t>
            </w:r>
          </w:p>
          <w:p w14:paraId="5494D09F"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Regionally:</w:t>
            </w:r>
          </w:p>
          <w:p w14:paraId="6C1448D6"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Regional DASS</w:t>
            </w:r>
          </w:p>
          <w:p w14:paraId="613B3B37"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POTs</w:t>
            </w:r>
          </w:p>
          <w:p w14:paraId="385BA863"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HEIs</w:t>
            </w:r>
          </w:p>
          <w:p w14:paraId="2F57BE06"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Locally</w:t>
            </w:r>
          </w:p>
          <w:p w14:paraId="5421C0C6"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POTs &amp; Head of service.</w:t>
            </w:r>
          </w:p>
          <w:p w14:paraId="2DED488B"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Team leaders</w:t>
            </w:r>
          </w:p>
          <w:p w14:paraId="0304C375"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Individual</w:t>
            </w:r>
          </w:p>
          <w:p w14:paraId="68CB1381"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ASC OTs</w:t>
            </w:r>
          </w:p>
          <w:p w14:paraId="51B817F4"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Line managers</w:t>
            </w:r>
          </w:p>
          <w:p w14:paraId="1E7BBF30"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t>HEIs</w:t>
            </w:r>
          </w:p>
        </w:tc>
        <w:tc>
          <w:tcPr>
            <w:tcW w:w="643" w:type="pct"/>
          </w:tcPr>
          <w:p w14:paraId="0C625C39" w14:textId="77777777" w:rsidR="00CA2FBC" w:rsidRPr="0054447F" w:rsidRDefault="00CA2FBC" w:rsidP="002716C6">
            <w:pPr>
              <w:pStyle w:val="ListParagraph"/>
              <w:numPr>
                <w:ilvl w:val="0"/>
                <w:numId w:val="49"/>
              </w:numPr>
              <w:spacing w:line="360" w:lineRule="auto"/>
              <w:cnfStyle w:val="000000000000" w:firstRow="0" w:lastRow="0" w:firstColumn="0" w:lastColumn="0" w:oddVBand="0" w:evenVBand="0" w:oddHBand="0" w:evenHBand="0" w:firstRowFirstColumn="0" w:firstRowLastColumn="0" w:lastRowFirstColumn="0" w:lastRowLastColumn="0"/>
            </w:pPr>
            <w:r w:rsidRPr="0054447F">
              <w:lastRenderedPageBreak/>
              <w:t xml:space="preserve">Curious culture </w:t>
            </w:r>
            <w:r w:rsidRPr="0054447F">
              <w:lastRenderedPageBreak/>
              <w:t>encouraged by leaders</w:t>
            </w:r>
          </w:p>
          <w:p w14:paraId="3478AAA2" w14:textId="77777777" w:rsidR="00CA2FBC" w:rsidRPr="0054447F" w:rsidRDefault="00CA2FBC" w:rsidP="002716C6">
            <w:pPr>
              <w:pStyle w:val="ListParagraph"/>
              <w:numPr>
                <w:ilvl w:val="0"/>
                <w:numId w:val="49"/>
              </w:numPr>
              <w:spacing w:line="360" w:lineRule="auto"/>
              <w:cnfStyle w:val="000000000000" w:firstRow="0" w:lastRow="0" w:firstColumn="0" w:lastColumn="0" w:oddVBand="0" w:evenVBand="0" w:oddHBand="0" w:evenHBand="0" w:firstRowFirstColumn="0" w:firstRowLastColumn="0" w:lastRowFirstColumn="0" w:lastRowLastColumn="0"/>
            </w:pPr>
            <w:r w:rsidRPr="0054447F">
              <w:t>Competency and confidence in a range of research activities</w:t>
            </w:r>
          </w:p>
          <w:p w14:paraId="1436DDF9" w14:textId="77777777" w:rsidR="00CA2FBC" w:rsidRPr="0054447F" w:rsidRDefault="00CA2FBC" w:rsidP="002716C6">
            <w:pPr>
              <w:pStyle w:val="ListParagraph"/>
              <w:numPr>
                <w:ilvl w:val="0"/>
                <w:numId w:val="49"/>
              </w:numPr>
              <w:spacing w:line="360" w:lineRule="auto"/>
              <w:cnfStyle w:val="000000000000" w:firstRow="0" w:lastRow="0" w:firstColumn="0" w:lastColumn="0" w:oddVBand="0" w:evenVBand="0" w:oddHBand="0" w:evenHBand="0" w:firstRowFirstColumn="0" w:firstRowLastColumn="0" w:lastRowFirstColumn="0" w:lastRowLastColumn="0"/>
            </w:pPr>
            <w:r w:rsidRPr="0054447F">
              <w:t>Knowledgeable OTs – seeking support and successfully bid for funding.</w:t>
            </w:r>
          </w:p>
          <w:p w14:paraId="17EE5A1F" w14:textId="77777777" w:rsidR="00CA2FBC" w:rsidRPr="0054447F" w:rsidRDefault="00CA2FBC" w:rsidP="002716C6">
            <w:pPr>
              <w:pStyle w:val="ListParagraph"/>
              <w:numPr>
                <w:ilvl w:val="0"/>
                <w:numId w:val="49"/>
              </w:numPr>
              <w:spacing w:line="360" w:lineRule="auto"/>
              <w:cnfStyle w:val="000000000000" w:firstRow="0" w:lastRow="0" w:firstColumn="0" w:lastColumn="0" w:oddVBand="0" w:evenVBand="0" w:oddHBand="0" w:evenHBand="0" w:firstRowFirstColumn="0" w:firstRowLastColumn="0" w:lastRowFirstColumn="0" w:lastRowLastColumn="0"/>
            </w:pPr>
            <w:r w:rsidRPr="0054447F">
              <w:t xml:space="preserve">Knowledge mobilisation </w:t>
            </w:r>
            <w:r w:rsidRPr="0054447F">
              <w:lastRenderedPageBreak/>
              <w:t>to improve outcomes for service users.</w:t>
            </w:r>
          </w:p>
          <w:p w14:paraId="2E0427BC" w14:textId="77777777" w:rsidR="00CA2FBC" w:rsidRDefault="00CA2FBC" w:rsidP="002716C6">
            <w:pPr>
              <w:pStyle w:val="ListParagraph"/>
              <w:numPr>
                <w:ilvl w:val="0"/>
                <w:numId w:val="49"/>
              </w:numPr>
              <w:spacing w:line="360" w:lineRule="auto"/>
              <w:cnfStyle w:val="000000000000" w:firstRow="0" w:lastRow="0" w:firstColumn="0" w:lastColumn="0" w:oddVBand="0" w:evenVBand="0" w:oddHBand="0" w:evenHBand="0" w:firstRowFirstColumn="0" w:firstRowLastColumn="0" w:lastRowFirstColumn="0" w:lastRowLastColumn="0"/>
            </w:pPr>
            <w:r w:rsidRPr="0054447F">
              <w:t xml:space="preserve">Innovations </w:t>
            </w:r>
            <w:r>
              <w:t>in</w:t>
            </w:r>
            <w:r w:rsidRPr="0054447F">
              <w:t xml:space="preserve"> services built on evidence.</w:t>
            </w:r>
          </w:p>
          <w:p w14:paraId="70753448" w14:textId="77777777" w:rsidR="00CA2FBC" w:rsidRPr="0054447F" w:rsidRDefault="00CA2FBC" w:rsidP="002716C6">
            <w:pPr>
              <w:pStyle w:val="ListParagraph"/>
              <w:numPr>
                <w:ilvl w:val="0"/>
                <w:numId w:val="49"/>
              </w:numPr>
              <w:spacing w:line="360" w:lineRule="auto"/>
              <w:cnfStyle w:val="000000000000" w:firstRow="0" w:lastRow="0" w:firstColumn="0" w:lastColumn="0" w:oddVBand="0" w:evenVBand="0" w:oddHBand="0" w:evenHBand="0" w:firstRowFirstColumn="0" w:firstRowLastColumn="0" w:lastRowFirstColumn="0" w:lastRowLastColumn="0"/>
            </w:pPr>
            <w:r>
              <w:t>Sustainability.</w:t>
            </w:r>
          </w:p>
        </w:tc>
        <w:tc>
          <w:tcPr>
            <w:tcW w:w="735" w:type="pct"/>
          </w:tcPr>
          <w:p w14:paraId="5B6397F4"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lastRenderedPageBreak/>
              <w:t>ASC OTs actively engaged with research through:</w:t>
            </w:r>
          </w:p>
          <w:p w14:paraId="16C957C4" w14:textId="77777777" w:rsidR="00CA2FBC" w:rsidRPr="0054447F" w:rsidRDefault="00CA2FBC" w:rsidP="002716C6">
            <w:pPr>
              <w:pStyle w:val="ListParagraph"/>
              <w:numPr>
                <w:ilvl w:val="0"/>
                <w:numId w:val="49"/>
              </w:numPr>
              <w:spacing w:line="360" w:lineRule="auto"/>
              <w:cnfStyle w:val="000000000000" w:firstRow="0" w:lastRow="0" w:firstColumn="0" w:lastColumn="0" w:oddVBand="0" w:evenVBand="0" w:oddHBand="0" w:evenHBand="0" w:firstRowFirstColumn="0" w:firstRowLastColumn="0" w:lastRowFirstColumn="0" w:lastRowLastColumn="0"/>
            </w:pPr>
            <w:r w:rsidRPr="0054447F">
              <w:lastRenderedPageBreak/>
              <w:t>Confidence in the use and application of research in practice</w:t>
            </w:r>
          </w:p>
          <w:p w14:paraId="4538B1CD" w14:textId="77777777" w:rsidR="00CA2FBC" w:rsidRDefault="00CA2FBC" w:rsidP="002716C6">
            <w:pPr>
              <w:pStyle w:val="ListParagraph"/>
              <w:numPr>
                <w:ilvl w:val="0"/>
                <w:numId w:val="49"/>
              </w:numPr>
              <w:spacing w:line="360" w:lineRule="auto"/>
              <w:cnfStyle w:val="000000000000" w:firstRow="0" w:lastRow="0" w:firstColumn="0" w:lastColumn="0" w:oddVBand="0" w:evenVBand="0" w:oddHBand="0" w:evenHBand="0" w:firstRowFirstColumn="0" w:firstRowLastColumn="0" w:lastRowFirstColumn="0" w:lastRowLastColumn="0"/>
            </w:pPr>
            <w:r w:rsidRPr="0054447F">
              <w:t>Influencing colleagues and people using services, modelling good practices, building trust</w:t>
            </w:r>
          </w:p>
          <w:p w14:paraId="2B09D6C5" w14:textId="77777777" w:rsidR="00CA2FBC" w:rsidRPr="0054447F" w:rsidRDefault="00CA2FBC" w:rsidP="002716C6">
            <w:pPr>
              <w:pStyle w:val="ListParagraph"/>
              <w:numPr>
                <w:ilvl w:val="0"/>
                <w:numId w:val="49"/>
              </w:numPr>
              <w:spacing w:line="360" w:lineRule="auto"/>
              <w:cnfStyle w:val="000000000000" w:firstRow="0" w:lastRow="0" w:firstColumn="0" w:lastColumn="0" w:oddVBand="0" w:evenVBand="0" w:oddHBand="0" w:evenHBand="0" w:firstRowFirstColumn="0" w:firstRowLastColumn="0" w:lastRowFirstColumn="0" w:lastRowLastColumn="0"/>
            </w:pPr>
            <w:r>
              <w:t>Accessible infrastructure for KM.</w:t>
            </w:r>
          </w:p>
          <w:p w14:paraId="3381207B" w14:textId="77777777" w:rsidR="00CA2FBC" w:rsidRPr="0054447F" w:rsidRDefault="00CA2FBC" w:rsidP="002716C6">
            <w:pPr>
              <w:pStyle w:val="ListParagraph"/>
              <w:numPr>
                <w:ilvl w:val="0"/>
                <w:numId w:val="49"/>
              </w:numPr>
              <w:spacing w:line="360" w:lineRule="auto"/>
              <w:cnfStyle w:val="000000000000" w:firstRow="0" w:lastRow="0" w:firstColumn="0" w:lastColumn="0" w:oddVBand="0" w:evenVBand="0" w:oddHBand="0" w:evenHBand="0" w:firstRowFirstColumn="0" w:firstRowLastColumn="0" w:lastRowFirstColumn="0" w:lastRowLastColumn="0"/>
            </w:pPr>
            <w:r w:rsidRPr="0054447F">
              <w:lastRenderedPageBreak/>
              <w:t>Published evidence generation</w:t>
            </w:r>
          </w:p>
        </w:tc>
        <w:tc>
          <w:tcPr>
            <w:tcW w:w="824" w:type="pct"/>
          </w:tcPr>
          <w:p w14:paraId="7BC7CB26"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lastRenderedPageBreak/>
              <w:t>New research to improve the ASC OT evidence base.</w:t>
            </w:r>
          </w:p>
          <w:p w14:paraId="3AC9610C"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5A9CE718"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r w:rsidRPr="0054447F">
              <w:lastRenderedPageBreak/>
              <w:t>Scalable interventions to improve engagement nationally.</w:t>
            </w:r>
          </w:p>
          <w:p w14:paraId="505A6679"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pPr>
          </w:p>
          <w:p w14:paraId="371A193B" w14:textId="77777777" w:rsidR="00CA2FBC" w:rsidRDefault="00CA2FBC" w:rsidP="00EE58E2">
            <w:pPr>
              <w:cnfStyle w:val="000000000000" w:firstRow="0" w:lastRow="0" w:firstColumn="0" w:lastColumn="0" w:oddVBand="0" w:evenVBand="0" w:oddHBand="0" w:evenHBand="0" w:firstRowFirstColumn="0" w:firstRowLastColumn="0" w:lastRowFirstColumn="0" w:lastRowLastColumn="0"/>
            </w:pPr>
            <w:r w:rsidRPr="0054447F">
              <w:t>Reduction in structural inequities to create a research- thriving environment.</w:t>
            </w:r>
          </w:p>
          <w:p w14:paraId="7F46CE23" w14:textId="77777777" w:rsidR="00CA2FBC" w:rsidRPr="0054447F" w:rsidRDefault="00CA2FBC" w:rsidP="00EE58E2">
            <w:pPr>
              <w:cnfStyle w:val="000000000000" w:firstRow="0" w:lastRow="0" w:firstColumn="0" w:lastColumn="0" w:oddVBand="0" w:evenVBand="0" w:oddHBand="0" w:evenHBand="0" w:firstRowFirstColumn="0" w:firstRowLastColumn="0" w:lastRowFirstColumn="0" w:lastRowLastColumn="0"/>
              <w:rPr>
                <w:sz w:val="22"/>
                <w:szCs w:val="22"/>
              </w:rPr>
            </w:pPr>
            <w:r>
              <w:t>&amp; retained workforce.</w:t>
            </w:r>
          </w:p>
        </w:tc>
      </w:tr>
    </w:tbl>
    <w:p w14:paraId="0BE3566F" w14:textId="77777777" w:rsidR="00CA2FBC" w:rsidRDefault="00CA2FBC" w:rsidP="00CA2FBC"/>
    <w:p w14:paraId="2B779021" w14:textId="77777777" w:rsidR="00CA2FBC" w:rsidRDefault="00CA2FBC" w:rsidP="00CA2FBC"/>
    <w:p w14:paraId="24E1177C" w14:textId="77777777" w:rsidR="00CA2FBC" w:rsidRPr="00D3247C" w:rsidRDefault="00CA2FBC" w:rsidP="00CA2FBC"/>
    <w:p w14:paraId="6A4EAD30" w14:textId="77777777" w:rsidR="00CA2FBC" w:rsidRPr="00493D86" w:rsidRDefault="00CA2FBC" w:rsidP="00CA2FBC"/>
    <w:p w14:paraId="6756ECAB" w14:textId="77777777" w:rsidR="00CA2FBC" w:rsidRDefault="00CA2FBC" w:rsidP="00CA2FBC"/>
    <w:p w14:paraId="0CC23AFC" w14:textId="77777777" w:rsidR="00CA2FBC" w:rsidRDefault="00CA2FBC" w:rsidP="00CA2FBC"/>
    <w:p w14:paraId="197DD9CE" w14:textId="77777777" w:rsidR="00CA2FBC" w:rsidRDefault="00CA2FBC" w:rsidP="00CA2FBC">
      <w:pPr>
        <w:pStyle w:val="Heading2"/>
      </w:pPr>
      <w:bookmarkStart w:id="121" w:name="_Toc224726293"/>
    </w:p>
    <w:p w14:paraId="291F3FB3" w14:textId="0AF9A5E9" w:rsidR="00CA2FBC" w:rsidRDefault="00CA2FBC" w:rsidP="00CA2FBC">
      <w:pPr>
        <w:pStyle w:val="Heading2"/>
      </w:pPr>
      <w:bookmarkStart w:id="122" w:name="_Toc237331707"/>
      <w:r>
        <w:lastRenderedPageBreak/>
        <w:t>Appendix 4 – Risks and mitigations</w:t>
      </w:r>
      <w:bookmarkEnd w:id="121"/>
      <w:bookmarkEnd w:id="122"/>
    </w:p>
    <w:p w14:paraId="2EDB76FE" w14:textId="77777777" w:rsidR="00CA2FBC" w:rsidRPr="001C5B4A" w:rsidRDefault="00CA2FBC" w:rsidP="00CA2FBC">
      <w:r w:rsidRPr="001C5B4A">
        <w:t>Participants were asked to identify potential risks and mitigations for the changes required to improve engagement in the regions OT services.</w:t>
      </w:r>
    </w:p>
    <w:tbl>
      <w:tblPr>
        <w:tblStyle w:val="ListTable3-Accent5"/>
        <w:tblW w:w="5663" w:type="pct"/>
        <w:tblInd w:w="-5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02"/>
        <w:gridCol w:w="8123"/>
      </w:tblGrid>
      <w:tr w:rsidR="00CA2FBC" w:rsidRPr="00F669DE" w14:paraId="62C0147A" w14:textId="77777777" w:rsidTr="00EE58E2">
        <w:trPr>
          <w:cnfStyle w:val="100000000000" w:firstRow="1" w:lastRow="0" w:firstColumn="0" w:lastColumn="0" w:oddVBand="0" w:evenVBand="0" w:oddHBand="0" w:evenHBand="0" w:firstRowFirstColumn="0" w:firstRowLastColumn="0" w:lastRowFirstColumn="0" w:lastRowLastColumn="0"/>
          <w:trHeight w:val="454"/>
        </w:trPr>
        <w:tc>
          <w:tcPr>
            <w:cnfStyle w:val="001000000100" w:firstRow="0" w:lastRow="0" w:firstColumn="1" w:lastColumn="0" w:oddVBand="0" w:evenVBand="0" w:oddHBand="0" w:evenHBand="0" w:firstRowFirstColumn="1" w:firstRowLastColumn="0" w:lastRowFirstColumn="0" w:lastRowLastColumn="0"/>
            <w:tcW w:w="5000" w:type="pct"/>
            <w:gridSpan w:val="2"/>
          </w:tcPr>
          <w:p w14:paraId="3470B442" w14:textId="77777777" w:rsidR="00CA2FBC" w:rsidRPr="00F669DE" w:rsidRDefault="00CA2FBC" w:rsidP="00EE58E2">
            <w:pPr>
              <w:rPr>
                <w:b w:val="0"/>
                <w:bCs w:val="0"/>
              </w:rPr>
            </w:pPr>
            <w:r w:rsidRPr="002C6309">
              <w:t>Risks and how to mitigate (from OT Showcase conference 5.2.26</w:t>
            </w:r>
            <w:r>
              <w:rPr>
                <w:b w:val="0"/>
                <w:bCs w:val="0"/>
              </w:rPr>
              <w:t>)</w:t>
            </w:r>
          </w:p>
        </w:tc>
      </w:tr>
      <w:tr w:rsidR="00CA2FBC" w:rsidRPr="00417BE0" w14:paraId="60016334" w14:textId="77777777" w:rsidTr="00EE58E2">
        <w:trPr>
          <w:cnfStyle w:val="000000100000" w:firstRow="0" w:lastRow="0" w:firstColumn="0" w:lastColumn="0" w:oddVBand="0" w:evenVBand="0" w:oddHBand="1" w:evenHBand="0" w:firstRowFirstColumn="0" w:firstRowLastColumn="0" w:lastRowFirstColumn="0" w:lastRowLastColumn="0"/>
          <w:trHeight w:val="1196"/>
        </w:trPr>
        <w:tc>
          <w:tcPr>
            <w:cnfStyle w:val="001000000000" w:firstRow="0" w:lastRow="0" w:firstColumn="1" w:lastColumn="0" w:oddVBand="0" w:evenVBand="0" w:oddHBand="0" w:evenHBand="0" w:firstRowFirstColumn="0" w:firstRowLastColumn="0" w:lastRowFirstColumn="0" w:lastRowLastColumn="0"/>
            <w:tcW w:w="2297" w:type="pct"/>
          </w:tcPr>
          <w:p w14:paraId="7DDE779D" w14:textId="77777777" w:rsidR="00CA2FBC" w:rsidRPr="00CA2FBC" w:rsidRDefault="00CA2FBC" w:rsidP="00EE58E2">
            <w:pPr>
              <w:rPr>
                <w:b w:val="0"/>
                <w:bCs w:val="0"/>
              </w:rPr>
            </w:pPr>
            <w:r w:rsidRPr="00CA2FBC">
              <w:rPr>
                <w:b w:val="0"/>
                <w:bCs w:val="0"/>
              </w:rPr>
              <w:t xml:space="preserve">Lack of resources +1 / budgets capacity limited / staff shortages, funding  </w:t>
            </w:r>
          </w:p>
          <w:p w14:paraId="5A9FC66F" w14:textId="77777777" w:rsidR="00CA2FBC" w:rsidRPr="00CA2FBC" w:rsidRDefault="00CA2FBC" w:rsidP="00EE58E2">
            <w:pPr>
              <w:rPr>
                <w:b w:val="0"/>
                <w:bCs w:val="0"/>
              </w:rPr>
            </w:pPr>
            <w:r w:rsidRPr="00CA2FBC">
              <w:rPr>
                <w:b w:val="0"/>
                <w:bCs w:val="0"/>
              </w:rPr>
              <w:t xml:space="preserve">Lack of time + 2 (taking people away from casework) or interest, overload of information </w:t>
            </w:r>
          </w:p>
          <w:p w14:paraId="3E8C68AA" w14:textId="77777777" w:rsidR="00CA2FBC" w:rsidRPr="00CA2FBC" w:rsidRDefault="00CA2FBC" w:rsidP="00EE58E2">
            <w:pPr>
              <w:rPr>
                <w:b w:val="0"/>
                <w:bCs w:val="0"/>
              </w:rPr>
            </w:pPr>
            <w:r w:rsidRPr="00CA2FBC">
              <w:rPr>
                <w:b w:val="0"/>
                <w:bCs w:val="0"/>
              </w:rPr>
              <w:t xml:space="preserve">Constantly increasing demands </w:t>
            </w:r>
          </w:p>
          <w:p w14:paraId="2B982185" w14:textId="77777777" w:rsidR="00CA2FBC" w:rsidRPr="00CA2FBC" w:rsidRDefault="00CA2FBC" w:rsidP="00EE58E2">
            <w:pPr>
              <w:rPr>
                <w:b w:val="0"/>
                <w:bCs w:val="0"/>
              </w:rPr>
            </w:pPr>
            <w:r w:rsidRPr="00CA2FBC">
              <w:rPr>
                <w:b w:val="0"/>
                <w:bCs w:val="0"/>
              </w:rPr>
              <w:t>Lack of time to write applications</w:t>
            </w:r>
          </w:p>
        </w:tc>
        <w:tc>
          <w:tcPr>
            <w:tcW w:w="2703" w:type="pct"/>
          </w:tcPr>
          <w:p w14:paraId="064AA40A" w14:textId="77777777" w:rsidR="00CA2FBC" w:rsidRPr="00E47E49" w:rsidRDefault="00CA2FBC" w:rsidP="00EE58E2">
            <w:pPr>
              <w:cnfStyle w:val="000000100000" w:firstRow="0" w:lastRow="0" w:firstColumn="0" w:lastColumn="0" w:oddVBand="0" w:evenVBand="0" w:oddHBand="1" w:evenHBand="0" w:firstRowFirstColumn="0" w:firstRowLastColumn="0" w:lastRowFirstColumn="0" w:lastRowLastColumn="0"/>
            </w:pPr>
            <w:r w:rsidRPr="00E47E49">
              <w:t>Possible use of Elizabeth Casson</w:t>
            </w:r>
            <w:r>
              <w:t xml:space="preserve"> Trust</w:t>
            </w:r>
            <w:r w:rsidRPr="00E47E49">
              <w:t xml:space="preserve"> fund</w:t>
            </w:r>
            <w:r>
              <w:t>s</w:t>
            </w:r>
            <w:r w:rsidRPr="00E47E49">
              <w:t xml:space="preserve"> </w:t>
            </w:r>
          </w:p>
          <w:p w14:paraId="7883DA5D" w14:textId="77777777" w:rsidR="00CA2FBC" w:rsidRPr="00E47E49" w:rsidRDefault="00CA2FBC" w:rsidP="00EE58E2">
            <w:pPr>
              <w:cnfStyle w:val="000000100000" w:firstRow="0" w:lastRow="0" w:firstColumn="0" w:lastColumn="0" w:oddVBand="0" w:evenVBand="0" w:oddHBand="1" w:evenHBand="0" w:firstRowFirstColumn="0" w:firstRowLastColumn="0" w:lastRowFirstColumn="0" w:lastRowLastColumn="0"/>
            </w:pPr>
            <w:r w:rsidRPr="00E47E49">
              <w:t>Need to expand / consider wider more inclusive data share.</w:t>
            </w:r>
          </w:p>
          <w:p w14:paraId="755D0D9B" w14:textId="77777777" w:rsidR="00CA2FBC" w:rsidRPr="00E47E49" w:rsidRDefault="00CA2FBC" w:rsidP="00EE58E2">
            <w:pPr>
              <w:cnfStyle w:val="000000100000" w:firstRow="0" w:lastRow="0" w:firstColumn="0" w:lastColumn="0" w:oddVBand="0" w:evenVBand="0" w:oddHBand="1" w:evenHBand="0" w:firstRowFirstColumn="0" w:firstRowLastColumn="0" w:lastRowFirstColumn="0" w:lastRowLastColumn="0"/>
            </w:pPr>
            <w:r w:rsidRPr="00E47E49">
              <w:t xml:space="preserve">AI could be a risk or a benefit, needs to be used carefully and still need to use critical appraisal skills. </w:t>
            </w:r>
          </w:p>
          <w:p w14:paraId="0DDFDBD6" w14:textId="77777777" w:rsidR="00CA2FBC" w:rsidRPr="00E47E49" w:rsidRDefault="00CA2FBC" w:rsidP="00EE58E2">
            <w:pPr>
              <w:cnfStyle w:val="000000100000" w:firstRow="0" w:lastRow="0" w:firstColumn="0" w:lastColumn="0" w:oddVBand="0" w:evenVBand="0" w:oddHBand="1" w:evenHBand="0" w:firstRowFirstColumn="0" w:firstRowLastColumn="0" w:lastRowFirstColumn="0" w:lastRowLastColumn="0"/>
            </w:pPr>
            <w:r w:rsidRPr="00E47E49">
              <w:t xml:space="preserve">RCOT to recognise OT in </w:t>
            </w:r>
            <w:r>
              <w:t>A</w:t>
            </w:r>
            <w:r w:rsidRPr="00E47E49">
              <w:t xml:space="preserve">SC </w:t>
            </w:r>
          </w:p>
        </w:tc>
      </w:tr>
      <w:tr w:rsidR="00CA2FBC" w14:paraId="5DC6493F" w14:textId="77777777" w:rsidTr="00EE58E2">
        <w:trPr>
          <w:trHeight w:val="553"/>
        </w:trPr>
        <w:tc>
          <w:tcPr>
            <w:cnfStyle w:val="001000000000" w:firstRow="0" w:lastRow="0" w:firstColumn="1" w:lastColumn="0" w:oddVBand="0" w:evenVBand="0" w:oddHBand="0" w:evenHBand="0" w:firstRowFirstColumn="0" w:firstRowLastColumn="0" w:lastRowFirstColumn="0" w:lastRowLastColumn="0"/>
            <w:tcW w:w="2297" w:type="pct"/>
          </w:tcPr>
          <w:p w14:paraId="3047A027" w14:textId="77777777" w:rsidR="00CA2FBC" w:rsidRPr="00CA2FBC" w:rsidRDefault="00CA2FBC" w:rsidP="00EE58E2">
            <w:pPr>
              <w:rPr>
                <w:b w:val="0"/>
                <w:bCs w:val="0"/>
              </w:rPr>
            </w:pPr>
            <w:r w:rsidRPr="00CA2FBC">
              <w:rPr>
                <w:b w:val="0"/>
                <w:bCs w:val="0"/>
              </w:rPr>
              <w:t xml:space="preserve">Staff might develop but no career development opportunities, no incentive to improve / continue </w:t>
            </w:r>
          </w:p>
        </w:tc>
        <w:tc>
          <w:tcPr>
            <w:tcW w:w="2703" w:type="pct"/>
          </w:tcPr>
          <w:p w14:paraId="46D7BEFA" w14:textId="77777777" w:rsidR="00CA2FBC" w:rsidRPr="00E47E49" w:rsidRDefault="00CA2FBC" w:rsidP="00EE58E2">
            <w:pPr>
              <w:cnfStyle w:val="000000000000" w:firstRow="0" w:lastRow="0" w:firstColumn="0" w:lastColumn="0" w:oddVBand="0" w:evenVBand="0" w:oddHBand="0" w:evenHBand="0" w:firstRowFirstColumn="0" w:firstRowLastColumn="0" w:lastRowFirstColumn="0" w:lastRowLastColumn="0"/>
            </w:pPr>
            <w:r w:rsidRPr="00E47E49">
              <w:t xml:space="preserve">Needs greater recognition, better career pathways for OT in ASC </w:t>
            </w:r>
          </w:p>
        </w:tc>
      </w:tr>
      <w:tr w:rsidR="00CA2FBC" w:rsidRPr="00582ED5" w14:paraId="05FB8336" w14:textId="77777777" w:rsidTr="00EE58E2">
        <w:trPr>
          <w:cnfStyle w:val="000000100000" w:firstRow="0" w:lastRow="0" w:firstColumn="0" w:lastColumn="0" w:oddVBand="0" w:evenVBand="0" w:oddHBand="1" w:evenHBand="0" w:firstRowFirstColumn="0" w:firstRowLastColumn="0" w:lastRowFirstColumn="0" w:lastRowLastColumn="0"/>
          <w:trHeight w:val="674"/>
        </w:trPr>
        <w:tc>
          <w:tcPr>
            <w:cnfStyle w:val="001000000000" w:firstRow="0" w:lastRow="0" w:firstColumn="1" w:lastColumn="0" w:oddVBand="0" w:evenVBand="0" w:oddHBand="0" w:evenHBand="0" w:firstRowFirstColumn="0" w:firstRowLastColumn="0" w:lastRowFirstColumn="0" w:lastRowLastColumn="0"/>
            <w:tcW w:w="2297" w:type="pct"/>
          </w:tcPr>
          <w:p w14:paraId="1AF4DA38" w14:textId="77777777" w:rsidR="00CA2FBC" w:rsidRPr="00CA2FBC" w:rsidRDefault="00CA2FBC" w:rsidP="00EE58E2">
            <w:pPr>
              <w:rPr>
                <w:b w:val="0"/>
                <w:bCs w:val="0"/>
              </w:rPr>
            </w:pPr>
            <w:r w:rsidRPr="00CA2FBC">
              <w:rPr>
                <w:b w:val="0"/>
                <w:bCs w:val="0"/>
              </w:rPr>
              <w:t xml:space="preserve">Relevance .... are we researching for the sake of it? </w:t>
            </w:r>
          </w:p>
          <w:p w14:paraId="3E645223" w14:textId="77777777" w:rsidR="00CA2FBC" w:rsidRPr="00CA2FBC" w:rsidRDefault="00CA2FBC" w:rsidP="00EE58E2">
            <w:pPr>
              <w:rPr>
                <w:b w:val="0"/>
                <w:bCs w:val="0"/>
              </w:rPr>
            </w:pPr>
            <w:r w:rsidRPr="00CA2FBC">
              <w:rPr>
                <w:b w:val="0"/>
                <w:bCs w:val="0"/>
              </w:rPr>
              <w:t xml:space="preserve">Some good practice (regular space / data collection) could be organisation specific </w:t>
            </w:r>
          </w:p>
        </w:tc>
        <w:tc>
          <w:tcPr>
            <w:tcW w:w="2703" w:type="pct"/>
          </w:tcPr>
          <w:p w14:paraId="29AFE09B" w14:textId="77777777" w:rsidR="00CA2FBC" w:rsidRPr="00E47E49" w:rsidRDefault="00CA2FBC" w:rsidP="00EE58E2">
            <w:pPr>
              <w:cnfStyle w:val="000000100000" w:firstRow="0" w:lastRow="0" w:firstColumn="0" w:lastColumn="0" w:oddVBand="0" w:evenVBand="0" w:oddHBand="1" w:evenHBand="0" w:firstRowFirstColumn="0" w:firstRowLastColumn="0" w:lastRowFirstColumn="0" w:lastRowLastColumn="0"/>
            </w:pPr>
            <w:r>
              <w:t>How do we ensure its ethical?</w:t>
            </w:r>
          </w:p>
          <w:p w14:paraId="5B48769E" w14:textId="77777777" w:rsidR="00CA2FBC" w:rsidRPr="00E47E49" w:rsidRDefault="00CA2FBC" w:rsidP="00EE58E2">
            <w:pPr>
              <w:cnfStyle w:val="000000100000" w:firstRow="0" w:lastRow="0" w:firstColumn="0" w:lastColumn="0" w:oddVBand="0" w:evenVBand="0" w:oddHBand="1" w:evenHBand="0" w:firstRowFirstColumn="0" w:firstRowLastColumn="0" w:lastRowFirstColumn="0" w:lastRowLastColumn="0"/>
            </w:pPr>
            <w:r>
              <w:t>E</w:t>
            </w:r>
            <w:r w:rsidRPr="00E47E49">
              <w:t xml:space="preserve">nsure relevance of research to own work </w:t>
            </w:r>
            <w:r>
              <w:t>&amp; people’s needs.</w:t>
            </w:r>
          </w:p>
        </w:tc>
      </w:tr>
      <w:tr w:rsidR="00CA2FBC" w:rsidRPr="00417BE0" w14:paraId="01BE041A" w14:textId="77777777" w:rsidTr="00EE58E2">
        <w:trPr>
          <w:trHeight w:val="942"/>
        </w:trPr>
        <w:tc>
          <w:tcPr>
            <w:cnfStyle w:val="001000000000" w:firstRow="0" w:lastRow="0" w:firstColumn="1" w:lastColumn="0" w:oddVBand="0" w:evenVBand="0" w:oddHBand="0" w:evenHBand="0" w:firstRowFirstColumn="0" w:firstRowLastColumn="0" w:lastRowFirstColumn="0" w:lastRowLastColumn="0"/>
            <w:tcW w:w="2297" w:type="pct"/>
          </w:tcPr>
          <w:p w14:paraId="1CE5731B" w14:textId="77777777" w:rsidR="00CA2FBC" w:rsidRPr="00CA2FBC" w:rsidRDefault="00CA2FBC" w:rsidP="00EE58E2">
            <w:pPr>
              <w:rPr>
                <w:b w:val="0"/>
                <w:bCs w:val="0"/>
              </w:rPr>
            </w:pPr>
            <w:r w:rsidRPr="00CA2FBC">
              <w:rPr>
                <w:b w:val="0"/>
                <w:bCs w:val="0"/>
              </w:rPr>
              <w:t xml:space="preserve">Poor professional identity, OTs intervene at the wrong part of the journey, when person in crisis  </w:t>
            </w:r>
          </w:p>
        </w:tc>
        <w:tc>
          <w:tcPr>
            <w:tcW w:w="2703" w:type="pct"/>
          </w:tcPr>
          <w:p w14:paraId="297D8709" w14:textId="77777777" w:rsidR="00CA2FBC" w:rsidRPr="00E47E49" w:rsidRDefault="00CA2FBC" w:rsidP="00EE58E2">
            <w:pPr>
              <w:cnfStyle w:val="000000000000" w:firstRow="0" w:lastRow="0" w:firstColumn="0" w:lastColumn="0" w:oddVBand="0" w:evenVBand="0" w:oddHBand="0" w:evenHBand="0" w:firstRowFirstColumn="0" w:firstRowLastColumn="0" w:lastRowFirstColumn="0" w:lastRowLastColumn="0"/>
            </w:pPr>
            <w:r w:rsidRPr="00E47E49">
              <w:t>Lobby D</w:t>
            </w:r>
            <w:r>
              <w:t>A</w:t>
            </w:r>
            <w:r w:rsidRPr="00E47E49">
              <w:t xml:space="preserve">SS and </w:t>
            </w:r>
            <w:r>
              <w:t>WM</w:t>
            </w:r>
            <w:r w:rsidRPr="00E47E49">
              <w:t>ADSS.</w:t>
            </w:r>
          </w:p>
          <w:p w14:paraId="4FB22EE6" w14:textId="77777777" w:rsidR="00CA2FBC" w:rsidRPr="00E47E49" w:rsidRDefault="00CA2FBC" w:rsidP="00EE58E2">
            <w:pPr>
              <w:cnfStyle w:val="000000000000" w:firstRow="0" w:lastRow="0" w:firstColumn="0" w:lastColumn="0" w:oddVBand="0" w:evenVBand="0" w:oddHBand="0" w:evenHBand="0" w:firstRowFirstColumn="0" w:firstRowLastColumn="0" w:lastRowFirstColumn="0" w:lastRowLastColumn="0"/>
            </w:pPr>
            <w:r w:rsidRPr="00E47E49">
              <w:t>To improve joint education opportunities between social work and O</w:t>
            </w:r>
            <w:r>
              <w:t>T</w:t>
            </w:r>
            <w:r w:rsidRPr="00E47E49">
              <w:t xml:space="preserve">s in university </w:t>
            </w:r>
          </w:p>
        </w:tc>
      </w:tr>
      <w:tr w:rsidR="00CA2FBC" w:rsidRPr="00BD3F6F" w14:paraId="17CB96A8" w14:textId="77777777" w:rsidTr="00EE58E2">
        <w:trPr>
          <w:cnfStyle w:val="000000100000" w:firstRow="0" w:lastRow="0" w:firstColumn="0" w:lastColumn="0" w:oddVBand="0" w:evenVBand="0" w:oddHBand="1" w:evenHBand="0" w:firstRowFirstColumn="0" w:firstRowLastColumn="0" w:lastRowFirstColumn="0" w:lastRowLastColumn="0"/>
          <w:trHeight w:val="544"/>
        </w:trPr>
        <w:tc>
          <w:tcPr>
            <w:cnfStyle w:val="001000000000" w:firstRow="0" w:lastRow="0" w:firstColumn="1" w:lastColumn="0" w:oddVBand="0" w:evenVBand="0" w:oddHBand="0" w:evenHBand="0" w:firstRowFirstColumn="0" w:firstRowLastColumn="0" w:lastRowFirstColumn="0" w:lastRowLastColumn="0"/>
            <w:tcW w:w="2297" w:type="pct"/>
          </w:tcPr>
          <w:p w14:paraId="71B0050D" w14:textId="77777777" w:rsidR="00CA2FBC" w:rsidRPr="00CA2FBC" w:rsidRDefault="00CA2FBC" w:rsidP="00EE58E2">
            <w:pPr>
              <w:rPr>
                <w:b w:val="0"/>
                <w:bCs w:val="0"/>
              </w:rPr>
            </w:pPr>
            <w:r w:rsidRPr="00CA2FBC">
              <w:rPr>
                <w:b w:val="0"/>
                <w:bCs w:val="0"/>
              </w:rPr>
              <w:t xml:space="preserve">Risk of duplication do not know what has been done across the country </w:t>
            </w:r>
          </w:p>
        </w:tc>
        <w:tc>
          <w:tcPr>
            <w:tcW w:w="2703" w:type="pct"/>
          </w:tcPr>
          <w:p w14:paraId="08BEB8FE" w14:textId="77777777" w:rsidR="00CA2FBC" w:rsidRPr="00E47E49" w:rsidRDefault="00CA2FBC" w:rsidP="00EE58E2">
            <w:pPr>
              <w:cnfStyle w:val="000000100000" w:firstRow="0" w:lastRow="0" w:firstColumn="0" w:lastColumn="0" w:oddVBand="0" w:evenVBand="0" w:oddHBand="1" w:evenHBand="0" w:firstRowFirstColumn="0" w:firstRowLastColumn="0" w:lastRowFirstColumn="0" w:lastRowLastColumn="0"/>
            </w:pPr>
            <w:r>
              <w:t>Improved data and research activities to resolve and adapt practice.</w:t>
            </w:r>
          </w:p>
        </w:tc>
      </w:tr>
      <w:tr w:rsidR="00CA2FBC" w:rsidRPr="00E33F1A" w14:paraId="5DCFF8A3" w14:textId="77777777" w:rsidTr="00EE58E2">
        <w:trPr>
          <w:trHeight w:val="397"/>
        </w:trPr>
        <w:tc>
          <w:tcPr>
            <w:cnfStyle w:val="001000000000" w:firstRow="0" w:lastRow="0" w:firstColumn="1" w:lastColumn="0" w:oddVBand="0" w:evenVBand="0" w:oddHBand="0" w:evenHBand="0" w:firstRowFirstColumn="0" w:firstRowLastColumn="0" w:lastRowFirstColumn="0" w:lastRowLastColumn="0"/>
            <w:tcW w:w="2297" w:type="pct"/>
          </w:tcPr>
          <w:p w14:paraId="785F6F36" w14:textId="77777777" w:rsidR="00CA2FBC" w:rsidRPr="00CA2FBC" w:rsidRDefault="00CA2FBC" w:rsidP="00EE58E2">
            <w:pPr>
              <w:rPr>
                <w:b w:val="0"/>
                <w:bCs w:val="0"/>
              </w:rPr>
            </w:pPr>
            <w:r w:rsidRPr="00CA2FBC">
              <w:rPr>
                <w:b w:val="0"/>
                <w:bCs w:val="0"/>
              </w:rPr>
              <w:t xml:space="preserve">Risk higher management will not support </w:t>
            </w:r>
          </w:p>
        </w:tc>
        <w:tc>
          <w:tcPr>
            <w:tcW w:w="2703" w:type="pct"/>
          </w:tcPr>
          <w:p w14:paraId="003A7610" w14:textId="77777777" w:rsidR="00CA2FBC" w:rsidRPr="00E47E49" w:rsidRDefault="00CA2FBC" w:rsidP="00EE58E2">
            <w:pPr>
              <w:cnfStyle w:val="000000000000" w:firstRow="0" w:lastRow="0" w:firstColumn="0" w:lastColumn="0" w:oddVBand="0" w:evenVBand="0" w:oddHBand="0" w:evenHBand="0" w:firstRowFirstColumn="0" w:firstRowLastColumn="0" w:lastRowFirstColumn="0" w:lastRowLastColumn="0"/>
            </w:pPr>
            <w:r w:rsidRPr="00E47E49">
              <w:t xml:space="preserve">Use outcome measures </w:t>
            </w:r>
          </w:p>
        </w:tc>
      </w:tr>
    </w:tbl>
    <w:p w14:paraId="20952750" w14:textId="77777777" w:rsidR="00CA2FBC" w:rsidRPr="005528AB" w:rsidRDefault="00CA2FBC" w:rsidP="00A60730">
      <w:pPr>
        <w:spacing w:line="360" w:lineRule="auto"/>
        <w:rPr>
          <w:rFonts w:cs="Arial"/>
        </w:rPr>
      </w:pPr>
    </w:p>
    <w:sectPr w:rsidR="00CA2FBC" w:rsidRPr="005528AB" w:rsidSect="00CA2FBC">
      <w:headerReference w:type="default" r:id="rId53"/>
      <w:footerReference w:type="default" r:id="rId54"/>
      <w:pgSz w:w="16838" w:h="11906" w:orient="landscape"/>
      <w:pgMar w:top="1440" w:right="2127" w:bottom="1440"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C265AB5" w14:textId="77777777" w:rsidR="000D7D57" w:rsidRDefault="000D7D57" w:rsidP="00BF47F5">
      <w:pPr>
        <w:spacing w:after="0" w:line="240" w:lineRule="auto"/>
      </w:pPr>
      <w:r>
        <w:separator/>
      </w:r>
    </w:p>
  </w:endnote>
  <w:endnote w:type="continuationSeparator" w:id="0">
    <w:p w14:paraId="2602F0DA" w14:textId="77777777" w:rsidR="000D7D57" w:rsidRDefault="000D7D57" w:rsidP="00BF47F5">
      <w:pPr>
        <w:spacing w:after="0" w:line="240" w:lineRule="auto"/>
      </w:pPr>
      <w:r>
        <w:continuationSeparator/>
      </w:r>
    </w:p>
  </w:endnote>
  <w:endnote w:type="continuationNotice" w:id="1">
    <w:p w14:paraId="4E3BBE4E" w14:textId="77777777" w:rsidR="000D7D57" w:rsidRDefault="000D7D57">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Calibri Light">
    <w:panose1 w:val="020F03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603105658"/>
      <w:docPartObj>
        <w:docPartGallery w:val="Page Numbers (Bottom of Page)"/>
        <w:docPartUnique/>
      </w:docPartObj>
    </w:sdtPr>
    <w:sdtEndPr>
      <w:rPr>
        <w:noProof/>
      </w:rPr>
    </w:sdtEndPr>
    <w:sdtContent>
      <w:p w14:paraId="26B1CA0A" w14:textId="77777777" w:rsidR="005528AB" w:rsidRDefault="005528AB" w:rsidP="00A80B5A">
        <w:pPr>
          <w:pStyle w:val="Footer"/>
        </w:pPr>
        <w:r>
          <w:fldChar w:fldCharType="begin"/>
        </w:r>
        <w:r>
          <w:instrText xml:space="preserve"> PAGE   \* MERGEFORMAT </w:instrText>
        </w:r>
        <w:r>
          <w:fldChar w:fldCharType="separate"/>
        </w:r>
        <w:r>
          <w:rPr>
            <w:noProof/>
          </w:rPr>
          <w:t>2</w:t>
        </w:r>
        <w:r>
          <w:rPr>
            <w:noProof/>
          </w:rPr>
          <w:fldChar w:fldCharType="end"/>
        </w:r>
      </w:p>
    </w:sdtContent>
  </w:sdt>
  <w:p w14:paraId="0DA09BA1" w14:textId="77777777" w:rsidR="005528AB" w:rsidRDefault="005528AB" w:rsidP="00A80B5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114280371"/>
      <w:docPartObj>
        <w:docPartGallery w:val="Page Numbers (Bottom of Page)"/>
        <w:docPartUnique/>
      </w:docPartObj>
    </w:sdtPr>
    <w:sdtEndPr>
      <w:rPr>
        <w:noProof/>
      </w:rPr>
    </w:sdtEndPr>
    <w:sdtContent>
      <w:p w14:paraId="1F9759FD" w14:textId="3DC04932" w:rsidR="004C147C" w:rsidRDefault="004C147C">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6A6E96CB" w14:textId="77777777" w:rsidR="00BF47F5" w:rsidRDefault="00BF47F5">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45FA69E" w14:textId="77777777" w:rsidR="000D7D57" w:rsidRDefault="000D7D57" w:rsidP="00BF47F5">
      <w:pPr>
        <w:spacing w:after="0" w:line="240" w:lineRule="auto"/>
      </w:pPr>
      <w:r>
        <w:separator/>
      </w:r>
    </w:p>
  </w:footnote>
  <w:footnote w:type="continuationSeparator" w:id="0">
    <w:p w14:paraId="77D8F02D" w14:textId="77777777" w:rsidR="000D7D57" w:rsidRDefault="000D7D57" w:rsidP="00BF47F5">
      <w:pPr>
        <w:spacing w:after="0" w:line="240" w:lineRule="auto"/>
      </w:pPr>
      <w:r>
        <w:continuationSeparator/>
      </w:r>
    </w:p>
  </w:footnote>
  <w:footnote w:type="continuationNotice" w:id="1">
    <w:p w14:paraId="3245A620" w14:textId="77777777" w:rsidR="000D7D57" w:rsidRDefault="000D7D57">
      <w:pPr>
        <w:spacing w:after="0" w:line="240" w:lineRule="auto"/>
      </w:pPr>
    </w:p>
  </w:footnote>
  <w:footnote w:id="2">
    <w:p w14:paraId="17480CB7" w14:textId="77777777" w:rsidR="00C13986" w:rsidRDefault="00C13986" w:rsidP="00C13986">
      <w:pPr>
        <w:pStyle w:val="FootnoteText"/>
      </w:pPr>
      <w:r>
        <w:rPr>
          <w:rStyle w:val="FootnoteReference"/>
        </w:rPr>
        <w:footnoteRef/>
      </w:r>
      <w:r>
        <w:t xml:space="preserve"> </w:t>
      </w:r>
      <w:hyperlink r:id="rId1" w:history="1">
        <w:r w:rsidRPr="000726F6">
          <w:rPr>
            <w:rStyle w:val="Hyperlink"/>
            <w:color w:val="4472C4" w:themeColor="accent1"/>
          </w:rPr>
          <w:t>ahp-project-report-jun-24-final.pdf</w:t>
        </w:r>
      </w:hyperlink>
    </w:p>
  </w:footnote>
  <w:footnote w:id="3">
    <w:p w14:paraId="421C94D5" w14:textId="77777777" w:rsidR="00C13986" w:rsidRDefault="00C13986" w:rsidP="00C13986">
      <w:pPr>
        <w:pStyle w:val="FootnoteText"/>
      </w:pPr>
      <w:r>
        <w:rPr>
          <w:rStyle w:val="FootnoteReference"/>
        </w:rPr>
        <w:footnoteRef/>
      </w:r>
      <w:r>
        <w:t xml:space="preserve"> </w:t>
      </w:r>
      <w:hyperlink r:id="rId2" w:history="1">
        <w:r w:rsidRPr="009E3C98">
          <w:rPr>
            <w:rStyle w:val="Hyperlink"/>
          </w:rPr>
          <w:t>A National summary report of the Employer Standards Survey for occupational therapists - August 2024 | Local Government Association</w:t>
        </w:r>
      </w:hyperlink>
    </w:p>
  </w:footnote>
  <w:footnote w:id="4">
    <w:p w14:paraId="12CB8DC9" w14:textId="77777777" w:rsidR="00176A37" w:rsidRDefault="00176A37" w:rsidP="00176A37">
      <w:pPr>
        <w:pStyle w:val="FootnoteText"/>
      </w:pPr>
      <w:r>
        <w:rPr>
          <w:rStyle w:val="FootnoteReference"/>
        </w:rPr>
        <w:footnoteRef/>
      </w:r>
      <w:r>
        <w:t xml:space="preserve"> </w:t>
      </w:r>
      <w:hyperlink r:id="rId3" w:history="1">
        <w:r w:rsidRPr="00F90C38">
          <w:rPr>
            <w:rStyle w:val="Hyperlink"/>
          </w:rPr>
          <w:t>https://www.skillsforcare.org.uk/Adult-Social-Care-Workforce-Data/Workforce-intelligence/publications/regional-information/My-region.aspx</w:t>
        </w:r>
      </w:hyperlink>
      <w:r>
        <w:t xml:space="preserve"> </w:t>
      </w:r>
    </w:p>
  </w:footnote>
  <w:footnote w:id="5">
    <w:p w14:paraId="260B0295" w14:textId="77777777" w:rsidR="00176A37" w:rsidRPr="006311FD" w:rsidRDefault="00176A37" w:rsidP="00176A37">
      <w:r w:rsidRPr="00DE2496">
        <w:rPr>
          <w:rStyle w:val="FootnoteReference"/>
          <w:sz w:val="16"/>
          <w:szCs w:val="16"/>
        </w:rPr>
        <w:footnoteRef/>
      </w:r>
      <w:r w:rsidRPr="00DE2496">
        <w:rPr>
          <w:sz w:val="16"/>
          <w:szCs w:val="16"/>
        </w:rPr>
        <w:t xml:space="preserve"> </w:t>
      </w:r>
      <w:hyperlink r:id="rId4" w:history="1">
        <w:r w:rsidRPr="00DE2496">
          <w:rPr>
            <w:rStyle w:val="Hyperlink"/>
            <w:sz w:val="18"/>
            <w:szCs w:val="18"/>
          </w:rPr>
          <w:t>https://www.skillsforc8.7are.org.uk/Adult-Social-Care-Workforce-Data/Workforce-intelligence/publications/Workforce-estimates.aspx</w:t>
        </w:r>
      </w:hyperlink>
      <w:r w:rsidRPr="006311FD">
        <w:t xml:space="preserve"> </w:t>
      </w:r>
    </w:p>
    <w:p w14:paraId="0F6EC834" w14:textId="77777777" w:rsidR="00176A37" w:rsidRDefault="00176A37" w:rsidP="00176A37">
      <w:pPr>
        <w:pStyle w:val="FootnoteText"/>
      </w:pPr>
      <w:r>
        <w:t xml:space="preserve"> </w:t>
      </w:r>
    </w:p>
  </w:footnote>
  <w:footnote w:id="6">
    <w:p w14:paraId="28F0BC01" w14:textId="77777777" w:rsidR="000E644A" w:rsidRDefault="000E644A" w:rsidP="000E644A">
      <w:pPr>
        <w:pStyle w:val="FootnoteText"/>
      </w:pPr>
      <w:r>
        <w:rPr>
          <w:rStyle w:val="FootnoteReference"/>
        </w:rPr>
        <w:footnoteRef/>
      </w:r>
      <w:r>
        <w:t xml:space="preserve"> </w:t>
      </w:r>
      <w:hyperlink r:id="rId5" w:history="1">
        <w:r w:rsidRPr="00314374">
          <w:rPr>
            <w:rStyle w:val="Hyperlink"/>
          </w:rPr>
          <w:t>http://dx.doi.org/10.1191/1478088706qp063oa</w:t>
        </w:r>
      </w:hyperlink>
      <w: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649FC6" w14:textId="756F4C6B" w:rsidR="00CA2FBC" w:rsidRDefault="00A60730">
    <w:pPr>
      <w:pStyle w:val="Header"/>
    </w:pPr>
    <w:r>
      <w:rPr>
        <w:noProof/>
      </w:rPr>
      <w:drawing>
        <wp:anchor distT="0" distB="0" distL="114300" distR="114300" simplePos="0" relativeHeight="251660289" behindDoc="0" locked="0" layoutInCell="1" allowOverlap="1" wp14:anchorId="653A6FE4" wp14:editId="76627A26">
          <wp:simplePos x="0" y="0"/>
          <wp:positionH relativeFrom="margin">
            <wp:posOffset>4461510</wp:posOffset>
          </wp:positionH>
          <wp:positionV relativeFrom="paragraph">
            <wp:posOffset>-284480</wp:posOffset>
          </wp:positionV>
          <wp:extent cx="1896110" cy="1066800"/>
          <wp:effectExtent l="0" t="0" r="8890" b="0"/>
          <wp:wrapSquare wrapText="bothSides"/>
          <wp:docPr id="85996787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9967871" name="Picture 859967871"/>
                  <pic:cNvPicPr/>
                </pic:nvPicPr>
                <pic:blipFill>
                  <a:blip r:embed="rId1">
                    <a:extLst>
                      <a:ext uri="{28A0092B-C50C-407E-A947-70E740481C1C}">
                        <a14:useLocalDpi xmlns:a14="http://schemas.microsoft.com/office/drawing/2010/main" val="0"/>
                      </a:ext>
                    </a:extLst>
                  </a:blip>
                  <a:stretch>
                    <a:fillRect/>
                  </a:stretch>
                </pic:blipFill>
                <pic:spPr>
                  <a:xfrm>
                    <a:off x="0" y="0"/>
                    <a:ext cx="1896110" cy="1066800"/>
                  </a:xfrm>
                  <a:prstGeom prst="rect">
                    <a:avLst/>
                  </a:prstGeom>
                </pic:spPr>
              </pic:pic>
            </a:graphicData>
          </a:graphic>
          <wp14:sizeRelH relativeFrom="margin">
            <wp14:pctWidth>0</wp14:pctWidth>
          </wp14:sizeRelH>
          <wp14:sizeRelV relativeFrom="margin">
            <wp14:pctHeight>0</wp14:pctHeight>
          </wp14:sizeRelV>
        </wp:anchor>
      </w:drawing>
    </w:r>
    <w:r w:rsidR="00782B73">
      <w:rPr>
        <w:rFonts w:ascii="Times New Roman" w:hAnsi="Times New Roman" w:cs="Times New Roman"/>
        <w:noProof/>
        <w:lang w:eastAsia="en-GB"/>
      </w:rPr>
      <mc:AlternateContent>
        <mc:Choice Requires="wps">
          <w:drawing>
            <wp:anchor distT="45720" distB="45720" distL="114300" distR="114300" simplePos="0" relativeHeight="251658241" behindDoc="0" locked="0" layoutInCell="1" allowOverlap="1" wp14:anchorId="4F85253C" wp14:editId="4C9E28A3">
              <wp:simplePos x="0" y="0"/>
              <wp:positionH relativeFrom="margin">
                <wp:posOffset>-588010</wp:posOffset>
              </wp:positionH>
              <wp:positionV relativeFrom="paragraph">
                <wp:posOffset>-7206</wp:posOffset>
              </wp:positionV>
              <wp:extent cx="2905125" cy="581025"/>
              <wp:effectExtent l="0" t="0" r="0" b="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05125" cy="581025"/>
                      </a:xfrm>
                      <a:prstGeom prst="rect">
                        <a:avLst/>
                      </a:prstGeom>
                      <a:noFill/>
                      <a:ln w="9525">
                        <a:noFill/>
                        <a:miter lim="800000"/>
                        <a:headEnd/>
                        <a:tailEnd/>
                      </a:ln>
                    </wps:spPr>
                    <wps:txbx>
                      <w:txbxContent>
                        <w:p w14:paraId="7EC63BFB" w14:textId="77777777" w:rsidR="00782B73" w:rsidRDefault="00782B73" w:rsidP="00782B73">
                          <w:pPr>
                            <w:pStyle w:val="Header"/>
                            <w:rPr>
                              <w:rFonts w:ascii="Arial Black" w:hAnsi="Arial Black"/>
                              <w:color w:val="A84D98"/>
                            </w:rPr>
                          </w:pPr>
                          <w:r>
                            <w:rPr>
                              <w:rFonts w:ascii="Arial Black" w:hAnsi="Arial Black"/>
                              <w:color w:val="A84D98"/>
                            </w:rPr>
                            <w:t xml:space="preserve">“Good support isn’t just about </w:t>
                          </w:r>
                        </w:p>
                        <w:p w14:paraId="15F7FDA1" w14:textId="77777777" w:rsidR="00782B73" w:rsidRDefault="00782B73" w:rsidP="00782B73">
                          <w:pPr>
                            <w:pStyle w:val="Header"/>
                            <w:rPr>
                              <w:rFonts w:ascii="Arial Black" w:hAnsi="Arial Black"/>
                              <w:color w:val="A84D98"/>
                            </w:rPr>
                          </w:pPr>
                          <w:r>
                            <w:rPr>
                              <w:rFonts w:ascii="Arial Black" w:hAnsi="Arial Black"/>
                              <w:color w:val="A84D98"/>
                            </w:rPr>
                            <w:t>‘services’ – it’s about having a life.”</w:t>
                          </w:r>
                        </w:p>
                      </w:txbxContent>
                    </wps:txbx>
                    <wps:bodyPr rot="0" vertOverflow="clip" horzOverflow="clip"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4F85253C" id="_x0000_t202" coordsize="21600,21600" o:spt="202" path="m,l,21600r21600,l21600,xe">
              <v:stroke joinstyle="miter"/>
              <v:path gradientshapeok="t" o:connecttype="rect"/>
            </v:shapetype>
            <v:shape id="_x0000_s1027" type="#_x0000_t202" style="position:absolute;margin-left:-46.3pt;margin-top:-.55pt;width:228.75pt;height:45.75pt;z-index:251658241;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QEWoBAIAAPUDAAAOAAAAZHJzL2Uyb0RvYy54bWysU8FuGyEQvVfqPyDu9e5admuvvI7SpKkq&#10;pUmltB+AWfCiAkMBe9f9+g6s41jOLSoHxDDDm3lvhtXVYDTZCx8U2IZWk5ISYTm0ym4b+uvn3YcF&#10;JSEy2zINVjT0IAK9Wr9/t+pdLabQgW6FJwhiQ927hnYxurooAu+EYWECTlh0SvCGRTT9tmg96xHd&#10;6GJalh+LHnzrPHARAt7ejk66zvhSCh4fpQwiEt1QrC3m3ed9k/ZivWL11jPXKX4sg72hCsOUxaQn&#10;qFsWGdl59QrKKO4hgIwTDqYAKRUXmQOyqcoLNk8dcyJzQXGCO8kU/h8sf9g/uR+exOEzDNjATCK4&#10;e+C/A7Fw0zG7FdfeQ98J1mLiKklW9C7Ux6dJ6lCHBLLpv0OLTWa7CBlokN4kVZAnQXRswOEkuhgi&#10;4Xg5XZbzajqnhKNvvqhKPKcUrH5+7XyIXwUYkg4N9djUjM729yGOoc8hKZmFO6V1bqy2pG/oco6Q&#10;Fx6jIs6dVqahizKtcRISyS+2zY8jU3o8Yy3aHlknoiPlOGwGDEzsN9AekL+Hcb7wP8RH3KQGTM+1&#10;cpR04P9e3qU4bCV6KOlxBhsa/uyYF5Tobxa1XlazWRrabMzmn6Zo+HPP5tzDLEeohkZKxuNNzIM+&#10;Mr/GnkiV5Xqp+MgJZysLfvwHaXjP7Rz18lvX/wAAAP//AwBQSwMEFAAGAAgAAAAhAKbhqrneAAAA&#10;CQEAAA8AAABkcnMvZG93bnJldi54bWxMj01PwzAMhu9I+w+RkbhtSUepaGk6TSCuTIwPiVvWeG1F&#10;41RNtpZ/j3eCmy0/ev285WZ2vTjjGDpPGpKVAoFUe9tRo+H97Xl5DyJEQ9b0nlDDDwbYVIur0hTW&#10;T/SK531sBIdQKIyGNsahkDLULToTVn5A4tvRj85EXsdG2tFMHO56uVYqk850xB9aM+Bji/X3/uQ0&#10;fLwcvz5TtWue3N0w+VlJcrnU+uZ63j6AiDjHPxgu+qwOFTsd/IlsEL2GZb7OGOUhSUAwcJulOYiD&#10;hlylIKtS/m9Q/QIAAP//AwBQSwECLQAUAAYACAAAACEAtoM4kv4AAADhAQAAEwAAAAAAAAAAAAAA&#10;AAAAAAAAW0NvbnRlbnRfVHlwZXNdLnhtbFBLAQItABQABgAIAAAAIQA4/SH/1gAAAJQBAAALAAAA&#10;AAAAAAAAAAAAAC8BAABfcmVscy8ucmVsc1BLAQItABQABgAIAAAAIQC6QEWoBAIAAPUDAAAOAAAA&#10;AAAAAAAAAAAAAC4CAABkcnMvZTJvRG9jLnhtbFBLAQItABQABgAIAAAAIQCm4aq53gAAAAkBAAAP&#10;AAAAAAAAAAAAAAAAAF4EAABkcnMvZG93bnJldi54bWxQSwUGAAAAAAQABADzAAAAaQUAAAAA&#10;" filled="f" stroked="f">
              <v:textbox>
                <w:txbxContent>
                  <w:p w14:paraId="7EC63BFB" w14:textId="77777777" w:rsidR="00782B73" w:rsidRDefault="00782B73" w:rsidP="00782B73">
                    <w:pPr>
                      <w:pStyle w:val="Header"/>
                      <w:rPr>
                        <w:rFonts w:ascii="Arial Black" w:hAnsi="Arial Black"/>
                        <w:color w:val="A84D98"/>
                      </w:rPr>
                    </w:pPr>
                    <w:r>
                      <w:rPr>
                        <w:rFonts w:ascii="Arial Black" w:hAnsi="Arial Black"/>
                        <w:color w:val="A84D98"/>
                      </w:rPr>
                      <w:t xml:space="preserve">“Good support isn’t just about </w:t>
                    </w:r>
                  </w:p>
                  <w:p w14:paraId="15F7FDA1" w14:textId="77777777" w:rsidR="00782B73" w:rsidRDefault="00782B73" w:rsidP="00782B73">
                    <w:pPr>
                      <w:pStyle w:val="Header"/>
                      <w:rPr>
                        <w:rFonts w:ascii="Arial Black" w:hAnsi="Arial Black"/>
                        <w:color w:val="A84D98"/>
                      </w:rPr>
                    </w:pPr>
                    <w:r>
                      <w:rPr>
                        <w:rFonts w:ascii="Arial Black" w:hAnsi="Arial Black"/>
                        <w:color w:val="A84D98"/>
                      </w:rPr>
                      <w:t>‘services’ – it’s about having a life.”</w:t>
                    </w:r>
                  </w:p>
                </w:txbxContent>
              </v:textbox>
              <w10:wrap type="square" anchorx="margin"/>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8467EF" w14:textId="4A87E0EA" w:rsidR="00CA2FBC" w:rsidRDefault="00CA2FBC" w:rsidP="002F0D93">
    <w:pPr>
      <w:pStyle w:val="Default"/>
    </w:pPr>
  </w:p>
  <w:p w14:paraId="52269460" w14:textId="6FE88FB2" w:rsidR="00CA2FBC" w:rsidRDefault="00CA2FBC" w:rsidP="002F0D93">
    <w:pPr>
      <w:pStyle w:val="Default"/>
    </w:pPr>
  </w:p>
  <w:p w14:paraId="51AD76BF" w14:textId="576719C3" w:rsidR="002F0D93" w:rsidRDefault="002F0D93" w:rsidP="002F0D93">
    <w:pPr>
      <w:pStyle w:val="Default"/>
    </w:pPr>
  </w:p>
  <w:p w14:paraId="44EE906D" w14:textId="70C3940D" w:rsidR="00DC2FDA" w:rsidRDefault="00DC2FDA" w:rsidP="002F0D9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1E582A"/>
    <w:multiLevelType w:val="hybridMultilevel"/>
    <w:tmpl w:val="1FF45EF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4E7469B"/>
    <w:multiLevelType w:val="hybridMultilevel"/>
    <w:tmpl w:val="0204CBB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05471BD1"/>
    <w:multiLevelType w:val="multilevel"/>
    <w:tmpl w:val="899CAB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05C80887"/>
    <w:multiLevelType w:val="multilevel"/>
    <w:tmpl w:val="A53EB9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07C25A11"/>
    <w:multiLevelType w:val="hybridMultilevel"/>
    <w:tmpl w:val="FE4E8D2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30B4566"/>
    <w:multiLevelType w:val="hybridMultilevel"/>
    <w:tmpl w:val="335CDA0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7C80F0F"/>
    <w:multiLevelType w:val="hybridMultilevel"/>
    <w:tmpl w:val="DB06138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9A50CCD"/>
    <w:multiLevelType w:val="hybridMultilevel"/>
    <w:tmpl w:val="E2741F8A"/>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18B7E48"/>
    <w:multiLevelType w:val="multilevel"/>
    <w:tmpl w:val="ED125E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24FA343F"/>
    <w:multiLevelType w:val="hybridMultilevel"/>
    <w:tmpl w:val="14DA72A6"/>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0" w15:restartNumberingAfterBreak="0">
    <w:nsid w:val="25BD05A3"/>
    <w:multiLevelType w:val="hybridMultilevel"/>
    <w:tmpl w:val="EDC8AD1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26EA284D"/>
    <w:multiLevelType w:val="multilevel"/>
    <w:tmpl w:val="7DC809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2D3347DE"/>
    <w:multiLevelType w:val="hybridMultilevel"/>
    <w:tmpl w:val="A7C2526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DA8352C"/>
    <w:multiLevelType w:val="hybridMultilevel"/>
    <w:tmpl w:val="5F40795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3018573A"/>
    <w:multiLevelType w:val="hybridMultilevel"/>
    <w:tmpl w:val="179C2F3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1460CE2"/>
    <w:multiLevelType w:val="multilevel"/>
    <w:tmpl w:val="D3C6DAB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336F5650"/>
    <w:multiLevelType w:val="hybridMultilevel"/>
    <w:tmpl w:val="FD9260C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3837470E"/>
    <w:multiLevelType w:val="hybridMultilevel"/>
    <w:tmpl w:val="3A344AD8"/>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3A994342"/>
    <w:multiLevelType w:val="hybridMultilevel"/>
    <w:tmpl w:val="139475A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3BF85C23"/>
    <w:multiLevelType w:val="hybridMultilevel"/>
    <w:tmpl w:val="D2D4B00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3CC92740"/>
    <w:multiLevelType w:val="hybridMultilevel"/>
    <w:tmpl w:val="EDA45E3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3FBB2120"/>
    <w:multiLevelType w:val="multilevel"/>
    <w:tmpl w:val="FBBCFB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41A77234"/>
    <w:multiLevelType w:val="hybridMultilevel"/>
    <w:tmpl w:val="E83ABE6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46057AC2"/>
    <w:multiLevelType w:val="multilevel"/>
    <w:tmpl w:val="5E045A64"/>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46C117DC"/>
    <w:multiLevelType w:val="hybridMultilevel"/>
    <w:tmpl w:val="246A7E7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46F57907"/>
    <w:multiLevelType w:val="hybridMultilevel"/>
    <w:tmpl w:val="648A8EB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6" w15:restartNumberingAfterBreak="0">
    <w:nsid w:val="4C064019"/>
    <w:multiLevelType w:val="hybridMultilevel"/>
    <w:tmpl w:val="794274D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4C854E55"/>
    <w:multiLevelType w:val="hybridMultilevel"/>
    <w:tmpl w:val="A24A7798"/>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4DD06082"/>
    <w:multiLevelType w:val="hybridMultilevel"/>
    <w:tmpl w:val="E46A5A8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4E153DC1"/>
    <w:multiLevelType w:val="hybridMultilevel"/>
    <w:tmpl w:val="C87CC0E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501E603D"/>
    <w:multiLevelType w:val="multilevel"/>
    <w:tmpl w:val="B434A4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50883561"/>
    <w:multiLevelType w:val="multilevel"/>
    <w:tmpl w:val="1F2E7F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2" w15:restartNumberingAfterBreak="0">
    <w:nsid w:val="57563AFE"/>
    <w:multiLevelType w:val="hybridMultilevel"/>
    <w:tmpl w:val="CDC44E16"/>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3" w15:restartNumberingAfterBreak="0">
    <w:nsid w:val="5C270DBE"/>
    <w:multiLevelType w:val="multilevel"/>
    <w:tmpl w:val="C5967D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4" w15:restartNumberingAfterBreak="0">
    <w:nsid w:val="5C3B0CB3"/>
    <w:multiLevelType w:val="hybridMultilevel"/>
    <w:tmpl w:val="B63CB92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5C6673BD"/>
    <w:multiLevelType w:val="hybridMultilevel"/>
    <w:tmpl w:val="E578D91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6" w15:restartNumberingAfterBreak="0">
    <w:nsid w:val="5E15103C"/>
    <w:multiLevelType w:val="multilevel"/>
    <w:tmpl w:val="099C25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7" w15:restartNumberingAfterBreak="0">
    <w:nsid w:val="5E151FAF"/>
    <w:multiLevelType w:val="hybridMultilevel"/>
    <w:tmpl w:val="4E242848"/>
    <w:lvl w:ilvl="0" w:tplc="BB1A591C">
      <w:start w:val="1"/>
      <w:numFmt w:val="bullet"/>
      <w:lvlText w:val="•"/>
      <w:lvlJc w:val="left"/>
      <w:pPr>
        <w:tabs>
          <w:tab w:val="num" w:pos="720"/>
        </w:tabs>
        <w:ind w:left="720" w:hanging="360"/>
      </w:pPr>
      <w:rPr>
        <w:rFonts w:ascii="Arial" w:hAnsi="Arial" w:hint="default"/>
      </w:rPr>
    </w:lvl>
    <w:lvl w:ilvl="1" w:tplc="F26E1398" w:tentative="1">
      <w:start w:val="1"/>
      <w:numFmt w:val="bullet"/>
      <w:lvlText w:val="•"/>
      <w:lvlJc w:val="left"/>
      <w:pPr>
        <w:tabs>
          <w:tab w:val="num" w:pos="1440"/>
        </w:tabs>
        <w:ind w:left="1440" w:hanging="360"/>
      </w:pPr>
      <w:rPr>
        <w:rFonts w:ascii="Arial" w:hAnsi="Arial" w:hint="default"/>
      </w:rPr>
    </w:lvl>
    <w:lvl w:ilvl="2" w:tplc="14682722" w:tentative="1">
      <w:start w:val="1"/>
      <w:numFmt w:val="bullet"/>
      <w:lvlText w:val="•"/>
      <w:lvlJc w:val="left"/>
      <w:pPr>
        <w:tabs>
          <w:tab w:val="num" w:pos="2160"/>
        </w:tabs>
        <w:ind w:left="2160" w:hanging="360"/>
      </w:pPr>
      <w:rPr>
        <w:rFonts w:ascii="Arial" w:hAnsi="Arial" w:hint="default"/>
      </w:rPr>
    </w:lvl>
    <w:lvl w:ilvl="3" w:tplc="A69C1766" w:tentative="1">
      <w:start w:val="1"/>
      <w:numFmt w:val="bullet"/>
      <w:lvlText w:val="•"/>
      <w:lvlJc w:val="left"/>
      <w:pPr>
        <w:tabs>
          <w:tab w:val="num" w:pos="2880"/>
        </w:tabs>
        <w:ind w:left="2880" w:hanging="360"/>
      </w:pPr>
      <w:rPr>
        <w:rFonts w:ascii="Arial" w:hAnsi="Arial" w:hint="default"/>
      </w:rPr>
    </w:lvl>
    <w:lvl w:ilvl="4" w:tplc="24A66C90" w:tentative="1">
      <w:start w:val="1"/>
      <w:numFmt w:val="bullet"/>
      <w:lvlText w:val="•"/>
      <w:lvlJc w:val="left"/>
      <w:pPr>
        <w:tabs>
          <w:tab w:val="num" w:pos="3600"/>
        </w:tabs>
        <w:ind w:left="3600" w:hanging="360"/>
      </w:pPr>
      <w:rPr>
        <w:rFonts w:ascii="Arial" w:hAnsi="Arial" w:hint="default"/>
      </w:rPr>
    </w:lvl>
    <w:lvl w:ilvl="5" w:tplc="67047AB8" w:tentative="1">
      <w:start w:val="1"/>
      <w:numFmt w:val="bullet"/>
      <w:lvlText w:val="•"/>
      <w:lvlJc w:val="left"/>
      <w:pPr>
        <w:tabs>
          <w:tab w:val="num" w:pos="4320"/>
        </w:tabs>
        <w:ind w:left="4320" w:hanging="360"/>
      </w:pPr>
      <w:rPr>
        <w:rFonts w:ascii="Arial" w:hAnsi="Arial" w:hint="default"/>
      </w:rPr>
    </w:lvl>
    <w:lvl w:ilvl="6" w:tplc="40545CF6" w:tentative="1">
      <w:start w:val="1"/>
      <w:numFmt w:val="bullet"/>
      <w:lvlText w:val="•"/>
      <w:lvlJc w:val="left"/>
      <w:pPr>
        <w:tabs>
          <w:tab w:val="num" w:pos="5040"/>
        </w:tabs>
        <w:ind w:left="5040" w:hanging="360"/>
      </w:pPr>
      <w:rPr>
        <w:rFonts w:ascii="Arial" w:hAnsi="Arial" w:hint="default"/>
      </w:rPr>
    </w:lvl>
    <w:lvl w:ilvl="7" w:tplc="C5E0CCF0" w:tentative="1">
      <w:start w:val="1"/>
      <w:numFmt w:val="bullet"/>
      <w:lvlText w:val="•"/>
      <w:lvlJc w:val="left"/>
      <w:pPr>
        <w:tabs>
          <w:tab w:val="num" w:pos="5760"/>
        </w:tabs>
        <w:ind w:left="5760" w:hanging="360"/>
      </w:pPr>
      <w:rPr>
        <w:rFonts w:ascii="Arial" w:hAnsi="Arial" w:hint="default"/>
      </w:rPr>
    </w:lvl>
    <w:lvl w:ilvl="8" w:tplc="9B9E6A02" w:tentative="1">
      <w:start w:val="1"/>
      <w:numFmt w:val="bullet"/>
      <w:lvlText w:val="•"/>
      <w:lvlJc w:val="left"/>
      <w:pPr>
        <w:tabs>
          <w:tab w:val="num" w:pos="6480"/>
        </w:tabs>
        <w:ind w:left="6480" w:hanging="360"/>
      </w:pPr>
      <w:rPr>
        <w:rFonts w:ascii="Arial" w:hAnsi="Arial" w:hint="default"/>
      </w:rPr>
    </w:lvl>
  </w:abstractNum>
  <w:abstractNum w:abstractNumId="38" w15:restartNumberingAfterBreak="0">
    <w:nsid w:val="5F38275D"/>
    <w:multiLevelType w:val="hybridMultilevel"/>
    <w:tmpl w:val="975E5BD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5FB74247"/>
    <w:multiLevelType w:val="multilevel"/>
    <w:tmpl w:val="C5C246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0" w15:restartNumberingAfterBreak="0">
    <w:nsid w:val="61CC093E"/>
    <w:multiLevelType w:val="multilevel"/>
    <w:tmpl w:val="6C7E81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1" w15:restartNumberingAfterBreak="0">
    <w:nsid w:val="61EB4DB5"/>
    <w:multiLevelType w:val="hybridMultilevel"/>
    <w:tmpl w:val="E060647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2" w15:restartNumberingAfterBreak="0">
    <w:nsid w:val="64D22831"/>
    <w:multiLevelType w:val="multilevel"/>
    <w:tmpl w:val="589815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3" w15:restartNumberingAfterBreak="0">
    <w:nsid w:val="669236BA"/>
    <w:multiLevelType w:val="hybridMultilevel"/>
    <w:tmpl w:val="5EE257F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4" w15:restartNumberingAfterBreak="0">
    <w:nsid w:val="67FE4EF1"/>
    <w:multiLevelType w:val="hybridMultilevel"/>
    <w:tmpl w:val="E0C46E3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5" w15:restartNumberingAfterBreak="0">
    <w:nsid w:val="684D1151"/>
    <w:multiLevelType w:val="hybridMultilevel"/>
    <w:tmpl w:val="FEB0454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6" w15:restartNumberingAfterBreak="0">
    <w:nsid w:val="6A4D613C"/>
    <w:multiLevelType w:val="hybridMultilevel"/>
    <w:tmpl w:val="2A16F06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7" w15:restartNumberingAfterBreak="0">
    <w:nsid w:val="6DAF28BF"/>
    <w:multiLevelType w:val="hybridMultilevel"/>
    <w:tmpl w:val="BD60AD9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8" w15:restartNumberingAfterBreak="0">
    <w:nsid w:val="6F1079C9"/>
    <w:multiLevelType w:val="hybridMultilevel"/>
    <w:tmpl w:val="B5BA1E0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9" w15:restartNumberingAfterBreak="0">
    <w:nsid w:val="72A5714B"/>
    <w:multiLevelType w:val="hybridMultilevel"/>
    <w:tmpl w:val="50E246C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0" w15:restartNumberingAfterBreak="0">
    <w:nsid w:val="73A7138E"/>
    <w:multiLevelType w:val="multilevel"/>
    <w:tmpl w:val="AC7ECF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1" w15:restartNumberingAfterBreak="0">
    <w:nsid w:val="76020C9C"/>
    <w:multiLevelType w:val="hybridMultilevel"/>
    <w:tmpl w:val="EC946DB8"/>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2" w15:restartNumberingAfterBreak="0">
    <w:nsid w:val="761D1285"/>
    <w:multiLevelType w:val="hybridMultilevel"/>
    <w:tmpl w:val="B344CE6C"/>
    <w:lvl w:ilvl="0" w:tplc="877E5378">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3" w15:restartNumberingAfterBreak="0">
    <w:nsid w:val="7A6A1413"/>
    <w:multiLevelType w:val="multilevel"/>
    <w:tmpl w:val="7C821C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641615529">
    <w:abstractNumId w:val="34"/>
  </w:num>
  <w:num w:numId="2" w16cid:durableId="2079088488">
    <w:abstractNumId w:val="38"/>
  </w:num>
  <w:num w:numId="3" w16cid:durableId="1760788288">
    <w:abstractNumId w:val="2"/>
  </w:num>
  <w:num w:numId="4" w16cid:durableId="1333602793">
    <w:abstractNumId w:val="7"/>
  </w:num>
  <w:num w:numId="5" w16cid:durableId="249049642">
    <w:abstractNumId w:val="23"/>
  </w:num>
  <w:num w:numId="6" w16cid:durableId="588269421">
    <w:abstractNumId w:val="15"/>
  </w:num>
  <w:num w:numId="7" w16cid:durableId="1337994318">
    <w:abstractNumId w:val="51"/>
  </w:num>
  <w:num w:numId="8" w16cid:durableId="493499360">
    <w:abstractNumId w:val="44"/>
  </w:num>
  <w:num w:numId="9" w16cid:durableId="1090930227">
    <w:abstractNumId w:val="41"/>
  </w:num>
  <w:num w:numId="10" w16cid:durableId="203563748">
    <w:abstractNumId w:val="52"/>
  </w:num>
  <w:num w:numId="11" w16cid:durableId="1493371061">
    <w:abstractNumId w:val="16"/>
  </w:num>
  <w:num w:numId="12" w16cid:durableId="1747994235">
    <w:abstractNumId w:val="13"/>
  </w:num>
  <w:num w:numId="13" w16cid:durableId="1035732211">
    <w:abstractNumId w:val="6"/>
  </w:num>
  <w:num w:numId="14" w16cid:durableId="1773429128">
    <w:abstractNumId w:val="32"/>
  </w:num>
  <w:num w:numId="15" w16cid:durableId="1556548028">
    <w:abstractNumId w:val="9"/>
  </w:num>
  <w:num w:numId="16" w16cid:durableId="837571961">
    <w:abstractNumId w:val="19"/>
  </w:num>
  <w:num w:numId="17" w16cid:durableId="1359231533">
    <w:abstractNumId w:val="33"/>
  </w:num>
  <w:num w:numId="18" w16cid:durableId="1451974487">
    <w:abstractNumId w:val="8"/>
  </w:num>
  <w:num w:numId="19" w16cid:durableId="2144226128">
    <w:abstractNumId w:val="39"/>
  </w:num>
  <w:num w:numId="20" w16cid:durableId="1483740963">
    <w:abstractNumId w:val="3"/>
  </w:num>
  <w:num w:numId="21" w16cid:durableId="1288974047">
    <w:abstractNumId w:val="21"/>
  </w:num>
  <w:num w:numId="22" w16cid:durableId="1285431483">
    <w:abstractNumId w:val="30"/>
  </w:num>
  <w:num w:numId="23" w16cid:durableId="213663109">
    <w:abstractNumId w:val="42"/>
  </w:num>
  <w:num w:numId="24" w16cid:durableId="468595638">
    <w:abstractNumId w:val="40"/>
  </w:num>
  <w:num w:numId="25" w16cid:durableId="430782886">
    <w:abstractNumId w:val="24"/>
  </w:num>
  <w:num w:numId="26" w16cid:durableId="1657685506">
    <w:abstractNumId w:val="47"/>
  </w:num>
  <w:num w:numId="27" w16cid:durableId="224143667">
    <w:abstractNumId w:val="18"/>
  </w:num>
  <w:num w:numId="28" w16cid:durableId="1083651213">
    <w:abstractNumId w:val="29"/>
  </w:num>
  <w:num w:numId="29" w16cid:durableId="157158406">
    <w:abstractNumId w:val="0"/>
  </w:num>
  <w:num w:numId="30" w16cid:durableId="134030200">
    <w:abstractNumId w:val="48"/>
  </w:num>
  <w:num w:numId="31" w16cid:durableId="1239055556">
    <w:abstractNumId w:val="27"/>
  </w:num>
  <w:num w:numId="32" w16cid:durableId="1122070665">
    <w:abstractNumId w:val="5"/>
  </w:num>
  <w:num w:numId="33" w16cid:durableId="1870293663">
    <w:abstractNumId w:val="12"/>
  </w:num>
  <w:num w:numId="34" w16cid:durableId="1780829433">
    <w:abstractNumId w:val="14"/>
  </w:num>
  <w:num w:numId="35" w16cid:durableId="1594972414">
    <w:abstractNumId w:val="35"/>
  </w:num>
  <w:num w:numId="36" w16cid:durableId="1281453829">
    <w:abstractNumId w:val="49"/>
  </w:num>
  <w:num w:numId="37" w16cid:durableId="1355494090">
    <w:abstractNumId w:val="20"/>
  </w:num>
  <w:num w:numId="38" w16cid:durableId="2146312142">
    <w:abstractNumId w:val="45"/>
  </w:num>
  <w:num w:numId="39" w16cid:durableId="1755127431">
    <w:abstractNumId w:val="26"/>
  </w:num>
  <w:num w:numId="40" w16cid:durableId="1984191029">
    <w:abstractNumId w:val="10"/>
  </w:num>
  <w:num w:numId="41" w16cid:durableId="1259409627">
    <w:abstractNumId w:val="25"/>
  </w:num>
  <w:num w:numId="42" w16cid:durableId="1927151752">
    <w:abstractNumId w:val="1"/>
  </w:num>
  <w:num w:numId="43" w16cid:durableId="1724937943">
    <w:abstractNumId w:val="43"/>
  </w:num>
  <w:num w:numId="44" w16cid:durableId="62609788">
    <w:abstractNumId w:val="36"/>
  </w:num>
  <w:num w:numId="45" w16cid:durableId="807863788">
    <w:abstractNumId w:val="11"/>
  </w:num>
  <w:num w:numId="46" w16cid:durableId="1994524348">
    <w:abstractNumId w:val="31"/>
  </w:num>
  <w:num w:numId="47" w16cid:durableId="166362363">
    <w:abstractNumId w:val="53"/>
  </w:num>
  <w:num w:numId="48" w16cid:durableId="765467634">
    <w:abstractNumId w:val="50"/>
  </w:num>
  <w:num w:numId="49" w16cid:durableId="1189610284">
    <w:abstractNumId w:val="46"/>
  </w:num>
  <w:num w:numId="50" w16cid:durableId="899707309">
    <w:abstractNumId w:val="22"/>
  </w:num>
  <w:num w:numId="51" w16cid:durableId="1656110428">
    <w:abstractNumId w:val="17"/>
  </w:num>
  <w:num w:numId="52" w16cid:durableId="1188062046">
    <w:abstractNumId w:val="28"/>
  </w:num>
  <w:num w:numId="53" w16cid:durableId="886259235">
    <w:abstractNumId w:val="4"/>
  </w:num>
  <w:num w:numId="54" w16cid:durableId="893471169">
    <w:abstractNumId w:val="37"/>
  </w:num>
  <w:numIdMacAtCleanup w:val="4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B3E4C"/>
    <w:rsid w:val="00000B35"/>
    <w:rsid w:val="00002008"/>
    <w:rsid w:val="00002224"/>
    <w:rsid w:val="00002350"/>
    <w:rsid w:val="000035F7"/>
    <w:rsid w:val="00004821"/>
    <w:rsid w:val="00010185"/>
    <w:rsid w:val="00011189"/>
    <w:rsid w:val="00012D87"/>
    <w:rsid w:val="00013477"/>
    <w:rsid w:val="00014469"/>
    <w:rsid w:val="000152FB"/>
    <w:rsid w:val="000156AA"/>
    <w:rsid w:val="00016384"/>
    <w:rsid w:val="00016E3A"/>
    <w:rsid w:val="0002081C"/>
    <w:rsid w:val="00021211"/>
    <w:rsid w:val="00024013"/>
    <w:rsid w:val="00025790"/>
    <w:rsid w:val="00034C31"/>
    <w:rsid w:val="00035F89"/>
    <w:rsid w:val="000362BA"/>
    <w:rsid w:val="00036804"/>
    <w:rsid w:val="000370AF"/>
    <w:rsid w:val="000371B8"/>
    <w:rsid w:val="000377E1"/>
    <w:rsid w:val="000408E9"/>
    <w:rsid w:val="000409D2"/>
    <w:rsid w:val="00040AA5"/>
    <w:rsid w:val="00040E91"/>
    <w:rsid w:val="00042961"/>
    <w:rsid w:val="00042EA9"/>
    <w:rsid w:val="000437DC"/>
    <w:rsid w:val="00044683"/>
    <w:rsid w:val="00047549"/>
    <w:rsid w:val="000510BB"/>
    <w:rsid w:val="000519EE"/>
    <w:rsid w:val="0005276F"/>
    <w:rsid w:val="000546F6"/>
    <w:rsid w:val="00054D27"/>
    <w:rsid w:val="000550A3"/>
    <w:rsid w:val="0005605B"/>
    <w:rsid w:val="00056E60"/>
    <w:rsid w:val="00056EAD"/>
    <w:rsid w:val="00060CF9"/>
    <w:rsid w:val="00061244"/>
    <w:rsid w:val="00061875"/>
    <w:rsid w:val="000618D0"/>
    <w:rsid w:val="00067171"/>
    <w:rsid w:val="0007092A"/>
    <w:rsid w:val="00071211"/>
    <w:rsid w:val="0007363E"/>
    <w:rsid w:val="00073E21"/>
    <w:rsid w:val="00074656"/>
    <w:rsid w:val="000748CF"/>
    <w:rsid w:val="00074E66"/>
    <w:rsid w:val="00075670"/>
    <w:rsid w:val="00075A5D"/>
    <w:rsid w:val="00075D6A"/>
    <w:rsid w:val="00080719"/>
    <w:rsid w:val="00081BD1"/>
    <w:rsid w:val="000871E9"/>
    <w:rsid w:val="00087EBF"/>
    <w:rsid w:val="00087ED0"/>
    <w:rsid w:val="00090BAB"/>
    <w:rsid w:val="000921F1"/>
    <w:rsid w:val="00092F6B"/>
    <w:rsid w:val="00093057"/>
    <w:rsid w:val="00093A53"/>
    <w:rsid w:val="000950D9"/>
    <w:rsid w:val="00095F68"/>
    <w:rsid w:val="000973F8"/>
    <w:rsid w:val="000A03F4"/>
    <w:rsid w:val="000A08C9"/>
    <w:rsid w:val="000A0DAA"/>
    <w:rsid w:val="000A3309"/>
    <w:rsid w:val="000A393C"/>
    <w:rsid w:val="000A4772"/>
    <w:rsid w:val="000A5616"/>
    <w:rsid w:val="000A5A4F"/>
    <w:rsid w:val="000A70CC"/>
    <w:rsid w:val="000A79A2"/>
    <w:rsid w:val="000B0AE2"/>
    <w:rsid w:val="000B0C9F"/>
    <w:rsid w:val="000B10F2"/>
    <w:rsid w:val="000B2554"/>
    <w:rsid w:val="000B2D09"/>
    <w:rsid w:val="000B3CEF"/>
    <w:rsid w:val="000B79D3"/>
    <w:rsid w:val="000C09A6"/>
    <w:rsid w:val="000C0C64"/>
    <w:rsid w:val="000C0E84"/>
    <w:rsid w:val="000C207E"/>
    <w:rsid w:val="000C287D"/>
    <w:rsid w:val="000C2921"/>
    <w:rsid w:val="000C2CAF"/>
    <w:rsid w:val="000C3029"/>
    <w:rsid w:val="000C34AA"/>
    <w:rsid w:val="000C39D8"/>
    <w:rsid w:val="000D11BA"/>
    <w:rsid w:val="000D32EC"/>
    <w:rsid w:val="000D55B9"/>
    <w:rsid w:val="000D57D2"/>
    <w:rsid w:val="000D5DA6"/>
    <w:rsid w:val="000D6494"/>
    <w:rsid w:val="000D670E"/>
    <w:rsid w:val="000D6CF3"/>
    <w:rsid w:val="000D7D57"/>
    <w:rsid w:val="000E22EA"/>
    <w:rsid w:val="000E2430"/>
    <w:rsid w:val="000E25E9"/>
    <w:rsid w:val="000E2F91"/>
    <w:rsid w:val="000E3C5C"/>
    <w:rsid w:val="000E43E3"/>
    <w:rsid w:val="000E572A"/>
    <w:rsid w:val="000E5855"/>
    <w:rsid w:val="000E61F4"/>
    <w:rsid w:val="000E621B"/>
    <w:rsid w:val="000E644A"/>
    <w:rsid w:val="000E6C89"/>
    <w:rsid w:val="000E7920"/>
    <w:rsid w:val="000F049F"/>
    <w:rsid w:val="000F0610"/>
    <w:rsid w:val="000F16C5"/>
    <w:rsid w:val="000F3A9D"/>
    <w:rsid w:val="000F4B85"/>
    <w:rsid w:val="000F50EE"/>
    <w:rsid w:val="000F62D9"/>
    <w:rsid w:val="000F62EE"/>
    <w:rsid w:val="000F6DBD"/>
    <w:rsid w:val="000F7A4A"/>
    <w:rsid w:val="001013A4"/>
    <w:rsid w:val="0010575E"/>
    <w:rsid w:val="00106480"/>
    <w:rsid w:val="0010679E"/>
    <w:rsid w:val="001073AD"/>
    <w:rsid w:val="00107648"/>
    <w:rsid w:val="00110E05"/>
    <w:rsid w:val="00111E79"/>
    <w:rsid w:val="00113143"/>
    <w:rsid w:val="0011444C"/>
    <w:rsid w:val="00114C48"/>
    <w:rsid w:val="00115C2E"/>
    <w:rsid w:val="0011614E"/>
    <w:rsid w:val="001173F6"/>
    <w:rsid w:val="001175AF"/>
    <w:rsid w:val="001203AF"/>
    <w:rsid w:val="0012052B"/>
    <w:rsid w:val="00122DC5"/>
    <w:rsid w:val="0012479A"/>
    <w:rsid w:val="00124FD8"/>
    <w:rsid w:val="00125AF9"/>
    <w:rsid w:val="00126C65"/>
    <w:rsid w:val="00127FD5"/>
    <w:rsid w:val="00131F82"/>
    <w:rsid w:val="001341B4"/>
    <w:rsid w:val="001348CD"/>
    <w:rsid w:val="00134BAD"/>
    <w:rsid w:val="00135D51"/>
    <w:rsid w:val="00135D8A"/>
    <w:rsid w:val="00135DB8"/>
    <w:rsid w:val="00136AEB"/>
    <w:rsid w:val="0014146C"/>
    <w:rsid w:val="00141A5E"/>
    <w:rsid w:val="0014314C"/>
    <w:rsid w:val="0014394F"/>
    <w:rsid w:val="00143BC7"/>
    <w:rsid w:val="00145FB3"/>
    <w:rsid w:val="00146690"/>
    <w:rsid w:val="00146770"/>
    <w:rsid w:val="001474E5"/>
    <w:rsid w:val="00152520"/>
    <w:rsid w:val="00153D21"/>
    <w:rsid w:val="001561DF"/>
    <w:rsid w:val="00157E52"/>
    <w:rsid w:val="001623F5"/>
    <w:rsid w:val="0016434D"/>
    <w:rsid w:val="00165131"/>
    <w:rsid w:val="001652EA"/>
    <w:rsid w:val="0016623E"/>
    <w:rsid w:val="00167A31"/>
    <w:rsid w:val="00170970"/>
    <w:rsid w:val="00172D2C"/>
    <w:rsid w:val="0017372A"/>
    <w:rsid w:val="001741BA"/>
    <w:rsid w:val="00176A37"/>
    <w:rsid w:val="00177895"/>
    <w:rsid w:val="00177DC0"/>
    <w:rsid w:val="00180322"/>
    <w:rsid w:val="001845EA"/>
    <w:rsid w:val="00186965"/>
    <w:rsid w:val="00187356"/>
    <w:rsid w:val="00187B75"/>
    <w:rsid w:val="00187E4E"/>
    <w:rsid w:val="001914C6"/>
    <w:rsid w:val="001918A7"/>
    <w:rsid w:val="001921CA"/>
    <w:rsid w:val="001941CB"/>
    <w:rsid w:val="00197F9A"/>
    <w:rsid w:val="001A0838"/>
    <w:rsid w:val="001A0A94"/>
    <w:rsid w:val="001A0E31"/>
    <w:rsid w:val="001A115F"/>
    <w:rsid w:val="001A19C0"/>
    <w:rsid w:val="001A3C9C"/>
    <w:rsid w:val="001A76B1"/>
    <w:rsid w:val="001B04A2"/>
    <w:rsid w:val="001B3BA9"/>
    <w:rsid w:val="001B3D47"/>
    <w:rsid w:val="001B3F11"/>
    <w:rsid w:val="001B5DEA"/>
    <w:rsid w:val="001B610D"/>
    <w:rsid w:val="001B67E8"/>
    <w:rsid w:val="001B710A"/>
    <w:rsid w:val="001B7333"/>
    <w:rsid w:val="001B73EF"/>
    <w:rsid w:val="001B7718"/>
    <w:rsid w:val="001C109D"/>
    <w:rsid w:val="001C1564"/>
    <w:rsid w:val="001C1B7B"/>
    <w:rsid w:val="001C3632"/>
    <w:rsid w:val="001C455B"/>
    <w:rsid w:val="001C597C"/>
    <w:rsid w:val="001C5E60"/>
    <w:rsid w:val="001C5EAF"/>
    <w:rsid w:val="001C6314"/>
    <w:rsid w:val="001C6B5A"/>
    <w:rsid w:val="001C73DF"/>
    <w:rsid w:val="001C740A"/>
    <w:rsid w:val="001D031F"/>
    <w:rsid w:val="001D13D1"/>
    <w:rsid w:val="001D336F"/>
    <w:rsid w:val="001D4618"/>
    <w:rsid w:val="001D4C2B"/>
    <w:rsid w:val="001D55D8"/>
    <w:rsid w:val="001E055F"/>
    <w:rsid w:val="001E0AA0"/>
    <w:rsid w:val="001E1474"/>
    <w:rsid w:val="001E154D"/>
    <w:rsid w:val="001E33B5"/>
    <w:rsid w:val="001E443C"/>
    <w:rsid w:val="001E4BB6"/>
    <w:rsid w:val="001E5E9F"/>
    <w:rsid w:val="001E69DB"/>
    <w:rsid w:val="001E6BE2"/>
    <w:rsid w:val="001E7FFB"/>
    <w:rsid w:val="001F16A2"/>
    <w:rsid w:val="001F4799"/>
    <w:rsid w:val="001F4AAD"/>
    <w:rsid w:val="001F6B0A"/>
    <w:rsid w:val="001F7013"/>
    <w:rsid w:val="00202327"/>
    <w:rsid w:val="00203D82"/>
    <w:rsid w:val="0020615D"/>
    <w:rsid w:val="00207269"/>
    <w:rsid w:val="00211967"/>
    <w:rsid w:val="00211ADA"/>
    <w:rsid w:val="00212070"/>
    <w:rsid w:val="0021218A"/>
    <w:rsid w:val="00212976"/>
    <w:rsid w:val="002134AF"/>
    <w:rsid w:val="00214F92"/>
    <w:rsid w:val="0021592A"/>
    <w:rsid w:val="00217304"/>
    <w:rsid w:val="002176DA"/>
    <w:rsid w:val="00220040"/>
    <w:rsid w:val="0022077C"/>
    <w:rsid w:val="002210E4"/>
    <w:rsid w:val="00221470"/>
    <w:rsid w:val="00221BF4"/>
    <w:rsid w:val="002229A1"/>
    <w:rsid w:val="00223E7C"/>
    <w:rsid w:val="00224C41"/>
    <w:rsid w:val="00224D55"/>
    <w:rsid w:val="00225616"/>
    <w:rsid w:val="00225DA4"/>
    <w:rsid w:val="00227B3C"/>
    <w:rsid w:val="00232C4B"/>
    <w:rsid w:val="0023373B"/>
    <w:rsid w:val="002342AA"/>
    <w:rsid w:val="002344EF"/>
    <w:rsid w:val="00235FED"/>
    <w:rsid w:val="002401D0"/>
    <w:rsid w:val="0024238B"/>
    <w:rsid w:val="0024263E"/>
    <w:rsid w:val="00244D37"/>
    <w:rsid w:val="00246A8E"/>
    <w:rsid w:val="0025054E"/>
    <w:rsid w:val="00251B01"/>
    <w:rsid w:val="00251F78"/>
    <w:rsid w:val="00252165"/>
    <w:rsid w:val="00252A21"/>
    <w:rsid w:val="00252A6A"/>
    <w:rsid w:val="0025412C"/>
    <w:rsid w:val="002546F2"/>
    <w:rsid w:val="00257290"/>
    <w:rsid w:val="00260EB3"/>
    <w:rsid w:val="00261B67"/>
    <w:rsid w:val="002622EB"/>
    <w:rsid w:val="00264A9D"/>
    <w:rsid w:val="0026570E"/>
    <w:rsid w:val="00266126"/>
    <w:rsid w:val="0026673C"/>
    <w:rsid w:val="00266922"/>
    <w:rsid w:val="00266B28"/>
    <w:rsid w:val="0027039B"/>
    <w:rsid w:val="00271573"/>
    <w:rsid w:val="002716C6"/>
    <w:rsid w:val="002719CD"/>
    <w:rsid w:val="00273149"/>
    <w:rsid w:val="0027440A"/>
    <w:rsid w:val="00274486"/>
    <w:rsid w:val="00274ACB"/>
    <w:rsid w:val="00274E8C"/>
    <w:rsid w:val="00277E98"/>
    <w:rsid w:val="00280991"/>
    <w:rsid w:val="00281723"/>
    <w:rsid w:val="00281F9B"/>
    <w:rsid w:val="00282142"/>
    <w:rsid w:val="002835F8"/>
    <w:rsid w:val="00283B88"/>
    <w:rsid w:val="00283D70"/>
    <w:rsid w:val="00284318"/>
    <w:rsid w:val="00285894"/>
    <w:rsid w:val="002873D0"/>
    <w:rsid w:val="00287553"/>
    <w:rsid w:val="002910FE"/>
    <w:rsid w:val="002911AC"/>
    <w:rsid w:val="00291A50"/>
    <w:rsid w:val="00291B05"/>
    <w:rsid w:val="00291CBD"/>
    <w:rsid w:val="00292778"/>
    <w:rsid w:val="002935FC"/>
    <w:rsid w:val="002940C2"/>
    <w:rsid w:val="0029501D"/>
    <w:rsid w:val="0029559F"/>
    <w:rsid w:val="0029595D"/>
    <w:rsid w:val="00297064"/>
    <w:rsid w:val="002974BD"/>
    <w:rsid w:val="00297676"/>
    <w:rsid w:val="00297B92"/>
    <w:rsid w:val="002A0700"/>
    <w:rsid w:val="002A0EC2"/>
    <w:rsid w:val="002A2D8C"/>
    <w:rsid w:val="002A3F05"/>
    <w:rsid w:val="002A507A"/>
    <w:rsid w:val="002A6F0D"/>
    <w:rsid w:val="002A6F81"/>
    <w:rsid w:val="002A70EB"/>
    <w:rsid w:val="002B00D8"/>
    <w:rsid w:val="002B028C"/>
    <w:rsid w:val="002B2776"/>
    <w:rsid w:val="002B47FB"/>
    <w:rsid w:val="002B5958"/>
    <w:rsid w:val="002C1EEB"/>
    <w:rsid w:val="002C1F04"/>
    <w:rsid w:val="002C1FF5"/>
    <w:rsid w:val="002C245B"/>
    <w:rsid w:val="002C39D9"/>
    <w:rsid w:val="002C3BBF"/>
    <w:rsid w:val="002C4D07"/>
    <w:rsid w:val="002C4E2E"/>
    <w:rsid w:val="002C6F99"/>
    <w:rsid w:val="002C7EC7"/>
    <w:rsid w:val="002D08F6"/>
    <w:rsid w:val="002D4E42"/>
    <w:rsid w:val="002E06C4"/>
    <w:rsid w:val="002E10D3"/>
    <w:rsid w:val="002E1C43"/>
    <w:rsid w:val="002E347C"/>
    <w:rsid w:val="002E45E0"/>
    <w:rsid w:val="002E48EB"/>
    <w:rsid w:val="002E4D50"/>
    <w:rsid w:val="002E50A4"/>
    <w:rsid w:val="002E5A28"/>
    <w:rsid w:val="002E5A58"/>
    <w:rsid w:val="002E62A7"/>
    <w:rsid w:val="002E69FA"/>
    <w:rsid w:val="002E6E8F"/>
    <w:rsid w:val="002E6EE7"/>
    <w:rsid w:val="002E73B4"/>
    <w:rsid w:val="002F0D93"/>
    <w:rsid w:val="002F0EC0"/>
    <w:rsid w:val="002F1459"/>
    <w:rsid w:val="002F1CC3"/>
    <w:rsid w:val="002F3753"/>
    <w:rsid w:val="002F501E"/>
    <w:rsid w:val="002F5D2B"/>
    <w:rsid w:val="002F649E"/>
    <w:rsid w:val="00301014"/>
    <w:rsid w:val="00301AC5"/>
    <w:rsid w:val="00303B9D"/>
    <w:rsid w:val="003049BA"/>
    <w:rsid w:val="00304A6D"/>
    <w:rsid w:val="00305744"/>
    <w:rsid w:val="0030686E"/>
    <w:rsid w:val="00306D54"/>
    <w:rsid w:val="00307918"/>
    <w:rsid w:val="00312AC7"/>
    <w:rsid w:val="00313888"/>
    <w:rsid w:val="00314192"/>
    <w:rsid w:val="0032214D"/>
    <w:rsid w:val="003234C1"/>
    <w:rsid w:val="00324401"/>
    <w:rsid w:val="003245A2"/>
    <w:rsid w:val="00327CCA"/>
    <w:rsid w:val="0033315C"/>
    <w:rsid w:val="0033356A"/>
    <w:rsid w:val="00336552"/>
    <w:rsid w:val="00337297"/>
    <w:rsid w:val="00337CF3"/>
    <w:rsid w:val="00337E2A"/>
    <w:rsid w:val="00341196"/>
    <w:rsid w:val="003418C1"/>
    <w:rsid w:val="00342E30"/>
    <w:rsid w:val="003440D8"/>
    <w:rsid w:val="00344A16"/>
    <w:rsid w:val="00345BD3"/>
    <w:rsid w:val="003475CA"/>
    <w:rsid w:val="00347B20"/>
    <w:rsid w:val="0035020C"/>
    <w:rsid w:val="00350A08"/>
    <w:rsid w:val="00351019"/>
    <w:rsid w:val="003515F6"/>
    <w:rsid w:val="00351C94"/>
    <w:rsid w:val="0035312A"/>
    <w:rsid w:val="00355394"/>
    <w:rsid w:val="00355F80"/>
    <w:rsid w:val="00356089"/>
    <w:rsid w:val="003564E2"/>
    <w:rsid w:val="003567D0"/>
    <w:rsid w:val="00361616"/>
    <w:rsid w:val="00362C24"/>
    <w:rsid w:val="003631A5"/>
    <w:rsid w:val="003645A0"/>
    <w:rsid w:val="00364656"/>
    <w:rsid w:val="00364A15"/>
    <w:rsid w:val="00365E5D"/>
    <w:rsid w:val="003670E8"/>
    <w:rsid w:val="00367568"/>
    <w:rsid w:val="00367A8B"/>
    <w:rsid w:val="00371711"/>
    <w:rsid w:val="00372462"/>
    <w:rsid w:val="003736D6"/>
    <w:rsid w:val="003739FD"/>
    <w:rsid w:val="00374514"/>
    <w:rsid w:val="00375260"/>
    <w:rsid w:val="00375665"/>
    <w:rsid w:val="0037593E"/>
    <w:rsid w:val="003764EF"/>
    <w:rsid w:val="0037746C"/>
    <w:rsid w:val="00380E1A"/>
    <w:rsid w:val="00381D4F"/>
    <w:rsid w:val="00382D47"/>
    <w:rsid w:val="00384613"/>
    <w:rsid w:val="003848E1"/>
    <w:rsid w:val="00386315"/>
    <w:rsid w:val="0038662A"/>
    <w:rsid w:val="00387741"/>
    <w:rsid w:val="003914A9"/>
    <w:rsid w:val="00391D62"/>
    <w:rsid w:val="00392AD5"/>
    <w:rsid w:val="00393009"/>
    <w:rsid w:val="00394124"/>
    <w:rsid w:val="003946AF"/>
    <w:rsid w:val="00395A21"/>
    <w:rsid w:val="0039791A"/>
    <w:rsid w:val="003A1889"/>
    <w:rsid w:val="003A218C"/>
    <w:rsid w:val="003A2DEB"/>
    <w:rsid w:val="003A2F0D"/>
    <w:rsid w:val="003A4CEE"/>
    <w:rsid w:val="003A5341"/>
    <w:rsid w:val="003A563D"/>
    <w:rsid w:val="003A5E80"/>
    <w:rsid w:val="003A6117"/>
    <w:rsid w:val="003A6267"/>
    <w:rsid w:val="003B092F"/>
    <w:rsid w:val="003B0B9C"/>
    <w:rsid w:val="003B324D"/>
    <w:rsid w:val="003B5ABF"/>
    <w:rsid w:val="003B5DBA"/>
    <w:rsid w:val="003B77E3"/>
    <w:rsid w:val="003B7812"/>
    <w:rsid w:val="003C134A"/>
    <w:rsid w:val="003C1982"/>
    <w:rsid w:val="003C1E86"/>
    <w:rsid w:val="003C45AE"/>
    <w:rsid w:val="003C4EF1"/>
    <w:rsid w:val="003C68ED"/>
    <w:rsid w:val="003C69D5"/>
    <w:rsid w:val="003C6C01"/>
    <w:rsid w:val="003C7317"/>
    <w:rsid w:val="003D180C"/>
    <w:rsid w:val="003D1AF5"/>
    <w:rsid w:val="003D246A"/>
    <w:rsid w:val="003D4A65"/>
    <w:rsid w:val="003D4C57"/>
    <w:rsid w:val="003D50E9"/>
    <w:rsid w:val="003D5379"/>
    <w:rsid w:val="003D5A95"/>
    <w:rsid w:val="003D5F0C"/>
    <w:rsid w:val="003D632B"/>
    <w:rsid w:val="003D6CBE"/>
    <w:rsid w:val="003E07CC"/>
    <w:rsid w:val="003E2F1B"/>
    <w:rsid w:val="003E32ED"/>
    <w:rsid w:val="003E3712"/>
    <w:rsid w:val="003E4BB3"/>
    <w:rsid w:val="003E7F7F"/>
    <w:rsid w:val="003F02E7"/>
    <w:rsid w:val="003F3932"/>
    <w:rsid w:val="003F3C37"/>
    <w:rsid w:val="003F44DF"/>
    <w:rsid w:val="003F46C6"/>
    <w:rsid w:val="003F53A9"/>
    <w:rsid w:val="003F659A"/>
    <w:rsid w:val="003F65F0"/>
    <w:rsid w:val="003F6C87"/>
    <w:rsid w:val="00400BA5"/>
    <w:rsid w:val="004019A6"/>
    <w:rsid w:val="00401F1A"/>
    <w:rsid w:val="0040223B"/>
    <w:rsid w:val="004024B2"/>
    <w:rsid w:val="00402CAE"/>
    <w:rsid w:val="00402CD5"/>
    <w:rsid w:val="004032E7"/>
    <w:rsid w:val="004033D8"/>
    <w:rsid w:val="004035D4"/>
    <w:rsid w:val="00403749"/>
    <w:rsid w:val="004045E8"/>
    <w:rsid w:val="00404C6E"/>
    <w:rsid w:val="0040605E"/>
    <w:rsid w:val="00407557"/>
    <w:rsid w:val="004114E3"/>
    <w:rsid w:val="00412F89"/>
    <w:rsid w:val="00413AD3"/>
    <w:rsid w:val="00413ADA"/>
    <w:rsid w:val="00413ED8"/>
    <w:rsid w:val="004142AB"/>
    <w:rsid w:val="0041461E"/>
    <w:rsid w:val="004153E4"/>
    <w:rsid w:val="00415F4C"/>
    <w:rsid w:val="00416F7F"/>
    <w:rsid w:val="004208D6"/>
    <w:rsid w:val="0042166F"/>
    <w:rsid w:val="00421751"/>
    <w:rsid w:val="00421991"/>
    <w:rsid w:val="00422EBD"/>
    <w:rsid w:val="00422F52"/>
    <w:rsid w:val="004241B7"/>
    <w:rsid w:val="0042470B"/>
    <w:rsid w:val="00424E3E"/>
    <w:rsid w:val="0042542D"/>
    <w:rsid w:val="00430392"/>
    <w:rsid w:val="00430708"/>
    <w:rsid w:val="00431EAF"/>
    <w:rsid w:val="0043596A"/>
    <w:rsid w:val="004368AE"/>
    <w:rsid w:val="00436F60"/>
    <w:rsid w:val="00436FBD"/>
    <w:rsid w:val="00437439"/>
    <w:rsid w:val="0044050C"/>
    <w:rsid w:val="0044148F"/>
    <w:rsid w:val="00442F1D"/>
    <w:rsid w:val="00443035"/>
    <w:rsid w:val="004432C7"/>
    <w:rsid w:val="00443811"/>
    <w:rsid w:val="004440D3"/>
    <w:rsid w:val="004442C0"/>
    <w:rsid w:val="004452BD"/>
    <w:rsid w:val="00445B88"/>
    <w:rsid w:val="00446EB7"/>
    <w:rsid w:val="00446F28"/>
    <w:rsid w:val="00447787"/>
    <w:rsid w:val="0045135A"/>
    <w:rsid w:val="00451E54"/>
    <w:rsid w:val="00451E94"/>
    <w:rsid w:val="00452E4A"/>
    <w:rsid w:val="00453093"/>
    <w:rsid w:val="004545F6"/>
    <w:rsid w:val="0046190D"/>
    <w:rsid w:val="00461A21"/>
    <w:rsid w:val="00462157"/>
    <w:rsid w:val="00462F8A"/>
    <w:rsid w:val="00463272"/>
    <w:rsid w:val="004647BA"/>
    <w:rsid w:val="004728C2"/>
    <w:rsid w:val="00473100"/>
    <w:rsid w:val="0047317B"/>
    <w:rsid w:val="00473571"/>
    <w:rsid w:val="0047394D"/>
    <w:rsid w:val="004739E3"/>
    <w:rsid w:val="0047400C"/>
    <w:rsid w:val="004748A3"/>
    <w:rsid w:val="00474A05"/>
    <w:rsid w:val="00474F01"/>
    <w:rsid w:val="00475440"/>
    <w:rsid w:val="00475F3D"/>
    <w:rsid w:val="00476C03"/>
    <w:rsid w:val="00477062"/>
    <w:rsid w:val="00480BCA"/>
    <w:rsid w:val="004810D8"/>
    <w:rsid w:val="00482B67"/>
    <w:rsid w:val="00484F97"/>
    <w:rsid w:val="004854E8"/>
    <w:rsid w:val="00485B2A"/>
    <w:rsid w:val="00486CEF"/>
    <w:rsid w:val="00486ECC"/>
    <w:rsid w:val="00486FFD"/>
    <w:rsid w:val="0049099F"/>
    <w:rsid w:val="00491840"/>
    <w:rsid w:val="004930A7"/>
    <w:rsid w:val="004944E7"/>
    <w:rsid w:val="004950D3"/>
    <w:rsid w:val="0049581A"/>
    <w:rsid w:val="004A04B2"/>
    <w:rsid w:val="004A2DE0"/>
    <w:rsid w:val="004A35B8"/>
    <w:rsid w:val="004A35D1"/>
    <w:rsid w:val="004A6FDE"/>
    <w:rsid w:val="004A7572"/>
    <w:rsid w:val="004B00B9"/>
    <w:rsid w:val="004B0E84"/>
    <w:rsid w:val="004B138D"/>
    <w:rsid w:val="004B6779"/>
    <w:rsid w:val="004B6914"/>
    <w:rsid w:val="004B75FF"/>
    <w:rsid w:val="004C147C"/>
    <w:rsid w:val="004C1FA1"/>
    <w:rsid w:val="004C23E1"/>
    <w:rsid w:val="004C2E1A"/>
    <w:rsid w:val="004C320D"/>
    <w:rsid w:val="004C3C84"/>
    <w:rsid w:val="004C58E1"/>
    <w:rsid w:val="004C76CE"/>
    <w:rsid w:val="004C773B"/>
    <w:rsid w:val="004C78CE"/>
    <w:rsid w:val="004D0A41"/>
    <w:rsid w:val="004D0A81"/>
    <w:rsid w:val="004D1BBB"/>
    <w:rsid w:val="004D38E9"/>
    <w:rsid w:val="004D4552"/>
    <w:rsid w:val="004D499F"/>
    <w:rsid w:val="004D5745"/>
    <w:rsid w:val="004D5A34"/>
    <w:rsid w:val="004D5B8B"/>
    <w:rsid w:val="004D77C6"/>
    <w:rsid w:val="004D7F9F"/>
    <w:rsid w:val="004E0250"/>
    <w:rsid w:val="004E1EC0"/>
    <w:rsid w:val="004E2A7F"/>
    <w:rsid w:val="004E3182"/>
    <w:rsid w:val="004E32A2"/>
    <w:rsid w:val="004E36D4"/>
    <w:rsid w:val="004E4E8D"/>
    <w:rsid w:val="004E52C8"/>
    <w:rsid w:val="004E616F"/>
    <w:rsid w:val="004F1A8E"/>
    <w:rsid w:val="004F39F1"/>
    <w:rsid w:val="004F7BB9"/>
    <w:rsid w:val="004F7EF6"/>
    <w:rsid w:val="005002B4"/>
    <w:rsid w:val="00500798"/>
    <w:rsid w:val="00502625"/>
    <w:rsid w:val="005028C8"/>
    <w:rsid w:val="00502BEB"/>
    <w:rsid w:val="00502E13"/>
    <w:rsid w:val="00502E84"/>
    <w:rsid w:val="00504936"/>
    <w:rsid w:val="005101EF"/>
    <w:rsid w:val="005135E4"/>
    <w:rsid w:val="00514B86"/>
    <w:rsid w:val="00515745"/>
    <w:rsid w:val="005159BC"/>
    <w:rsid w:val="005165B1"/>
    <w:rsid w:val="00516CB6"/>
    <w:rsid w:val="005178B5"/>
    <w:rsid w:val="00521744"/>
    <w:rsid w:val="0052186F"/>
    <w:rsid w:val="005227CC"/>
    <w:rsid w:val="00522D53"/>
    <w:rsid w:val="005242D6"/>
    <w:rsid w:val="00524AB2"/>
    <w:rsid w:val="00524AE0"/>
    <w:rsid w:val="00525E82"/>
    <w:rsid w:val="00526BB8"/>
    <w:rsid w:val="005270EF"/>
    <w:rsid w:val="00527AAF"/>
    <w:rsid w:val="005312C3"/>
    <w:rsid w:val="00534FB2"/>
    <w:rsid w:val="005350EC"/>
    <w:rsid w:val="005405F8"/>
    <w:rsid w:val="0054107D"/>
    <w:rsid w:val="005412AF"/>
    <w:rsid w:val="00541317"/>
    <w:rsid w:val="005426E0"/>
    <w:rsid w:val="0054390C"/>
    <w:rsid w:val="00544131"/>
    <w:rsid w:val="005449A6"/>
    <w:rsid w:val="005454B2"/>
    <w:rsid w:val="00546BEC"/>
    <w:rsid w:val="0055171C"/>
    <w:rsid w:val="00551CA5"/>
    <w:rsid w:val="005528AB"/>
    <w:rsid w:val="005529B7"/>
    <w:rsid w:val="0055312B"/>
    <w:rsid w:val="00553E97"/>
    <w:rsid w:val="00556726"/>
    <w:rsid w:val="00560C5B"/>
    <w:rsid w:val="00560F55"/>
    <w:rsid w:val="00561F6A"/>
    <w:rsid w:val="00562E8B"/>
    <w:rsid w:val="00563D58"/>
    <w:rsid w:val="005642F5"/>
    <w:rsid w:val="00564C41"/>
    <w:rsid w:val="00564EF2"/>
    <w:rsid w:val="00565465"/>
    <w:rsid w:val="0056653B"/>
    <w:rsid w:val="00570CB2"/>
    <w:rsid w:val="005720CA"/>
    <w:rsid w:val="005728A3"/>
    <w:rsid w:val="00572E87"/>
    <w:rsid w:val="005752F6"/>
    <w:rsid w:val="0057533E"/>
    <w:rsid w:val="00575901"/>
    <w:rsid w:val="00575EEC"/>
    <w:rsid w:val="00576FD3"/>
    <w:rsid w:val="0057761B"/>
    <w:rsid w:val="00581759"/>
    <w:rsid w:val="005838B6"/>
    <w:rsid w:val="00583E1E"/>
    <w:rsid w:val="005840B6"/>
    <w:rsid w:val="00585831"/>
    <w:rsid w:val="00586737"/>
    <w:rsid w:val="00590CDE"/>
    <w:rsid w:val="00590ED4"/>
    <w:rsid w:val="005917B5"/>
    <w:rsid w:val="00592CAC"/>
    <w:rsid w:val="00595EC4"/>
    <w:rsid w:val="00596DB1"/>
    <w:rsid w:val="005A0619"/>
    <w:rsid w:val="005A100B"/>
    <w:rsid w:val="005A2B3E"/>
    <w:rsid w:val="005A3158"/>
    <w:rsid w:val="005A4393"/>
    <w:rsid w:val="005A4B1C"/>
    <w:rsid w:val="005A59CF"/>
    <w:rsid w:val="005B3555"/>
    <w:rsid w:val="005B363E"/>
    <w:rsid w:val="005B4E4B"/>
    <w:rsid w:val="005B5185"/>
    <w:rsid w:val="005B62AD"/>
    <w:rsid w:val="005B6DF1"/>
    <w:rsid w:val="005B7B59"/>
    <w:rsid w:val="005C03BD"/>
    <w:rsid w:val="005C0496"/>
    <w:rsid w:val="005C067D"/>
    <w:rsid w:val="005C09D8"/>
    <w:rsid w:val="005C47E6"/>
    <w:rsid w:val="005C5131"/>
    <w:rsid w:val="005C523B"/>
    <w:rsid w:val="005C6EDA"/>
    <w:rsid w:val="005D0AF2"/>
    <w:rsid w:val="005D1483"/>
    <w:rsid w:val="005D1957"/>
    <w:rsid w:val="005D50EB"/>
    <w:rsid w:val="005D6F3F"/>
    <w:rsid w:val="005D7251"/>
    <w:rsid w:val="005E0DCC"/>
    <w:rsid w:val="005E2600"/>
    <w:rsid w:val="005E34D2"/>
    <w:rsid w:val="005E4553"/>
    <w:rsid w:val="005E48E9"/>
    <w:rsid w:val="005E4A1E"/>
    <w:rsid w:val="005E6952"/>
    <w:rsid w:val="005E7617"/>
    <w:rsid w:val="005F06F6"/>
    <w:rsid w:val="005F0951"/>
    <w:rsid w:val="005F1CF6"/>
    <w:rsid w:val="005F3FCD"/>
    <w:rsid w:val="005F51A1"/>
    <w:rsid w:val="005F5B12"/>
    <w:rsid w:val="006008C2"/>
    <w:rsid w:val="0060189E"/>
    <w:rsid w:val="00601F15"/>
    <w:rsid w:val="00602621"/>
    <w:rsid w:val="00602E3A"/>
    <w:rsid w:val="006035A6"/>
    <w:rsid w:val="006043F9"/>
    <w:rsid w:val="00607090"/>
    <w:rsid w:val="00607ACA"/>
    <w:rsid w:val="00611847"/>
    <w:rsid w:val="006126DD"/>
    <w:rsid w:val="00612B85"/>
    <w:rsid w:val="00614016"/>
    <w:rsid w:val="00614192"/>
    <w:rsid w:val="00614C28"/>
    <w:rsid w:val="00615710"/>
    <w:rsid w:val="00615CF6"/>
    <w:rsid w:val="00615DB3"/>
    <w:rsid w:val="0061636F"/>
    <w:rsid w:val="006203BA"/>
    <w:rsid w:val="00621022"/>
    <w:rsid w:val="00622E7C"/>
    <w:rsid w:val="00623B86"/>
    <w:rsid w:val="0062496F"/>
    <w:rsid w:val="00626C4F"/>
    <w:rsid w:val="00627215"/>
    <w:rsid w:val="006272DE"/>
    <w:rsid w:val="006276D4"/>
    <w:rsid w:val="006348BB"/>
    <w:rsid w:val="00635790"/>
    <w:rsid w:val="00636A15"/>
    <w:rsid w:val="00636AA9"/>
    <w:rsid w:val="006370CF"/>
    <w:rsid w:val="00637512"/>
    <w:rsid w:val="00637561"/>
    <w:rsid w:val="00641BA4"/>
    <w:rsid w:val="00642A09"/>
    <w:rsid w:val="00644703"/>
    <w:rsid w:val="00645600"/>
    <w:rsid w:val="006459BF"/>
    <w:rsid w:val="00645D63"/>
    <w:rsid w:val="00645FA0"/>
    <w:rsid w:val="0064763F"/>
    <w:rsid w:val="006477EB"/>
    <w:rsid w:val="00647964"/>
    <w:rsid w:val="00647C6C"/>
    <w:rsid w:val="00650CCB"/>
    <w:rsid w:val="00651A00"/>
    <w:rsid w:val="0065234E"/>
    <w:rsid w:val="0065254C"/>
    <w:rsid w:val="00653E1E"/>
    <w:rsid w:val="00654BA5"/>
    <w:rsid w:val="00654E95"/>
    <w:rsid w:val="00660CD8"/>
    <w:rsid w:val="0066120F"/>
    <w:rsid w:val="00661305"/>
    <w:rsid w:val="006630CD"/>
    <w:rsid w:val="006636DF"/>
    <w:rsid w:val="00664393"/>
    <w:rsid w:val="006647C7"/>
    <w:rsid w:val="00664F44"/>
    <w:rsid w:val="00670BC2"/>
    <w:rsid w:val="00671FED"/>
    <w:rsid w:val="006721C6"/>
    <w:rsid w:val="006739D3"/>
    <w:rsid w:val="00673D51"/>
    <w:rsid w:val="00674C54"/>
    <w:rsid w:val="006756CB"/>
    <w:rsid w:val="0067798C"/>
    <w:rsid w:val="00681294"/>
    <w:rsid w:val="00682129"/>
    <w:rsid w:val="006829AC"/>
    <w:rsid w:val="00683842"/>
    <w:rsid w:val="00685457"/>
    <w:rsid w:val="00687BF6"/>
    <w:rsid w:val="00690F5C"/>
    <w:rsid w:val="00691939"/>
    <w:rsid w:val="00691986"/>
    <w:rsid w:val="00694347"/>
    <w:rsid w:val="00694DBF"/>
    <w:rsid w:val="00694E73"/>
    <w:rsid w:val="006964E8"/>
    <w:rsid w:val="00696588"/>
    <w:rsid w:val="006A00CA"/>
    <w:rsid w:val="006A0377"/>
    <w:rsid w:val="006A277D"/>
    <w:rsid w:val="006A3352"/>
    <w:rsid w:val="006A404C"/>
    <w:rsid w:val="006A5749"/>
    <w:rsid w:val="006A5ADE"/>
    <w:rsid w:val="006A5C65"/>
    <w:rsid w:val="006B001D"/>
    <w:rsid w:val="006B0ACD"/>
    <w:rsid w:val="006B304C"/>
    <w:rsid w:val="006B3529"/>
    <w:rsid w:val="006B3B23"/>
    <w:rsid w:val="006B3B9F"/>
    <w:rsid w:val="006B713C"/>
    <w:rsid w:val="006C04CF"/>
    <w:rsid w:val="006C0FD6"/>
    <w:rsid w:val="006C3AD9"/>
    <w:rsid w:val="006C6EE6"/>
    <w:rsid w:val="006C70DC"/>
    <w:rsid w:val="006D074C"/>
    <w:rsid w:val="006D12CB"/>
    <w:rsid w:val="006D16C6"/>
    <w:rsid w:val="006D1CD0"/>
    <w:rsid w:val="006D2EC2"/>
    <w:rsid w:val="006D4327"/>
    <w:rsid w:val="006D47A5"/>
    <w:rsid w:val="006D56BF"/>
    <w:rsid w:val="006D648F"/>
    <w:rsid w:val="006D685B"/>
    <w:rsid w:val="006D70F1"/>
    <w:rsid w:val="006D78C3"/>
    <w:rsid w:val="006E0F84"/>
    <w:rsid w:val="006E1744"/>
    <w:rsid w:val="006E1F2B"/>
    <w:rsid w:val="006E2407"/>
    <w:rsid w:val="006E3440"/>
    <w:rsid w:val="006E5431"/>
    <w:rsid w:val="006E54BB"/>
    <w:rsid w:val="006E67FF"/>
    <w:rsid w:val="006E707D"/>
    <w:rsid w:val="006E7ACB"/>
    <w:rsid w:val="006F2327"/>
    <w:rsid w:val="006F2986"/>
    <w:rsid w:val="006F3899"/>
    <w:rsid w:val="006F410B"/>
    <w:rsid w:val="006F55D4"/>
    <w:rsid w:val="006F5A3F"/>
    <w:rsid w:val="006F5BF5"/>
    <w:rsid w:val="006F6622"/>
    <w:rsid w:val="006F6A62"/>
    <w:rsid w:val="00700B75"/>
    <w:rsid w:val="00702F5B"/>
    <w:rsid w:val="00704A40"/>
    <w:rsid w:val="00704F27"/>
    <w:rsid w:val="007051D8"/>
    <w:rsid w:val="00705961"/>
    <w:rsid w:val="00705E97"/>
    <w:rsid w:val="00706EAE"/>
    <w:rsid w:val="00707575"/>
    <w:rsid w:val="00707CFD"/>
    <w:rsid w:val="00710E75"/>
    <w:rsid w:val="0071193F"/>
    <w:rsid w:val="007123F9"/>
    <w:rsid w:val="00712FDB"/>
    <w:rsid w:val="00713295"/>
    <w:rsid w:val="00713764"/>
    <w:rsid w:val="00713EDD"/>
    <w:rsid w:val="00714441"/>
    <w:rsid w:val="00716765"/>
    <w:rsid w:val="007168FA"/>
    <w:rsid w:val="00722C8F"/>
    <w:rsid w:val="00723268"/>
    <w:rsid w:val="00723477"/>
    <w:rsid w:val="007236DE"/>
    <w:rsid w:val="0072486D"/>
    <w:rsid w:val="00724E85"/>
    <w:rsid w:val="0072564C"/>
    <w:rsid w:val="00726A8C"/>
    <w:rsid w:val="007275E2"/>
    <w:rsid w:val="00727767"/>
    <w:rsid w:val="007300B7"/>
    <w:rsid w:val="00730405"/>
    <w:rsid w:val="00731B7F"/>
    <w:rsid w:val="00732306"/>
    <w:rsid w:val="0073310B"/>
    <w:rsid w:val="00733F40"/>
    <w:rsid w:val="007348FD"/>
    <w:rsid w:val="00734C11"/>
    <w:rsid w:val="00735913"/>
    <w:rsid w:val="00736603"/>
    <w:rsid w:val="00736EC7"/>
    <w:rsid w:val="00737EDD"/>
    <w:rsid w:val="00740A0D"/>
    <w:rsid w:val="00741645"/>
    <w:rsid w:val="00741919"/>
    <w:rsid w:val="00741C9F"/>
    <w:rsid w:val="007434ED"/>
    <w:rsid w:val="00744D6E"/>
    <w:rsid w:val="00745356"/>
    <w:rsid w:val="00746639"/>
    <w:rsid w:val="00747D2A"/>
    <w:rsid w:val="007507B1"/>
    <w:rsid w:val="0075112F"/>
    <w:rsid w:val="00753407"/>
    <w:rsid w:val="00753767"/>
    <w:rsid w:val="00753E8B"/>
    <w:rsid w:val="0075493B"/>
    <w:rsid w:val="00754E20"/>
    <w:rsid w:val="00754F38"/>
    <w:rsid w:val="00755204"/>
    <w:rsid w:val="00755543"/>
    <w:rsid w:val="00755872"/>
    <w:rsid w:val="00755A05"/>
    <w:rsid w:val="00756316"/>
    <w:rsid w:val="00756E56"/>
    <w:rsid w:val="00757651"/>
    <w:rsid w:val="00757813"/>
    <w:rsid w:val="0076078F"/>
    <w:rsid w:val="00760D35"/>
    <w:rsid w:val="00761AA1"/>
    <w:rsid w:val="00762F07"/>
    <w:rsid w:val="00763B26"/>
    <w:rsid w:val="00765F82"/>
    <w:rsid w:val="0076652E"/>
    <w:rsid w:val="00766A94"/>
    <w:rsid w:val="00767245"/>
    <w:rsid w:val="007735A1"/>
    <w:rsid w:val="00773EA0"/>
    <w:rsid w:val="00774250"/>
    <w:rsid w:val="00774A03"/>
    <w:rsid w:val="00774B7D"/>
    <w:rsid w:val="00775272"/>
    <w:rsid w:val="007767E6"/>
    <w:rsid w:val="00776DAA"/>
    <w:rsid w:val="00776DD1"/>
    <w:rsid w:val="0077720D"/>
    <w:rsid w:val="00777474"/>
    <w:rsid w:val="007776A0"/>
    <w:rsid w:val="00777C10"/>
    <w:rsid w:val="00777D32"/>
    <w:rsid w:val="00780F21"/>
    <w:rsid w:val="00781E04"/>
    <w:rsid w:val="00782A1B"/>
    <w:rsid w:val="00782B73"/>
    <w:rsid w:val="00783F48"/>
    <w:rsid w:val="00784FFE"/>
    <w:rsid w:val="007903CC"/>
    <w:rsid w:val="00790844"/>
    <w:rsid w:val="00790D91"/>
    <w:rsid w:val="00791213"/>
    <w:rsid w:val="00791E08"/>
    <w:rsid w:val="00792FBA"/>
    <w:rsid w:val="00793483"/>
    <w:rsid w:val="00793C43"/>
    <w:rsid w:val="0079648F"/>
    <w:rsid w:val="00796AAB"/>
    <w:rsid w:val="007974C5"/>
    <w:rsid w:val="007A1114"/>
    <w:rsid w:val="007A1BE5"/>
    <w:rsid w:val="007A21E7"/>
    <w:rsid w:val="007A2B6A"/>
    <w:rsid w:val="007A3DCE"/>
    <w:rsid w:val="007A6BC4"/>
    <w:rsid w:val="007A72B6"/>
    <w:rsid w:val="007A733C"/>
    <w:rsid w:val="007A74CD"/>
    <w:rsid w:val="007B0334"/>
    <w:rsid w:val="007B0DCC"/>
    <w:rsid w:val="007B26DA"/>
    <w:rsid w:val="007B37B2"/>
    <w:rsid w:val="007B38C1"/>
    <w:rsid w:val="007B5095"/>
    <w:rsid w:val="007B621B"/>
    <w:rsid w:val="007B66E1"/>
    <w:rsid w:val="007B7F8C"/>
    <w:rsid w:val="007C1F55"/>
    <w:rsid w:val="007C3175"/>
    <w:rsid w:val="007C32C1"/>
    <w:rsid w:val="007C6265"/>
    <w:rsid w:val="007C769E"/>
    <w:rsid w:val="007C76FA"/>
    <w:rsid w:val="007C7AC5"/>
    <w:rsid w:val="007C7E5A"/>
    <w:rsid w:val="007D26C5"/>
    <w:rsid w:val="007D4B17"/>
    <w:rsid w:val="007D4C23"/>
    <w:rsid w:val="007D5063"/>
    <w:rsid w:val="007D638A"/>
    <w:rsid w:val="007E1D90"/>
    <w:rsid w:val="007E1E90"/>
    <w:rsid w:val="007E2988"/>
    <w:rsid w:val="007E2D3D"/>
    <w:rsid w:val="007E51AC"/>
    <w:rsid w:val="007E539E"/>
    <w:rsid w:val="007E62C9"/>
    <w:rsid w:val="007E6832"/>
    <w:rsid w:val="007E7330"/>
    <w:rsid w:val="007E7F80"/>
    <w:rsid w:val="007F19C8"/>
    <w:rsid w:val="007F3193"/>
    <w:rsid w:val="007F35D2"/>
    <w:rsid w:val="007F509D"/>
    <w:rsid w:val="007F541F"/>
    <w:rsid w:val="007F5708"/>
    <w:rsid w:val="007F6061"/>
    <w:rsid w:val="007F622C"/>
    <w:rsid w:val="007F7AF7"/>
    <w:rsid w:val="00800194"/>
    <w:rsid w:val="00800501"/>
    <w:rsid w:val="00800D40"/>
    <w:rsid w:val="00800F63"/>
    <w:rsid w:val="00801DA4"/>
    <w:rsid w:val="008026F2"/>
    <w:rsid w:val="00802AB9"/>
    <w:rsid w:val="00804ACE"/>
    <w:rsid w:val="008056A7"/>
    <w:rsid w:val="00806BE6"/>
    <w:rsid w:val="008077F5"/>
    <w:rsid w:val="00807BA8"/>
    <w:rsid w:val="008141E0"/>
    <w:rsid w:val="00816946"/>
    <w:rsid w:val="00816CDA"/>
    <w:rsid w:val="0082028E"/>
    <w:rsid w:val="00821622"/>
    <w:rsid w:val="0082211D"/>
    <w:rsid w:val="008233D8"/>
    <w:rsid w:val="00823771"/>
    <w:rsid w:val="0082381E"/>
    <w:rsid w:val="0082390E"/>
    <w:rsid w:val="00825C47"/>
    <w:rsid w:val="00827016"/>
    <w:rsid w:val="00827CA2"/>
    <w:rsid w:val="0083014B"/>
    <w:rsid w:val="00831A27"/>
    <w:rsid w:val="0083363D"/>
    <w:rsid w:val="0083425F"/>
    <w:rsid w:val="00834402"/>
    <w:rsid w:val="0083656C"/>
    <w:rsid w:val="00836AC0"/>
    <w:rsid w:val="00836D3D"/>
    <w:rsid w:val="00842D9D"/>
    <w:rsid w:val="00845BD8"/>
    <w:rsid w:val="00845EFD"/>
    <w:rsid w:val="00846FD1"/>
    <w:rsid w:val="00847E86"/>
    <w:rsid w:val="0085109D"/>
    <w:rsid w:val="008517AC"/>
    <w:rsid w:val="00852782"/>
    <w:rsid w:val="00852900"/>
    <w:rsid w:val="008547E6"/>
    <w:rsid w:val="00854F4C"/>
    <w:rsid w:val="00854FB3"/>
    <w:rsid w:val="00856082"/>
    <w:rsid w:val="00857EE6"/>
    <w:rsid w:val="008600C5"/>
    <w:rsid w:val="00862C7A"/>
    <w:rsid w:val="00863F34"/>
    <w:rsid w:val="008665A7"/>
    <w:rsid w:val="00866DFC"/>
    <w:rsid w:val="0086709E"/>
    <w:rsid w:val="00867711"/>
    <w:rsid w:val="00870A76"/>
    <w:rsid w:val="00870ACF"/>
    <w:rsid w:val="00871597"/>
    <w:rsid w:val="008726CD"/>
    <w:rsid w:val="00873D88"/>
    <w:rsid w:val="008750EE"/>
    <w:rsid w:val="0087570F"/>
    <w:rsid w:val="00876FBD"/>
    <w:rsid w:val="00877A39"/>
    <w:rsid w:val="00881637"/>
    <w:rsid w:val="008822F3"/>
    <w:rsid w:val="00882440"/>
    <w:rsid w:val="00882AA2"/>
    <w:rsid w:val="00883661"/>
    <w:rsid w:val="00883F7D"/>
    <w:rsid w:val="00884821"/>
    <w:rsid w:val="00885607"/>
    <w:rsid w:val="008858C6"/>
    <w:rsid w:val="00887ED2"/>
    <w:rsid w:val="0089035F"/>
    <w:rsid w:val="0089248D"/>
    <w:rsid w:val="00893F28"/>
    <w:rsid w:val="00894F12"/>
    <w:rsid w:val="00894F93"/>
    <w:rsid w:val="00894FBC"/>
    <w:rsid w:val="008950E0"/>
    <w:rsid w:val="008964CE"/>
    <w:rsid w:val="00896A1B"/>
    <w:rsid w:val="00897783"/>
    <w:rsid w:val="008A109E"/>
    <w:rsid w:val="008A14C7"/>
    <w:rsid w:val="008A16A2"/>
    <w:rsid w:val="008A25A9"/>
    <w:rsid w:val="008A2B31"/>
    <w:rsid w:val="008A3FAB"/>
    <w:rsid w:val="008A41ED"/>
    <w:rsid w:val="008A59EB"/>
    <w:rsid w:val="008A5E82"/>
    <w:rsid w:val="008A6117"/>
    <w:rsid w:val="008A6259"/>
    <w:rsid w:val="008A65A6"/>
    <w:rsid w:val="008A6D88"/>
    <w:rsid w:val="008B05BE"/>
    <w:rsid w:val="008B0F18"/>
    <w:rsid w:val="008B2A72"/>
    <w:rsid w:val="008B2C6F"/>
    <w:rsid w:val="008B352A"/>
    <w:rsid w:val="008B39A3"/>
    <w:rsid w:val="008B446D"/>
    <w:rsid w:val="008B44B7"/>
    <w:rsid w:val="008B44D6"/>
    <w:rsid w:val="008B5776"/>
    <w:rsid w:val="008B6C4E"/>
    <w:rsid w:val="008B73D1"/>
    <w:rsid w:val="008B7667"/>
    <w:rsid w:val="008C3B50"/>
    <w:rsid w:val="008C3D4D"/>
    <w:rsid w:val="008C5E54"/>
    <w:rsid w:val="008C6E7D"/>
    <w:rsid w:val="008C7100"/>
    <w:rsid w:val="008D1CCF"/>
    <w:rsid w:val="008D3D48"/>
    <w:rsid w:val="008D3F91"/>
    <w:rsid w:val="008D4CE4"/>
    <w:rsid w:val="008E008C"/>
    <w:rsid w:val="008E14F0"/>
    <w:rsid w:val="008E1F9E"/>
    <w:rsid w:val="008E27CB"/>
    <w:rsid w:val="008E325A"/>
    <w:rsid w:val="008F31B3"/>
    <w:rsid w:val="008F33CE"/>
    <w:rsid w:val="008F3EA5"/>
    <w:rsid w:val="008F567C"/>
    <w:rsid w:val="008F6F53"/>
    <w:rsid w:val="008F732E"/>
    <w:rsid w:val="009004A4"/>
    <w:rsid w:val="009007EE"/>
    <w:rsid w:val="0090142E"/>
    <w:rsid w:val="00903261"/>
    <w:rsid w:val="0090634E"/>
    <w:rsid w:val="00906BF3"/>
    <w:rsid w:val="00912FD6"/>
    <w:rsid w:val="00914AF6"/>
    <w:rsid w:val="0091633D"/>
    <w:rsid w:val="00920CCA"/>
    <w:rsid w:val="00922F52"/>
    <w:rsid w:val="00923AF5"/>
    <w:rsid w:val="00924CC8"/>
    <w:rsid w:val="00927175"/>
    <w:rsid w:val="00927F1E"/>
    <w:rsid w:val="00930736"/>
    <w:rsid w:val="009327FF"/>
    <w:rsid w:val="0093464C"/>
    <w:rsid w:val="00934B6F"/>
    <w:rsid w:val="009368F7"/>
    <w:rsid w:val="00937A7F"/>
    <w:rsid w:val="00937E72"/>
    <w:rsid w:val="00937F83"/>
    <w:rsid w:val="00940A42"/>
    <w:rsid w:val="00940C85"/>
    <w:rsid w:val="009425BC"/>
    <w:rsid w:val="00944668"/>
    <w:rsid w:val="009449AE"/>
    <w:rsid w:val="00945099"/>
    <w:rsid w:val="009466D3"/>
    <w:rsid w:val="00947DF4"/>
    <w:rsid w:val="0095141C"/>
    <w:rsid w:val="00951C84"/>
    <w:rsid w:val="00951D48"/>
    <w:rsid w:val="00953329"/>
    <w:rsid w:val="009539D7"/>
    <w:rsid w:val="00955CE0"/>
    <w:rsid w:val="00957E14"/>
    <w:rsid w:val="009615BE"/>
    <w:rsid w:val="00966A65"/>
    <w:rsid w:val="00967D1A"/>
    <w:rsid w:val="00970D45"/>
    <w:rsid w:val="009721FA"/>
    <w:rsid w:val="00974283"/>
    <w:rsid w:val="00975683"/>
    <w:rsid w:val="009760F9"/>
    <w:rsid w:val="00980232"/>
    <w:rsid w:val="009818C3"/>
    <w:rsid w:val="009825D6"/>
    <w:rsid w:val="009839A0"/>
    <w:rsid w:val="009852E8"/>
    <w:rsid w:val="00987E84"/>
    <w:rsid w:val="00992E93"/>
    <w:rsid w:val="00993607"/>
    <w:rsid w:val="00993C13"/>
    <w:rsid w:val="009A09D0"/>
    <w:rsid w:val="009A137F"/>
    <w:rsid w:val="009A180B"/>
    <w:rsid w:val="009A1FE7"/>
    <w:rsid w:val="009A2630"/>
    <w:rsid w:val="009A31C5"/>
    <w:rsid w:val="009A49CA"/>
    <w:rsid w:val="009A5666"/>
    <w:rsid w:val="009A62AF"/>
    <w:rsid w:val="009A66BB"/>
    <w:rsid w:val="009A6E8E"/>
    <w:rsid w:val="009B074F"/>
    <w:rsid w:val="009B0B20"/>
    <w:rsid w:val="009B124B"/>
    <w:rsid w:val="009B136B"/>
    <w:rsid w:val="009B14B9"/>
    <w:rsid w:val="009B1FFE"/>
    <w:rsid w:val="009B3F1A"/>
    <w:rsid w:val="009B4E16"/>
    <w:rsid w:val="009B4ED0"/>
    <w:rsid w:val="009B5436"/>
    <w:rsid w:val="009B5576"/>
    <w:rsid w:val="009C11B8"/>
    <w:rsid w:val="009C17BC"/>
    <w:rsid w:val="009C2467"/>
    <w:rsid w:val="009C3896"/>
    <w:rsid w:val="009C4180"/>
    <w:rsid w:val="009C41E0"/>
    <w:rsid w:val="009C45C0"/>
    <w:rsid w:val="009C5242"/>
    <w:rsid w:val="009C5DF1"/>
    <w:rsid w:val="009C669E"/>
    <w:rsid w:val="009C6C11"/>
    <w:rsid w:val="009C6C2F"/>
    <w:rsid w:val="009D191B"/>
    <w:rsid w:val="009D3667"/>
    <w:rsid w:val="009D45A5"/>
    <w:rsid w:val="009D57AC"/>
    <w:rsid w:val="009D58C8"/>
    <w:rsid w:val="009D6E4E"/>
    <w:rsid w:val="009D6FEE"/>
    <w:rsid w:val="009D7065"/>
    <w:rsid w:val="009D70A6"/>
    <w:rsid w:val="009D72CA"/>
    <w:rsid w:val="009E0F60"/>
    <w:rsid w:val="009E207B"/>
    <w:rsid w:val="009E2C70"/>
    <w:rsid w:val="009E2FE1"/>
    <w:rsid w:val="009E49D4"/>
    <w:rsid w:val="009E7C84"/>
    <w:rsid w:val="009F08ED"/>
    <w:rsid w:val="009F139E"/>
    <w:rsid w:val="009F2860"/>
    <w:rsid w:val="009F3D26"/>
    <w:rsid w:val="009F4EB2"/>
    <w:rsid w:val="009F6392"/>
    <w:rsid w:val="009F6AF0"/>
    <w:rsid w:val="009F75AD"/>
    <w:rsid w:val="009F7AC4"/>
    <w:rsid w:val="00A00241"/>
    <w:rsid w:val="00A0170D"/>
    <w:rsid w:val="00A01719"/>
    <w:rsid w:val="00A02344"/>
    <w:rsid w:val="00A02AC7"/>
    <w:rsid w:val="00A0458D"/>
    <w:rsid w:val="00A04928"/>
    <w:rsid w:val="00A052DF"/>
    <w:rsid w:val="00A05EF8"/>
    <w:rsid w:val="00A068DE"/>
    <w:rsid w:val="00A07497"/>
    <w:rsid w:val="00A11BED"/>
    <w:rsid w:val="00A12A1C"/>
    <w:rsid w:val="00A12DCD"/>
    <w:rsid w:val="00A1486A"/>
    <w:rsid w:val="00A14D23"/>
    <w:rsid w:val="00A15314"/>
    <w:rsid w:val="00A161AF"/>
    <w:rsid w:val="00A17F02"/>
    <w:rsid w:val="00A23205"/>
    <w:rsid w:val="00A274F1"/>
    <w:rsid w:val="00A31D29"/>
    <w:rsid w:val="00A31DA1"/>
    <w:rsid w:val="00A32905"/>
    <w:rsid w:val="00A34799"/>
    <w:rsid w:val="00A370F8"/>
    <w:rsid w:val="00A43397"/>
    <w:rsid w:val="00A441A0"/>
    <w:rsid w:val="00A443DF"/>
    <w:rsid w:val="00A44441"/>
    <w:rsid w:val="00A44A76"/>
    <w:rsid w:val="00A46BBC"/>
    <w:rsid w:val="00A53609"/>
    <w:rsid w:val="00A53923"/>
    <w:rsid w:val="00A556C8"/>
    <w:rsid w:val="00A5680F"/>
    <w:rsid w:val="00A57717"/>
    <w:rsid w:val="00A57F8C"/>
    <w:rsid w:val="00A60730"/>
    <w:rsid w:val="00A61776"/>
    <w:rsid w:val="00A618EC"/>
    <w:rsid w:val="00A6252C"/>
    <w:rsid w:val="00A62551"/>
    <w:rsid w:val="00A63863"/>
    <w:rsid w:val="00A649C7"/>
    <w:rsid w:val="00A662B7"/>
    <w:rsid w:val="00A7022E"/>
    <w:rsid w:val="00A7047B"/>
    <w:rsid w:val="00A707ED"/>
    <w:rsid w:val="00A70BC9"/>
    <w:rsid w:val="00A72C25"/>
    <w:rsid w:val="00A72E6A"/>
    <w:rsid w:val="00A73ABE"/>
    <w:rsid w:val="00A73D45"/>
    <w:rsid w:val="00A74098"/>
    <w:rsid w:val="00A741E1"/>
    <w:rsid w:val="00A753FD"/>
    <w:rsid w:val="00A755DA"/>
    <w:rsid w:val="00A76E36"/>
    <w:rsid w:val="00A7749D"/>
    <w:rsid w:val="00A8001B"/>
    <w:rsid w:val="00A801CD"/>
    <w:rsid w:val="00A8137A"/>
    <w:rsid w:val="00A81764"/>
    <w:rsid w:val="00A821AF"/>
    <w:rsid w:val="00A822C9"/>
    <w:rsid w:val="00A82DA1"/>
    <w:rsid w:val="00A8349F"/>
    <w:rsid w:val="00A83A71"/>
    <w:rsid w:val="00A83C7B"/>
    <w:rsid w:val="00A8764D"/>
    <w:rsid w:val="00A8791C"/>
    <w:rsid w:val="00A87F8B"/>
    <w:rsid w:val="00A9020C"/>
    <w:rsid w:val="00A91E15"/>
    <w:rsid w:val="00A93181"/>
    <w:rsid w:val="00A93893"/>
    <w:rsid w:val="00A9451D"/>
    <w:rsid w:val="00A95BE5"/>
    <w:rsid w:val="00A96518"/>
    <w:rsid w:val="00A977FE"/>
    <w:rsid w:val="00AA0446"/>
    <w:rsid w:val="00AA0E4E"/>
    <w:rsid w:val="00AA15DA"/>
    <w:rsid w:val="00AA28F4"/>
    <w:rsid w:val="00AA3B4D"/>
    <w:rsid w:val="00AA3EED"/>
    <w:rsid w:val="00AA46A4"/>
    <w:rsid w:val="00AA5D10"/>
    <w:rsid w:val="00AA5F01"/>
    <w:rsid w:val="00AA605C"/>
    <w:rsid w:val="00AA6F1F"/>
    <w:rsid w:val="00AA73B5"/>
    <w:rsid w:val="00AA7CF1"/>
    <w:rsid w:val="00AB0484"/>
    <w:rsid w:val="00AB12F5"/>
    <w:rsid w:val="00AB4E24"/>
    <w:rsid w:val="00AC00B5"/>
    <w:rsid w:val="00AC39C2"/>
    <w:rsid w:val="00AD08D0"/>
    <w:rsid w:val="00AD17EF"/>
    <w:rsid w:val="00AD1D4B"/>
    <w:rsid w:val="00AD2528"/>
    <w:rsid w:val="00AD2599"/>
    <w:rsid w:val="00AD2687"/>
    <w:rsid w:val="00AD29CE"/>
    <w:rsid w:val="00AD40DB"/>
    <w:rsid w:val="00AD6719"/>
    <w:rsid w:val="00AD7710"/>
    <w:rsid w:val="00AE0258"/>
    <w:rsid w:val="00AE0938"/>
    <w:rsid w:val="00AE18F0"/>
    <w:rsid w:val="00AE2188"/>
    <w:rsid w:val="00AE3789"/>
    <w:rsid w:val="00AE3DD7"/>
    <w:rsid w:val="00AE4C9C"/>
    <w:rsid w:val="00AE5978"/>
    <w:rsid w:val="00AF002F"/>
    <w:rsid w:val="00AF01C6"/>
    <w:rsid w:val="00AF0458"/>
    <w:rsid w:val="00AF2543"/>
    <w:rsid w:val="00AF2CD6"/>
    <w:rsid w:val="00AF3827"/>
    <w:rsid w:val="00AF3FCC"/>
    <w:rsid w:val="00AF4B1E"/>
    <w:rsid w:val="00AF4D79"/>
    <w:rsid w:val="00AF5108"/>
    <w:rsid w:val="00B0049F"/>
    <w:rsid w:val="00B0141B"/>
    <w:rsid w:val="00B014A0"/>
    <w:rsid w:val="00B0225C"/>
    <w:rsid w:val="00B03C8E"/>
    <w:rsid w:val="00B04209"/>
    <w:rsid w:val="00B05C81"/>
    <w:rsid w:val="00B104EE"/>
    <w:rsid w:val="00B10FDE"/>
    <w:rsid w:val="00B11334"/>
    <w:rsid w:val="00B12382"/>
    <w:rsid w:val="00B1247C"/>
    <w:rsid w:val="00B13034"/>
    <w:rsid w:val="00B131EA"/>
    <w:rsid w:val="00B139C4"/>
    <w:rsid w:val="00B160A9"/>
    <w:rsid w:val="00B160B6"/>
    <w:rsid w:val="00B167C0"/>
    <w:rsid w:val="00B247BF"/>
    <w:rsid w:val="00B26041"/>
    <w:rsid w:val="00B2616B"/>
    <w:rsid w:val="00B264E8"/>
    <w:rsid w:val="00B26759"/>
    <w:rsid w:val="00B26C72"/>
    <w:rsid w:val="00B26E47"/>
    <w:rsid w:val="00B273D9"/>
    <w:rsid w:val="00B27D3B"/>
    <w:rsid w:val="00B303CC"/>
    <w:rsid w:val="00B32816"/>
    <w:rsid w:val="00B33DAF"/>
    <w:rsid w:val="00B34501"/>
    <w:rsid w:val="00B34D2D"/>
    <w:rsid w:val="00B35EE3"/>
    <w:rsid w:val="00B362DC"/>
    <w:rsid w:val="00B36D0F"/>
    <w:rsid w:val="00B36D5F"/>
    <w:rsid w:val="00B3712E"/>
    <w:rsid w:val="00B37942"/>
    <w:rsid w:val="00B404FF"/>
    <w:rsid w:val="00B40635"/>
    <w:rsid w:val="00B4116D"/>
    <w:rsid w:val="00B41DE2"/>
    <w:rsid w:val="00B41F44"/>
    <w:rsid w:val="00B422AE"/>
    <w:rsid w:val="00B43528"/>
    <w:rsid w:val="00B43C42"/>
    <w:rsid w:val="00B45A75"/>
    <w:rsid w:val="00B506D3"/>
    <w:rsid w:val="00B5117C"/>
    <w:rsid w:val="00B512DC"/>
    <w:rsid w:val="00B515F2"/>
    <w:rsid w:val="00B51D17"/>
    <w:rsid w:val="00B53472"/>
    <w:rsid w:val="00B5347E"/>
    <w:rsid w:val="00B54181"/>
    <w:rsid w:val="00B5499A"/>
    <w:rsid w:val="00B54A2B"/>
    <w:rsid w:val="00B5518E"/>
    <w:rsid w:val="00B5638A"/>
    <w:rsid w:val="00B56F6E"/>
    <w:rsid w:val="00B57F02"/>
    <w:rsid w:val="00B6367E"/>
    <w:rsid w:val="00B63E5D"/>
    <w:rsid w:val="00B64156"/>
    <w:rsid w:val="00B65FD0"/>
    <w:rsid w:val="00B668CA"/>
    <w:rsid w:val="00B677CB"/>
    <w:rsid w:val="00B703DA"/>
    <w:rsid w:val="00B711B2"/>
    <w:rsid w:val="00B71234"/>
    <w:rsid w:val="00B7145B"/>
    <w:rsid w:val="00B71698"/>
    <w:rsid w:val="00B72816"/>
    <w:rsid w:val="00B729C4"/>
    <w:rsid w:val="00B7411F"/>
    <w:rsid w:val="00B756B4"/>
    <w:rsid w:val="00B75A86"/>
    <w:rsid w:val="00B764B6"/>
    <w:rsid w:val="00B764D0"/>
    <w:rsid w:val="00B77A12"/>
    <w:rsid w:val="00B77EAF"/>
    <w:rsid w:val="00B8008B"/>
    <w:rsid w:val="00B807B7"/>
    <w:rsid w:val="00B811BC"/>
    <w:rsid w:val="00B8126D"/>
    <w:rsid w:val="00B812A6"/>
    <w:rsid w:val="00B83D35"/>
    <w:rsid w:val="00B8410C"/>
    <w:rsid w:val="00B846D6"/>
    <w:rsid w:val="00B8593A"/>
    <w:rsid w:val="00B85F0C"/>
    <w:rsid w:val="00B91D46"/>
    <w:rsid w:val="00B934F4"/>
    <w:rsid w:val="00B94243"/>
    <w:rsid w:val="00B94423"/>
    <w:rsid w:val="00B94801"/>
    <w:rsid w:val="00B94870"/>
    <w:rsid w:val="00B9563C"/>
    <w:rsid w:val="00B95696"/>
    <w:rsid w:val="00BA08D5"/>
    <w:rsid w:val="00BA17A5"/>
    <w:rsid w:val="00BA2BE4"/>
    <w:rsid w:val="00BA3A1B"/>
    <w:rsid w:val="00BA4703"/>
    <w:rsid w:val="00BA472D"/>
    <w:rsid w:val="00BA49A0"/>
    <w:rsid w:val="00BA505C"/>
    <w:rsid w:val="00BA5C45"/>
    <w:rsid w:val="00BA5CC8"/>
    <w:rsid w:val="00BA63F8"/>
    <w:rsid w:val="00BA6525"/>
    <w:rsid w:val="00BA670A"/>
    <w:rsid w:val="00BA7662"/>
    <w:rsid w:val="00BB1E3E"/>
    <w:rsid w:val="00BB2F80"/>
    <w:rsid w:val="00BB36A1"/>
    <w:rsid w:val="00BB6149"/>
    <w:rsid w:val="00BB6DAA"/>
    <w:rsid w:val="00BC036C"/>
    <w:rsid w:val="00BC0BE9"/>
    <w:rsid w:val="00BC0C5F"/>
    <w:rsid w:val="00BC0FB4"/>
    <w:rsid w:val="00BC1054"/>
    <w:rsid w:val="00BC1D60"/>
    <w:rsid w:val="00BC2305"/>
    <w:rsid w:val="00BC23FC"/>
    <w:rsid w:val="00BC32CA"/>
    <w:rsid w:val="00BC454A"/>
    <w:rsid w:val="00BC56D1"/>
    <w:rsid w:val="00BC7A90"/>
    <w:rsid w:val="00BD035B"/>
    <w:rsid w:val="00BD0FC8"/>
    <w:rsid w:val="00BD13DA"/>
    <w:rsid w:val="00BD1596"/>
    <w:rsid w:val="00BD15E5"/>
    <w:rsid w:val="00BD27FA"/>
    <w:rsid w:val="00BD29C0"/>
    <w:rsid w:val="00BD2F45"/>
    <w:rsid w:val="00BD4285"/>
    <w:rsid w:val="00BD4777"/>
    <w:rsid w:val="00BD502B"/>
    <w:rsid w:val="00BD6029"/>
    <w:rsid w:val="00BD63E6"/>
    <w:rsid w:val="00BE0695"/>
    <w:rsid w:val="00BE0BF2"/>
    <w:rsid w:val="00BE0D96"/>
    <w:rsid w:val="00BE0EA3"/>
    <w:rsid w:val="00BE17ED"/>
    <w:rsid w:val="00BE299C"/>
    <w:rsid w:val="00BE2C70"/>
    <w:rsid w:val="00BE3094"/>
    <w:rsid w:val="00BE34E3"/>
    <w:rsid w:val="00BE4F37"/>
    <w:rsid w:val="00BE679E"/>
    <w:rsid w:val="00BE69D8"/>
    <w:rsid w:val="00BE6E38"/>
    <w:rsid w:val="00BF096B"/>
    <w:rsid w:val="00BF13FA"/>
    <w:rsid w:val="00BF2D67"/>
    <w:rsid w:val="00BF31F7"/>
    <w:rsid w:val="00BF47F5"/>
    <w:rsid w:val="00BF7ABD"/>
    <w:rsid w:val="00BF7C29"/>
    <w:rsid w:val="00BF7D87"/>
    <w:rsid w:val="00C002C8"/>
    <w:rsid w:val="00C009BB"/>
    <w:rsid w:val="00C0173B"/>
    <w:rsid w:val="00C019F7"/>
    <w:rsid w:val="00C028B7"/>
    <w:rsid w:val="00C039A0"/>
    <w:rsid w:val="00C04586"/>
    <w:rsid w:val="00C046A0"/>
    <w:rsid w:val="00C068BF"/>
    <w:rsid w:val="00C06B7D"/>
    <w:rsid w:val="00C11A2C"/>
    <w:rsid w:val="00C11C4D"/>
    <w:rsid w:val="00C12938"/>
    <w:rsid w:val="00C12CF7"/>
    <w:rsid w:val="00C13986"/>
    <w:rsid w:val="00C13F85"/>
    <w:rsid w:val="00C163B9"/>
    <w:rsid w:val="00C17A82"/>
    <w:rsid w:val="00C207A9"/>
    <w:rsid w:val="00C211F5"/>
    <w:rsid w:val="00C21904"/>
    <w:rsid w:val="00C21B56"/>
    <w:rsid w:val="00C224BB"/>
    <w:rsid w:val="00C2539B"/>
    <w:rsid w:val="00C2597B"/>
    <w:rsid w:val="00C26743"/>
    <w:rsid w:val="00C26B63"/>
    <w:rsid w:val="00C26E15"/>
    <w:rsid w:val="00C279B8"/>
    <w:rsid w:val="00C27B2B"/>
    <w:rsid w:val="00C32C64"/>
    <w:rsid w:val="00C340CC"/>
    <w:rsid w:val="00C36602"/>
    <w:rsid w:val="00C405F3"/>
    <w:rsid w:val="00C4080E"/>
    <w:rsid w:val="00C408B9"/>
    <w:rsid w:val="00C4214D"/>
    <w:rsid w:val="00C44B2F"/>
    <w:rsid w:val="00C4621C"/>
    <w:rsid w:val="00C46A5C"/>
    <w:rsid w:val="00C472AF"/>
    <w:rsid w:val="00C4764C"/>
    <w:rsid w:val="00C514FE"/>
    <w:rsid w:val="00C527B4"/>
    <w:rsid w:val="00C52F74"/>
    <w:rsid w:val="00C540FF"/>
    <w:rsid w:val="00C56377"/>
    <w:rsid w:val="00C5694A"/>
    <w:rsid w:val="00C56B91"/>
    <w:rsid w:val="00C57ED4"/>
    <w:rsid w:val="00C60AFF"/>
    <w:rsid w:val="00C60D6C"/>
    <w:rsid w:val="00C6311A"/>
    <w:rsid w:val="00C6317B"/>
    <w:rsid w:val="00C6421E"/>
    <w:rsid w:val="00C6579F"/>
    <w:rsid w:val="00C65BA3"/>
    <w:rsid w:val="00C66413"/>
    <w:rsid w:val="00C66E4D"/>
    <w:rsid w:val="00C70E64"/>
    <w:rsid w:val="00C73A80"/>
    <w:rsid w:val="00C74A6E"/>
    <w:rsid w:val="00C74A9A"/>
    <w:rsid w:val="00C74B69"/>
    <w:rsid w:val="00C758D8"/>
    <w:rsid w:val="00C76AD3"/>
    <w:rsid w:val="00C77DBA"/>
    <w:rsid w:val="00C80148"/>
    <w:rsid w:val="00C80908"/>
    <w:rsid w:val="00C82446"/>
    <w:rsid w:val="00C8299B"/>
    <w:rsid w:val="00C82D7F"/>
    <w:rsid w:val="00C832BD"/>
    <w:rsid w:val="00C83ECC"/>
    <w:rsid w:val="00C84041"/>
    <w:rsid w:val="00C84825"/>
    <w:rsid w:val="00C86A02"/>
    <w:rsid w:val="00C87F96"/>
    <w:rsid w:val="00C908FA"/>
    <w:rsid w:val="00C913ED"/>
    <w:rsid w:val="00C919C2"/>
    <w:rsid w:val="00C929A7"/>
    <w:rsid w:val="00C93232"/>
    <w:rsid w:val="00C948D9"/>
    <w:rsid w:val="00C9741B"/>
    <w:rsid w:val="00C97C6D"/>
    <w:rsid w:val="00CA2290"/>
    <w:rsid w:val="00CA2FBC"/>
    <w:rsid w:val="00CA3779"/>
    <w:rsid w:val="00CA3909"/>
    <w:rsid w:val="00CA4939"/>
    <w:rsid w:val="00CA63CF"/>
    <w:rsid w:val="00CA6B3F"/>
    <w:rsid w:val="00CA7588"/>
    <w:rsid w:val="00CB1507"/>
    <w:rsid w:val="00CB1A53"/>
    <w:rsid w:val="00CB2F7E"/>
    <w:rsid w:val="00CB4F91"/>
    <w:rsid w:val="00CB5624"/>
    <w:rsid w:val="00CB59A7"/>
    <w:rsid w:val="00CB60DE"/>
    <w:rsid w:val="00CB7E7E"/>
    <w:rsid w:val="00CC01FA"/>
    <w:rsid w:val="00CC03B5"/>
    <w:rsid w:val="00CC1677"/>
    <w:rsid w:val="00CC3648"/>
    <w:rsid w:val="00CC3959"/>
    <w:rsid w:val="00CC6651"/>
    <w:rsid w:val="00CC7E16"/>
    <w:rsid w:val="00CD0EDB"/>
    <w:rsid w:val="00CD1A23"/>
    <w:rsid w:val="00CD2E8D"/>
    <w:rsid w:val="00CD305F"/>
    <w:rsid w:val="00CD480F"/>
    <w:rsid w:val="00CD6918"/>
    <w:rsid w:val="00CD6EB5"/>
    <w:rsid w:val="00CD77F3"/>
    <w:rsid w:val="00CE1619"/>
    <w:rsid w:val="00CE183D"/>
    <w:rsid w:val="00CE1A1F"/>
    <w:rsid w:val="00CE1D15"/>
    <w:rsid w:val="00CE2904"/>
    <w:rsid w:val="00CE290B"/>
    <w:rsid w:val="00CE3154"/>
    <w:rsid w:val="00CE41CE"/>
    <w:rsid w:val="00CE4A55"/>
    <w:rsid w:val="00CE76D0"/>
    <w:rsid w:val="00CF1419"/>
    <w:rsid w:val="00CF1AAC"/>
    <w:rsid w:val="00CF2CDC"/>
    <w:rsid w:val="00CF2D2A"/>
    <w:rsid w:val="00CF3429"/>
    <w:rsid w:val="00CF4978"/>
    <w:rsid w:val="00CF4A38"/>
    <w:rsid w:val="00CF6228"/>
    <w:rsid w:val="00CF6391"/>
    <w:rsid w:val="00CF72D2"/>
    <w:rsid w:val="00D007FB"/>
    <w:rsid w:val="00D020C3"/>
    <w:rsid w:val="00D024E6"/>
    <w:rsid w:val="00D02CE3"/>
    <w:rsid w:val="00D037CA"/>
    <w:rsid w:val="00D04D35"/>
    <w:rsid w:val="00D06198"/>
    <w:rsid w:val="00D073F5"/>
    <w:rsid w:val="00D1338A"/>
    <w:rsid w:val="00D157D1"/>
    <w:rsid w:val="00D1622A"/>
    <w:rsid w:val="00D16295"/>
    <w:rsid w:val="00D17B15"/>
    <w:rsid w:val="00D17F4A"/>
    <w:rsid w:val="00D205DB"/>
    <w:rsid w:val="00D21339"/>
    <w:rsid w:val="00D2197D"/>
    <w:rsid w:val="00D231E7"/>
    <w:rsid w:val="00D2402D"/>
    <w:rsid w:val="00D26592"/>
    <w:rsid w:val="00D267EA"/>
    <w:rsid w:val="00D30563"/>
    <w:rsid w:val="00D30C0B"/>
    <w:rsid w:val="00D31686"/>
    <w:rsid w:val="00D3218F"/>
    <w:rsid w:val="00D321EF"/>
    <w:rsid w:val="00D33866"/>
    <w:rsid w:val="00D36380"/>
    <w:rsid w:val="00D37428"/>
    <w:rsid w:val="00D406D2"/>
    <w:rsid w:val="00D416B3"/>
    <w:rsid w:val="00D420CE"/>
    <w:rsid w:val="00D43A16"/>
    <w:rsid w:val="00D453A7"/>
    <w:rsid w:val="00D474F1"/>
    <w:rsid w:val="00D505A7"/>
    <w:rsid w:val="00D50C83"/>
    <w:rsid w:val="00D53174"/>
    <w:rsid w:val="00D551FD"/>
    <w:rsid w:val="00D57170"/>
    <w:rsid w:val="00D57758"/>
    <w:rsid w:val="00D57B09"/>
    <w:rsid w:val="00D603E1"/>
    <w:rsid w:val="00D608BC"/>
    <w:rsid w:val="00D62DEA"/>
    <w:rsid w:val="00D634A5"/>
    <w:rsid w:val="00D65902"/>
    <w:rsid w:val="00D65F75"/>
    <w:rsid w:val="00D70704"/>
    <w:rsid w:val="00D707DF"/>
    <w:rsid w:val="00D70D44"/>
    <w:rsid w:val="00D710CA"/>
    <w:rsid w:val="00D71652"/>
    <w:rsid w:val="00D71C1B"/>
    <w:rsid w:val="00D71C95"/>
    <w:rsid w:val="00D725C2"/>
    <w:rsid w:val="00D73257"/>
    <w:rsid w:val="00D73993"/>
    <w:rsid w:val="00D74984"/>
    <w:rsid w:val="00D74A9A"/>
    <w:rsid w:val="00D75B79"/>
    <w:rsid w:val="00D75BD3"/>
    <w:rsid w:val="00D76D0F"/>
    <w:rsid w:val="00D76EA5"/>
    <w:rsid w:val="00D77469"/>
    <w:rsid w:val="00D8157D"/>
    <w:rsid w:val="00D82B7C"/>
    <w:rsid w:val="00D85998"/>
    <w:rsid w:val="00D8621B"/>
    <w:rsid w:val="00D86677"/>
    <w:rsid w:val="00D8745B"/>
    <w:rsid w:val="00D87DE4"/>
    <w:rsid w:val="00D901F3"/>
    <w:rsid w:val="00D92E24"/>
    <w:rsid w:val="00D9394D"/>
    <w:rsid w:val="00D93F38"/>
    <w:rsid w:val="00D95FB4"/>
    <w:rsid w:val="00D9708C"/>
    <w:rsid w:val="00D9752E"/>
    <w:rsid w:val="00DA18BA"/>
    <w:rsid w:val="00DA1B87"/>
    <w:rsid w:val="00DA3A95"/>
    <w:rsid w:val="00DA4755"/>
    <w:rsid w:val="00DA4E6A"/>
    <w:rsid w:val="00DA4EC3"/>
    <w:rsid w:val="00DA6283"/>
    <w:rsid w:val="00DA65A2"/>
    <w:rsid w:val="00DA7BDC"/>
    <w:rsid w:val="00DB0D88"/>
    <w:rsid w:val="00DB2294"/>
    <w:rsid w:val="00DB3BB5"/>
    <w:rsid w:val="00DB3E4C"/>
    <w:rsid w:val="00DB61AF"/>
    <w:rsid w:val="00DB6665"/>
    <w:rsid w:val="00DB6FF7"/>
    <w:rsid w:val="00DB6FFA"/>
    <w:rsid w:val="00DB75CA"/>
    <w:rsid w:val="00DB7E52"/>
    <w:rsid w:val="00DB7ED1"/>
    <w:rsid w:val="00DC0668"/>
    <w:rsid w:val="00DC18E5"/>
    <w:rsid w:val="00DC247A"/>
    <w:rsid w:val="00DC24DF"/>
    <w:rsid w:val="00DC2FDA"/>
    <w:rsid w:val="00DC3C2F"/>
    <w:rsid w:val="00DC483B"/>
    <w:rsid w:val="00DC6C94"/>
    <w:rsid w:val="00DC6D7E"/>
    <w:rsid w:val="00DD09BC"/>
    <w:rsid w:val="00DD1425"/>
    <w:rsid w:val="00DD1C03"/>
    <w:rsid w:val="00DD1E77"/>
    <w:rsid w:val="00DD269D"/>
    <w:rsid w:val="00DD28A5"/>
    <w:rsid w:val="00DD2F24"/>
    <w:rsid w:val="00DD42A1"/>
    <w:rsid w:val="00DD4D54"/>
    <w:rsid w:val="00DD53D6"/>
    <w:rsid w:val="00DD59F3"/>
    <w:rsid w:val="00DD5A38"/>
    <w:rsid w:val="00DD6301"/>
    <w:rsid w:val="00DD6853"/>
    <w:rsid w:val="00DD699A"/>
    <w:rsid w:val="00DD79D4"/>
    <w:rsid w:val="00DE045A"/>
    <w:rsid w:val="00DE1D91"/>
    <w:rsid w:val="00DE1FEB"/>
    <w:rsid w:val="00DE30E4"/>
    <w:rsid w:val="00DE499A"/>
    <w:rsid w:val="00DE4FD3"/>
    <w:rsid w:val="00DE52D1"/>
    <w:rsid w:val="00DE6C5C"/>
    <w:rsid w:val="00DF007C"/>
    <w:rsid w:val="00DF189A"/>
    <w:rsid w:val="00DF34D0"/>
    <w:rsid w:val="00DF3891"/>
    <w:rsid w:val="00DF3E91"/>
    <w:rsid w:val="00DF5490"/>
    <w:rsid w:val="00E01245"/>
    <w:rsid w:val="00E01540"/>
    <w:rsid w:val="00E0269C"/>
    <w:rsid w:val="00E02CF8"/>
    <w:rsid w:val="00E04DEC"/>
    <w:rsid w:val="00E07DAA"/>
    <w:rsid w:val="00E10083"/>
    <w:rsid w:val="00E102A1"/>
    <w:rsid w:val="00E126C1"/>
    <w:rsid w:val="00E135D2"/>
    <w:rsid w:val="00E142B4"/>
    <w:rsid w:val="00E14692"/>
    <w:rsid w:val="00E17E20"/>
    <w:rsid w:val="00E2101B"/>
    <w:rsid w:val="00E2159A"/>
    <w:rsid w:val="00E21E72"/>
    <w:rsid w:val="00E228F0"/>
    <w:rsid w:val="00E23B01"/>
    <w:rsid w:val="00E23DDA"/>
    <w:rsid w:val="00E24C96"/>
    <w:rsid w:val="00E25182"/>
    <w:rsid w:val="00E25D43"/>
    <w:rsid w:val="00E26310"/>
    <w:rsid w:val="00E266A4"/>
    <w:rsid w:val="00E2690A"/>
    <w:rsid w:val="00E27744"/>
    <w:rsid w:val="00E32BC9"/>
    <w:rsid w:val="00E3373E"/>
    <w:rsid w:val="00E3386C"/>
    <w:rsid w:val="00E33A50"/>
    <w:rsid w:val="00E33DF3"/>
    <w:rsid w:val="00E3448A"/>
    <w:rsid w:val="00E34FE7"/>
    <w:rsid w:val="00E4043D"/>
    <w:rsid w:val="00E41488"/>
    <w:rsid w:val="00E425E6"/>
    <w:rsid w:val="00E42657"/>
    <w:rsid w:val="00E426B4"/>
    <w:rsid w:val="00E44AC4"/>
    <w:rsid w:val="00E47486"/>
    <w:rsid w:val="00E50CBC"/>
    <w:rsid w:val="00E5170A"/>
    <w:rsid w:val="00E51CC4"/>
    <w:rsid w:val="00E5484B"/>
    <w:rsid w:val="00E569E2"/>
    <w:rsid w:val="00E60583"/>
    <w:rsid w:val="00E60A69"/>
    <w:rsid w:val="00E63977"/>
    <w:rsid w:val="00E64715"/>
    <w:rsid w:val="00E653F8"/>
    <w:rsid w:val="00E716E8"/>
    <w:rsid w:val="00E71F9D"/>
    <w:rsid w:val="00E7217F"/>
    <w:rsid w:val="00E736D4"/>
    <w:rsid w:val="00E7478A"/>
    <w:rsid w:val="00E775D0"/>
    <w:rsid w:val="00E81A22"/>
    <w:rsid w:val="00E81B2E"/>
    <w:rsid w:val="00E82984"/>
    <w:rsid w:val="00E82C7F"/>
    <w:rsid w:val="00E84D8B"/>
    <w:rsid w:val="00E84D8C"/>
    <w:rsid w:val="00E85A4A"/>
    <w:rsid w:val="00E85EC6"/>
    <w:rsid w:val="00E904A3"/>
    <w:rsid w:val="00E909E4"/>
    <w:rsid w:val="00E91986"/>
    <w:rsid w:val="00E91DA4"/>
    <w:rsid w:val="00E93AB8"/>
    <w:rsid w:val="00E95371"/>
    <w:rsid w:val="00E95A4C"/>
    <w:rsid w:val="00EA0073"/>
    <w:rsid w:val="00EA0DBF"/>
    <w:rsid w:val="00EA0F2A"/>
    <w:rsid w:val="00EA1647"/>
    <w:rsid w:val="00EA29D4"/>
    <w:rsid w:val="00EA2A3B"/>
    <w:rsid w:val="00EA3263"/>
    <w:rsid w:val="00EA76D8"/>
    <w:rsid w:val="00EB0661"/>
    <w:rsid w:val="00EB0988"/>
    <w:rsid w:val="00EB0C8C"/>
    <w:rsid w:val="00EB3D48"/>
    <w:rsid w:val="00EB430D"/>
    <w:rsid w:val="00EB4338"/>
    <w:rsid w:val="00EB44E1"/>
    <w:rsid w:val="00EB4DE9"/>
    <w:rsid w:val="00EB65D8"/>
    <w:rsid w:val="00EC316D"/>
    <w:rsid w:val="00EC3777"/>
    <w:rsid w:val="00EC39B8"/>
    <w:rsid w:val="00EC3E24"/>
    <w:rsid w:val="00EC4683"/>
    <w:rsid w:val="00EC48AA"/>
    <w:rsid w:val="00EC502C"/>
    <w:rsid w:val="00EC6E55"/>
    <w:rsid w:val="00ED4C62"/>
    <w:rsid w:val="00ED557E"/>
    <w:rsid w:val="00ED66D1"/>
    <w:rsid w:val="00ED71BB"/>
    <w:rsid w:val="00ED7509"/>
    <w:rsid w:val="00EE11FF"/>
    <w:rsid w:val="00EE1FB5"/>
    <w:rsid w:val="00EE2EBA"/>
    <w:rsid w:val="00EE3287"/>
    <w:rsid w:val="00EE3585"/>
    <w:rsid w:val="00EE495C"/>
    <w:rsid w:val="00EE4A2C"/>
    <w:rsid w:val="00EE60EF"/>
    <w:rsid w:val="00EE6F0E"/>
    <w:rsid w:val="00EE72E1"/>
    <w:rsid w:val="00EF07A1"/>
    <w:rsid w:val="00EF146D"/>
    <w:rsid w:val="00EF2D62"/>
    <w:rsid w:val="00EF33B2"/>
    <w:rsid w:val="00EF374E"/>
    <w:rsid w:val="00EF4CCF"/>
    <w:rsid w:val="00EF5370"/>
    <w:rsid w:val="00EF5D3F"/>
    <w:rsid w:val="00EF62CC"/>
    <w:rsid w:val="00F01126"/>
    <w:rsid w:val="00F06E9C"/>
    <w:rsid w:val="00F07A55"/>
    <w:rsid w:val="00F07A9E"/>
    <w:rsid w:val="00F11126"/>
    <w:rsid w:val="00F11ECB"/>
    <w:rsid w:val="00F128FB"/>
    <w:rsid w:val="00F15174"/>
    <w:rsid w:val="00F16A91"/>
    <w:rsid w:val="00F17C7C"/>
    <w:rsid w:val="00F202F9"/>
    <w:rsid w:val="00F215D5"/>
    <w:rsid w:val="00F2585F"/>
    <w:rsid w:val="00F262E2"/>
    <w:rsid w:val="00F2681A"/>
    <w:rsid w:val="00F2719F"/>
    <w:rsid w:val="00F30DCA"/>
    <w:rsid w:val="00F32E1B"/>
    <w:rsid w:val="00F33C5F"/>
    <w:rsid w:val="00F344C8"/>
    <w:rsid w:val="00F34CAA"/>
    <w:rsid w:val="00F34F2A"/>
    <w:rsid w:val="00F356A1"/>
    <w:rsid w:val="00F3601A"/>
    <w:rsid w:val="00F376C5"/>
    <w:rsid w:val="00F37E51"/>
    <w:rsid w:val="00F412F7"/>
    <w:rsid w:val="00F41ED1"/>
    <w:rsid w:val="00F451CA"/>
    <w:rsid w:val="00F45FE7"/>
    <w:rsid w:val="00F46774"/>
    <w:rsid w:val="00F516BB"/>
    <w:rsid w:val="00F51A82"/>
    <w:rsid w:val="00F525E8"/>
    <w:rsid w:val="00F53B8A"/>
    <w:rsid w:val="00F54437"/>
    <w:rsid w:val="00F549A1"/>
    <w:rsid w:val="00F54E07"/>
    <w:rsid w:val="00F5524A"/>
    <w:rsid w:val="00F55429"/>
    <w:rsid w:val="00F56030"/>
    <w:rsid w:val="00F5642F"/>
    <w:rsid w:val="00F564A0"/>
    <w:rsid w:val="00F5724D"/>
    <w:rsid w:val="00F60B6C"/>
    <w:rsid w:val="00F615B1"/>
    <w:rsid w:val="00F62344"/>
    <w:rsid w:val="00F6316E"/>
    <w:rsid w:val="00F632D2"/>
    <w:rsid w:val="00F63B60"/>
    <w:rsid w:val="00F64B5C"/>
    <w:rsid w:val="00F64DEA"/>
    <w:rsid w:val="00F65B86"/>
    <w:rsid w:val="00F67394"/>
    <w:rsid w:val="00F67F47"/>
    <w:rsid w:val="00F72287"/>
    <w:rsid w:val="00F725AF"/>
    <w:rsid w:val="00F733F3"/>
    <w:rsid w:val="00F747D1"/>
    <w:rsid w:val="00F75724"/>
    <w:rsid w:val="00F7609B"/>
    <w:rsid w:val="00F8087B"/>
    <w:rsid w:val="00F8198B"/>
    <w:rsid w:val="00F82A75"/>
    <w:rsid w:val="00F82A9B"/>
    <w:rsid w:val="00F8453F"/>
    <w:rsid w:val="00F85711"/>
    <w:rsid w:val="00F857F0"/>
    <w:rsid w:val="00F85C64"/>
    <w:rsid w:val="00F85F7C"/>
    <w:rsid w:val="00F864A3"/>
    <w:rsid w:val="00F869B5"/>
    <w:rsid w:val="00F908F3"/>
    <w:rsid w:val="00F91489"/>
    <w:rsid w:val="00F94E37"/>
    <w:rsid w:val="00F96F41"/>
    <w:rsid w:val="00FA0B72"/>
    <w:rsid w:val="00FA0E8E"/>
    <w:rsid w:val="00FA11DC"/>
    <w:rsid w:val="00FA36C6"/>
    <w:rsid w:val="00FA385E"/>
    <w:rsid w:val="00FA417A"/>
    <w:rsid w:val="00FA4E57"/>
    <w:rsid w:val="00FA579C"/>
    <w:rsid w:val="00FA6EA6"/>
    <w:rsid w:val="00FA7395"/>
    <w:rsid w:val="00FB1719"/>
    <w:rsid w:val="00FB1A75"/>
    <w:rsid w:val="00FB1AA3"/>
    <w:rsid w:val="00FB33D2"/>
    <w:rsid w:val="00FB3A04"/>
    <w:rsid w:val="00FB3AB7"/>
    <w:rsid w:val="00FB3EB4"/>
    <w:rsid w:val="00FB405A"/>
    <w:rsid w:val="00FB4551"/>
    <w:rsid w:val="00FB4F65"/>
    <w:rsid w:val="00FB4F86"/>
    <w:rsid w:val="00FB6FAD"/>
    <w:rsid w:val="00FB7B45"/>
    <w:rsid w:val="00FB7F71"/>
    <w:rsid w:val="00FC5949"/>
    <w:rsid w:val="00FC5DFA"/>
    <w:rsid w:val="00FC6337"/>
    <w:rsid w:val="00FC643F"/>
    <w:rsid w:val="00FC749A"/>
    <w:rsid w:val="00FC7947"/>
    <w:rsid w:val="00FD0696"/>
    <w:rsid w:val="00FD0BFD"/>
    <w:rsid w:val="00FD26E2"/>
    <w:rsid w:val="00FD4059"/>
    <w:rsid w:val="00FD4E69"/>
    <w:rsid w:val="00FD55D6"/>
    <w:rsid w:val="00FD6319"/>
    <w:rsid w:val="00FD6625"/>
    <w:rsid w:val="00FE255C"/>
    <w:rsid w:val="00FE2FC2"/>
    <w:rsid w:val="00FE3A9B"/>
    <w:rsid w:val="00FE461D"/>
    <w:rsid w:val="00FE5C06"/>
    <w:rsid w:val="00FE7354"/>
    <w:rsid w:val="00FE7984"/>
    <w:rsid w:val="00FF1A1F"/>
    <w:rsid w:val="00FF23A6"/>
    <w:rsid w:val="00FF24AE"/>
    <w:rsid w:val="00FF628D"/>
    <w:rsid w:val="00FF765D"/>
    <w:rsid w:val="0767B820"/>
    <w:rsid w:val="23A1AF4F"/>
    <w:rsid w:val="257AC187"/>
    <w:rsid w:val="5642C4A5"/>
    <w:rsid w:val="5E64D3D8"/>
    <w:rsid w:val="66722E48"/>
    <w:rsid w:val="692C43C2"/>
    <w:rsid w:val="700DF45B"/>
    <w:rsid w:val="7D11BDA5"/>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7F2AD86"/>
  <w15:chartTrackingRefBased/>
  <w15:docId w15:val="{E3D9766C-3A6B-4B68-B881-66F1312E143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76A37"/>
    <w:rPr>
      <w:rFonts w:ascii="Arial" w:hAnsi="Arial"/>
    </w:rPr>
  </w:style>
  <w:style w:type="paragraph" w:styleId="Heading1">
    <w:name w:val="heading 1"/>
    <w:basedOn w:val="Normal"/>
    <w:next w:val="Normal"/>
    <w:link w:val="Heading1Char"/>
    <w:uiPriority w:val="9"/>
    <w:qFormat/>
    <w:rsid w:val="00324401"/>
    <w:pPr>
      <w:spacing w:line="360" w:lineRule="auto"/>
      <w:outlineLvl w:val="0"/>
    </w:pPr>
    <w:rPr>
      <w:rFonts w:cs="Arial"/>
      <w:color w:val="A84D98"/>
      <w:sz w:val="28"/>
      <w:szCs w:val="28"/>
      <w:u w:val="single"/>
    </w:rPr>
  </w:style>
  <w:style w:type="paragraph" w:styleId="Heading2">
    <w:name w:val="heading 2"/>
    <w:basedOn w:val="Heading1"/>
    <w:next w:val="Normal"/>
    <w:link w:val="Heading2Char"/>
    <w:uiPriority w:val="9"/>
    <w:unhideWhenUsed/>
    <w:qFormat/>
    <w:rsid w:val="00690F5C"/>
    <w:pPr>
      <w:outlineLvl w:val="1"/>
    </w:pPr>
    <w:rPr>
      <w:b/>
      <w:bCs/>
      <w:sz w:val="24"/>
      <w:szCs w:val="22"/>
      <w:u w:val="none"/>
    </w:rPr>
  </w:style>
  <w:style w:type="paragraph" w:styleId="Heading3">
    <w:name w:val="heading 3"/>
    <w:basedOn w:val="Normal"/>
    <w:link w:val="Heading3Char"/>
    <w:uiPriority w:val="9"/>
    <w:qFormat/>
    <w:rsid w:val="00C13986"/>
    <w:pPr>
      <w:spacing w:line="360" w:lineRule="auto"/>
      <w:outlineLvl w:val="2"/>
    </w:pPr>
    <w:rPr>
      <w:rFonts w:cs="Arial"/>
      <w:color w:val="A84D98"/>
      <w:sz w:val="24"/>
      <w:szCs w:val="24"/>
    </w:rPr>
  </w:style>
  <w:style w:type="paragraph" w:styleId="Heading4">
    <w:name w:val="heading 4"/>
    <w:basedOn w:val="Normal"/>
    <w:next w:val="Normal"/>
    <w:link w:val="Heading4Char"/>
    <w:uiPriority w:val="9"/>
    <w:unhideWhenUsed/>
    <w:qFormat/>
    <w:rsid w:val="000E644A"/>
    <w:pPr>
      <w:keepNext/>
      <w:keepLines/>
      <w:spacing w:before="40" w:after="0"/>
      <w:outlineLvl w:val="3"/>
    </w:pPr>
    <w:rPr>
      <w:rFonts w:eastAsiaTheme="majorEastAsia" w:cs="Arial"/>
      <w:i/>
      <w:iCs/>
      <w:color w:val="A84D9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1073AD"/>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0D11BA"/>
    <w:pPr>
      <w:ind w:left="720"/>
      <w:contextualSpacing/>
    </w:pPr>
  </w:style>
  <w:style w:type="paragraph" w:styleId="Header">
    <w:name w:val="header"/>
    <w:basedOn w:val="Normal"/>
    <w:link w:val="HeaderChar"/>
    <w:uiPriority w:val="99"/>
    <w:unhideWhenUsed/>
    <w:rsid w:val="00BF47F5"/>
    <w:pPr>
      <w:tabs>
        <w:tab w:val="center" w:pos="4513"/>
        <w:tab w:val="right" w:pos="9026"/>
      </w:tabs>
      <w:spacing w:after="0" w:line="240" w:lineRule="auto"/>
    </w:pPr>
  </w:style>
  <w:style w:type="character" w:customStyle="1" w:styleId="HeaderChar">
    <w:name w:val="Header Char"/>
    <w:basedOn w:val="DefaultParagraphFont"/>
    <w:link w:val="Header"/>
    <w:uiPriority w:val="99"/>
    <w:rsid w:val="00BF47F5"/>
  </w:style>
  <w:style w:type="paragraph" w:styleId="Footer">
    <w:name w:val="footer"/>
    <w:basedOn w:val="Normal"/>
    <w:link w:val="FooterChar"/>
    <w:uiPriority w:val="99"/>
    <w:unhideWhenUsed/>
    <w:rsid w:val="00BF47F5"/>
    <w:pPr>
      <w:tabs>
        <w:tab w:val="center" w:pos="4513"/>
        <w:tab w:val="right" w:pos="9026"/>
      </w:tabs>
      <w:spacing w:after="0" w:line="240" w:lineRule="auto"/>
    </w:pPr>
  </w:style>
  <w:style w:type="character" w:customStyle="1" w:styleId="FooterChar">
    <w:name w:val="Footer Char"/>
    <w:basedOn w:val="DefaultParagraphFont"/>
    <w:link w:val="Footer"/>
    <w:uiPriority w:val="99"/>
    <w:rsid w:val="00BF47F5"/>
  </w:style>
  <w:style w:type="character" w:customStyle="1" w:styleId="Heading3Char">
    <w:name w:val="Heading 3 Char"/>
    <w:basedOn w:val="DefaultParagraphFont"/>
    <w:link w:val="Heading3"/>
    <w:uiPriority w:val="9"/>
    <w:rsid w:val="00C13986"/>
    <w:rPr>
      <w:rFonts w:ascii="Arial" w:hAnsi="Arial" w:cs="Arial"/>
      <w:color w:val="A84D98"/>
      <w:sz w:val="24"/>
      <w:szCs w:val="24"/>
    </w:rPr>
  </w:style>
  <w:style w:type="character" w:styleId="CommentReference">
    <w:name w:val="annotation reference"/>
    <w:basedOn w:val="DefaultParagraphFont"/>
    <w:uiPriority w:val="99"/>
    <w:semiHidden/>
    <w:unhideWhenUsed/>
    <w:rsid w:val="008A14C7"/>
    <w:rPr>
      <w:sz w:val="16"/>
      <w:szCs w:val="16"/>
    </w:rPr>
  </w:style>
  <w:style w:type="paragraph" w:styleId="CommentText">
    <w:name w:val="annotation text"/>
    <w:basedOn w:val="Normal"/>
    <w:link w:val="CommentTextChar"/>
    <w:uiPriority w:val="99"/>
    <w:unhideWhenUsed/>
    <w:rsid w:val="008A14C7"/>
    <w:pPr>
      <w:spacing w:line="240" w:lineRule="auto"/>
    </w:pPr>
    <w:rPr>
      <w:sz w:val="20"/>
      <w:szCs w:val="20"/>
    </w:rPr>
  </w:style>
  <w:style w:type="character" w:customStyle="1" w:styleId="CommentTextChar">
    <w:name w:val="Comment Text Char"/>
    <w:basedOn w:val="DefaultParagraphFont"/>
    <w:link w:val="CommentText"/>
    <w:uiPriority w:val="99"/>
    <w:rsid w:val="008A14C7"/>
    <w:rPr>
      <w:sz w:val="20"/>
      <w:szCs w:val="20"/>
    </w:rPr>
  </w:style>
  <w:style w:type="character" w:styleId="Hyperlink">
    <w:name w:val="Hyperlink"/>
    <w:basedOn w:val="DefaultParagraphFont"/>
    <w:uiPriority w:val="99"/>
    <w:unhideWhenUsed/>
    <w:rsid w:val="008A14C7"/>
    <w:rPr>
      <w:color w:val="0000FF"/>
      <w:u w:val="single"/>
    </w:rPr>
  </w:style>
  <w:style w:type="paragraph" w:styleId="CommentSubject">
    <w:name w:val="annotation subject"/>
    <w:basedOn w:val="CommentText"/>
    <w:next w:val="CommentText"/>
    <w:link w:val="CommentSubjectChar"/>
    <w:uiPriority w:val="99"/>
    <w:semiHidden/>
    <w:unhideWhenUsed/>
    <w:rsid w:val="001C3632"/>
    <w:rPr>
      <w:b/>
      <w:bCs/>
    </w:rPr>
  </w:style>
  <w:style w:type="character" w:customStyle="1" w:styleId="CommentSubjectChar">
    <w:name w:val="Comment Subject Char"/>
    <w:basedOn w:val="CommentTextChar"/>
    <w:link w:val="CommentSubject"/>
    <w:uiPriority w:val="99"/>
    <w:semiHidden/>
    <w:rsid w:val="001C3632"/>
    <w:rPr>
      <w:b/>
      <w:bCs/>
      <w:sz w:val="20"/>
      <w:szCs w:val="20"/>
    </w:rPr>
  </w:style>
  <w:style w:type="character" w:customStyle="1" w:styleId="normaltextrun">
    <w:name w:val="normaltextrun"/>
    <w:basedOn w:val="DefaultParagraphFont"/>
    <w:rsid w:val="00FA7395"/>
  </w:style>
  <w:style w:type="character" w:customStyle="1" w:styleId="eop">
    <w:name w:val="eop"/>
    <w:basedOn w:val="DefaultParagraphFont"/>
    <w:rsid w:val="00FA7395"/>
  </w:style>
  <w:style w:type="paragraph" w:styleId="Revision">
    <w:name w:val="Revision"/>
    <w:hidden/>
    <w:uiPriority w:val="99"/>
    <w:semiHidden/>
    <w:rsid w:val="00FD4059"/>
    <w:pPr>
      <w:spacing w:after="0" w:line="240" w:lineRule="auto"/>
    </w:pPr>
  </w:style>
  <w:style w:type="paragraph" w:styleId="NormalWeb">
    <w:name w:val="Normal (Web)"/>
    <w:basedOn w:val="Normal"/>
    <w:uiPriority w:val="99"/>
    <w:semiHidden/>
    <w:unhideWhenUsed/>
    <w:rsid w:val="00553E97"/>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styleId="UnresolvedMention">
    <w:name w:val="Unresolved Mention"/>
    <w:basedOn w:val="DefaultParagraphFont"/>
    <w:uiPriority w:val="99"/>
    <w:semiHidden/>
    <w:unhideWhenUsed/>
    <w:rsid w:val="00940A42"/>
    <w:rPr>
      <w:color w:val="605E5C"/>
      <w:shd w:val="clear" w:color="auto" w:fill="E1DFDD"/>
    </w:rPr>
  </w:style>
  <w:style w:type="character" w:styleId="FollowedHyperlink">
    <w:name w:val="FollowedHyperlink"/>
    <w:basedOn w:val="DefaultParagraphFont"/>
    <w:uiPriority w:val="99"/>
    <w:semiHidden/>
    <w:unhideWhenUsed/>
    <w:rsid w:val="00940A42"/>
    <w:rPr>
      <w:color w:val="954F72" w:themeColor="followedHyperlink"/>
      <w:u w:val="single"/>
    </w:rPr>
  </w:style>
  <w:style w:type="paragraph" w:styleId="Title">
    <w:name w:val="Title"/>
    <w:basedOn w:val="Normal"/>
    <w:next w:val="Normal"/>
    <w:link w:val="TitleChar"/>
    <w:uiPriority w:val="10"/>
    <w:qFormat/>
    <w:rsid w:val="00BB6DAA"/>
    <w:pPr>
      <w:spacing w:line="360" w:lineRule="auto"/>
      <w:jc w:val="center"/>
    </w:pPr>
    <w:rPr>
      <w:rFonts w:cs="Arial"/>
      <w:b/>
      <w:bCs/>
      <w:color w:val="A84D98"/>
      <w:sz w:val="40"/>
      <w:szCs w:val="40"/>
    </w:rPr>
  </w:style>
  <w:style w:type="character" w:customStyle="1" w:styleId="TitleChar">
    <w:name w:val="Title Char"/>
    <w:basedOn w:val="DefaultParagraphFont"/>
    <w:link w:val="Title"/>
    <w:uiPriority w:val="10"/>
    <w:rsid w:val="00BB6DAA"/>
    <w:rPr>
      <w:rFonts w:ascii="Arial" w:hAnsi="Arial" w:cs="Arial"/>
      <w:b/>
      <w:bCs/>
      <w:color w:val="A84D98"/>
      <w:sz w:val="40"/>
      <w:szCs w:val="40"/>
    </w:rPr>
  </w:style>
  <w:style w:type="character" w:customStyle="1" w:styleId="Heading1Char">
    <w:name w:val="Heading 1 Char"/>
    <w:basedOn w:val="DefaultParagraphFont"/>
    <w:link w:val="Heading1"/>
    <w:uiPriority w:val="9"/>
    <w:rsid w:val="00324401"/>
    <w:rPr>
      <w:rFonts w:ascii="Arial" w:hAnsi="Arial" w:cs="Arial"/>
      <w:color w:val="A84D98"/>
      <w:sz w:val="28"/>
      <w:szCs w:val="28"/>
      <w:u w:val="single"/>
    </w:rPr>
  </w:style>
  <w:style w:type="character" w:customStyle="1" w:styleId="Heading2Char">
    <w:name w:val="Heading 2 Char"/>
    <w:basedOn w:val="DefaultParagraphFont"/>
    <w:link w:val="Heading2"/>
    <w:uiPriority w:val="9"/>
    <w:rsid w:val="00690F5C"/>
    <w:rPr>
      <w:rFonts w:ascii="Arial" w:hAnsi="Arial" w:cs="Arial"/>
      <w:b/>
      <w:bCs/>
      <w:color w:val="A84D98"/>
      <w:sz w:val="24"/>
    </w:rPr>
  </w:style>
  <w:style w:type="paragraph" w:customStyle="1" w:styleId="Default">
    <w:name w:val="Default"/>
    <w:rsid w:val="002F0D93"/>
    <w:pPr>
      <w:autoSpaceDE w:val="0"/>
      <w:autoSpaceDN w:val="0"/>
      <w:adjustRightInd w:val="0"/>
      <w:spacing w:after="0" w:line="240" w:lineRule="auto"/>
    </w:pPr>
    <w:rPr>
      <w:rFonts w:ascii="Arial Black" w:hAnsi="Arial Black" w:cs="Arial Black"/>
      <w:color w:val="000000"/>
      <w:sz w:val="24"/>
      <w:szCs w:val="24"/>
    </w:rPr>
  </w:style>
  <w:style w:type="paragraph" w:styleId="FootnoteText">
    <w:name w:val="footnote text"/>
    <w:basedOn w:val="Normal"/>
    <w:link w:val="FootnoteTextChar"/>
    <w:uiPriority w:val="99"/>
    <w:unhideWhenUsed/>
    <w:rsid w:val="00C13986"/>
    <w:pPr>
      <w:spacing w:after="0" w:line="240" w:lineRule="auto"/>
    </w:pPr>
    <w:rPr>
      <w:rFonts w:cs="Arial"/>
      <w:sz w:val="20"/>
      <w:szCs w:val="20"/>
    </w:rPr>
  </w:style>
  <w:style w:type="character" w:customStyle="1" w:styleId="FootnoteTextChar">
    <w:name w:val="Footnote Text Char"/>
    <w:basedOn w:val="DefaultParagraphFont"/>
    <w:link w:val="FootnoteText"/>
    <w:uiPriority w:val="99"/>
    <w:rsid w:val="00C13986"/>
    <w:rPr>
      <w:rFonts w:ascii="Arial" w:hAnsi="Arial" w:cs="Arial"/>
      <w:sz w:val="20"/>
      <w:szCs w:val="20"/>
    </w:rPr>
  </w:style>
  <w:style w:type="character" w:styleId="FootnoteReference">
    <w:name w:val="footnote reference"/>
    <w:basedOn w:val="DefaultParagraphFont"/>
    <w:uiPriority w:val="99"/>
    <w:semiHidden/>
    <w:unhideWhenUsed/>
    <w:rsid w:val="00C13986"/>
    <w:rPr>
      <w:vertAlign w:val="superscript"/>
    </w:rPr>
  </w:style>
  <w:style w:type="character" w:styleId="IntenseEmphasis">
    <w:name w:val="Intense Emphasis"/>
    <w:basedOn w:val="DefaultParagraphFont"/>
    <w:uiPriority w:val="21"/>
    <w:qFormat/>
    <w:rsid w:val="00176A37"/>
    <w:rPr>
      <w:i/>
      <w:iCs/>
      <w:color w:val="4472C4" w:themeColor="accent1"/>
    </w:rPr>
  </w:style>
  <w:style w:type="paragraph" w:styleId="Subtitle">
    <w:name w:val="Subtitle"/>
    <w:basedOn w:val="Normal"/>
    <w:next w:val="Normal"/>
    <w:link w:val="SubtitleChar"/>
    <w:uiPriority w:val="11"/>
    <w:qFormat/>
    <w:rsid w:val="00176A37"/>
    <w:rPr>
      <w:i/>
      <w:iCs/>
    </w:rPr>
  </w:style>
  <w:style w:type="character" w:customStyle="1" w:styleId="SubtitleChar">
    <w:name w:val="Subtitle Char"/>
    <w:basedOn w:val="DefaultParagraphFont"/>
    <w:link w:val="Subtitle"/>
    <w:uiPriority w:val="11"/>
    <w:rsid w:val="00176A37"/>
    <w:rPr>
      <w:rFonts w:ascii="Arial" w:hAnsi="Arial"/>
      <w:i/>
      <w:iCs/>
    </w:rPr>
  </w:style>
  <w:style w:type="character" w:customStyle="1" w:styleId="Heading4Char">
    <w:name w:val="Heading 4 Char"/>
    <w:basedOn w:val="DefaultParagraphFont"/>
    <w:link w:val="Heading4"/>
    <w:uiPriority w:val="9"/>
    <w:rsid w:val="000E644A"/>
    <w:rPr>
      <w:rFonts w:ascii="Arial" w:eastAsiaTheme="majorEastAsia" w:hAnsi="Arial" w:cs="Arial"/>
      <w:i/>
      <w:iCs/>
      <w:color w:val="A84D98"/>
    </w:rPr>
  </w:style>
  <w:style w:type="table" w:styleId="ListTable3-Accent5">
    <w:name w:val="List Table 3 Accent 5"/>
    <w:basedOn w:val="TableNormal"/>
    <w:uiPriority w:val="48"/>
    <w:rsid w:val="00CA2FBC"/>
    <w:pPr>
      <w:spacing w:after="0" w:line="240" w:lineRule="auto"/>
    </w:pPr>
    <w:rPr>
      <w:kern w:val="2"/>
      <w:sz w:val="24"/>
      <w:szCs w:val="24"/>
      <w14:ligatures w14:val="standardContextual"/>
    </w:rPr>
    <w:tblPr>
      <w:tblStyleRowBandSize w:val="1"/>
      <w:tblStyleColBandSize w:val="1"/>
      <w:tblBorders>
        <w:top w:val="single" w:sz="4" w:space="0" w:color="5B9BD5" w:themeColor="accent5"/>
        <w:left w:val="single" w:sz="4" w:space="0" w:color="5B9BD5" w:themeColor="accent5"/>
        <w:bottom w:val="single" w:sz="4" w:space="0" w:color="5B9BD5" w:themeColor="accent5"/>
        <w:right w:val="single" w:sz="4" w:space="0" w:color="5B9BD5" w:themeColor="accent5"/>
      </w:tblBorders>
    </w:tblPr>
    <w:tblStylePr w:type="firstRow">
      <w:rPr>
        <w:b/>
        <w:bCs/>
        <w:color w:val="FFFFFF" w:themeColor="background1"/>
      </w:rPr>
      <w:tblPr/>
      <w:tcPr>
        <w:shd w:val="clear" w:color="auto" w:fill="5B9BD5" w:themeFill="accent5"/>
      </w:tcPr>
    </w:tblStylePr>
    <w:tblStylePr w:type="lastRow">
      <w:rPr>
        <w:b/>
        <w:bCs/>
      </w:rPr>
      <w:tblPr/>
      <w:tcPr>
        <w:tcBorders>
          <w:top w:val="double" w:sz="4" w:space="0" w:color="5B9BD5"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B9BD5" w:themeColor="accent5"/>
          <w:right w:val="single" w:sz="4" w:space="0" w:color="5B9BD5" w:themeColor="accent5"/>
        </w:tcBorders>
      </w:tcPr>
    </w:tblStylePr>
    <w:tblStylePr w:type="band1Horz">
      <w:tblPr/>
      <w:tcPr>
        <w:tcBorders>
          <w:top w:val="single" w:sz="4" w:space="0" w:color="5B9BD5" w:themeColor="accent5"/>
          <w:bottom w:val="single" w:sz="4" w:space="0" w:color="5B9BD5"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B9BD5" w:themeColor="accent5"/>
          <w:left w:val="nil"/>
        </w:tcBorders>
      </w:tcPr>
    </w:tblStylePr>
    <w:tblStylePr w:type="swCell">
      <w:tblPr/>
      <w:tcPr>
        <w:tcBorders>
          <w:top w:val="double" w:sz="4" w:space="0" w:color="5B9BD5" w:themeColor="accent5"/>
          <w:right w:val="nil"/>
        </w:tcBorders>
      </w:tcPr>
    </w:tblStylePr>
  </w:style>
  <w:style w:type="paragraph" w:styleId="TOCHeading">
    <w:name w:val="TOC Heading"/>
    <w:basedOn w:val="Heading1"/>
    <w:next w:val="Normal"/>
    <w:uiPriority w:val="39"/>
    <w:unhideWhenUsed/>
    <w:qFormat/>
    <w:rsid w:val="00782B73"/>
    <w:pPr>
      <w:keepNext/>
      <w:keepLines/>
      <w:spacing w:before="240" w:after="0" w:line="259" w:lineRule="auto"/>
      <w:outlineLvl w:val="9"/>
    </w:pPr>
    <w:rPr>
      <w:rFonts w:asciiTheme="majorHAnsi" w:eastAsiaTheme="majorEastAsia" w:hAnsiTheme="majorHAnsi" w:cstheme="majorBidi"/>
      <w:color w:val="2F5496" w:themeColor="accent1" w:themeShade="BF"/>
      <w:sz w:val="32"/>
      <w:szCs w:val="32"/>
      <w:u w:val="none"/>
      <w:lang w:val="en-US"/>
    </w:rPr>
  </w:style>
  <w:style w:type="paragraph" w:styleId="TOC1">
    <w:name w:val="toc 1"/>
    <w:basedOn w:val="Normal"/>
    <w:next w:val="Normal"/>
    <w:autoRedefine/>
    <w:uiPriority w:val="39"/>
    <w:unhideWhenUsed/>
    <w:rsid w:val="00782B73"/>
    <w:pPr>
      <w:spacing w:after="100"/>
    </w:pPr>
  </w:style>
  <w:style w:type="paragraph" w:styleId="TOC2">
    <w:name w:val="toc 2"/>
    <w:basedOn w:val="Normal"/>
    <w:next w:val="Normal"/>
    <w:autoRedefine/>
    <w:uiPriority w:val="39"/>
    <w:unhideWhenUsed/>
    <w:rsid w:val="00782B73"/>
    <w:pPr>
      <w:spacing w:after="100"/>
      <w:ind w:left="220"/>
    </w:pPr>
  </w:style>
  <w:style w:type="paragraph" w:styleId="TOC3">
    <w:name w:val="toc 3"/>
    <w:basedOn w:val="Normal"/>
    <w:next w:val="Normal"/>
    <w:autoRedefine/>
    <w:uiPriority w:val="39"/>
    <w:unhideWhenUsed/>
    <w:rsid w:val="00782B73"/>
    <w:pPr>
      <w:spacing w:after="100"/>
      <w:ind w:left="44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54499825">
      <w:bodyDiv w:val="1"/>
      <w:marLeft w:val="0"/>
      <w:marRight w:val="0"/>
      <w:marTop w:val="0"/>
      <w:marBottom w:val="0"/>
      <w:divBdr>
        <w:top w:val="none" w:sz="0" w:space="0" w:color="auto"/>
        <w:left w:val="none" w:sz="0" w:space="0" w:color="auto"/>
        <w:bottom w:val="none" w:sz="0" w:space="0" w:color="auto"/>
        <w:right w:val="none" w:sz="0" w:space="0" w:color="auto"/>
      </w:divBdr>
    </w:div>
    <w:div w:id="426385163">
      <w:bodyDiv w:val="1"/>
      <w:marLeft w:val="0"/>
      <w:marRight w:val="0"/>
      <w:marTop w:val="0"/>
      <w:marBottom w:val="0"/>
      <w:divBdr>
        <w:top w:val="none" w:sz="0" w:space="0" w:color="auto"/>
        <w:left w:val="none" w:sz="0" w:space="0" w:color="auto"/>
        <w:bottom w:val="none" w:sz="0" w:space="0" w:color="auto"/>
        <w:right w:val="none" w:sz="0" w:space="0" w:color="auto"/>
      </w:divBdr>
      <w:divsChild>
        <w:div w:id="959146474">
          <w:marLeft w:val="1080"/>
          <w:marRight w:val="0"/>
          <w:marTop w:val="100"/>
          <w:marBottom w:val="160"/>
          <w:divBdr>
            <w:top w:val="none" w:sz="0" w:space="0" w:color="auto"/>
            <w:left w:val="none" w:sz="0" w:space="0" w:color="auto"/>
            <w:bottom w:val="none" w:sz="0" w:space="0" w:color="auto"/>
            <w:right w:val="none" w:sz="0" w:space="0" w:color="auto"/>
          </w:divBdr>
        </w:div>
        <w:div w:id="1148595486">
          <w:marLeft w:val="1080"/>
          <w:marRight w:val="0"/>
          <w:marTop w:val="100"/>
          <w:marBottom w:val="160"/>
          <w:divBdr>
            <w:top w:val="none" w:sz="0" w:space="0" w:color="auto"/>
            <w:left w:val="none" w:sz="0" w:space="0" w:color="auto"/>
            <w:bottom w:val="none" w:sz="0" w:space="0" w:color="auto"/>
            <w:right w:val="none" w:sz="0" w:space="0" w:color="auto"/>
          </w:divBdr>
        </w:div>
        <w:div w:id="385222166">
          <w:marLeft w:val="1080"/>
          <w:marRight w:val="0"/>
          <w:marTop w:val="100"/>
          <w:marBottom w:val="160"/>
          <w:divBdr>
            <w:top w:val="none" w:sz="0" w:space="0" w:color="auto"/>
            <w:left w:val="none" w:sz="0" w:space="0" w:color="auto"/>
            <w:bottom w:val="none" w:sz="0" w:space="0" w:color="auto"/>
            <w:right w:val="none" w:sz="0" w:space="0" w:color="auto"/>
          </w:divBdr>
        </w:div>
        <w:div w:id="1648585232">
          <w:marLeft w:val="1080"/>
          <w:marRight w:val="0"/>
          <w:marTop w:val="100"/>
          <w:marBottom w:val="160"/>
          <w:divBdr>
            <w:top w:val="none" w:sz="0" w:space="0" w:color="auto"/>
            <w:left w:val="none" w:sz="0" w:space="0" w:color="auto"/>
            <w:bottom w:val="none" w:sz="0" w:space="0" w:color="auto"/>
            <w:right w:val="none" w:sz="0" w:space="0" w:color="auto"/>
          </w:divBdr>
        </w:div>
      </w:divsChild>
    </w:div>
    <w:div w:id="726539264">
      <w:bodyDiv w:val="1"/>
      <w:marLeft w:val="0"/>
      <w:marRight w:val="0"/>
      <w:marTop w:val="0"/>
      <w:marBottom w:val="0"/>
      <w:divBdr>
        <w:top w:val="none" w:sz="0" w:space="0" w:color="auto"/>
        <w:left w:val="none" w:sz="0" w:space="0" w:color="auto"/>
        <w:bottom w:val="none" w:sz="0" w:space="0" w:color="auto"/>
        <w:right w:val="none" w:sz="0" w:space="0" w:color="auto"/>
      </w:divBdr>
      <w:divsChild>
        <w:div w:id="1777434330">
          <w:marLeft w:val="360"/>
          <w:marRight w:val="0"/>
          <w:marTop w:val="200"/>
          <w:marBottom w:val="0"/>
          <w:divBdr>
            <w:top w:val="none" w:sz="0" w:space="0" w:color="auto"/>
            <w:left w:val="none" w:sz="0" w:space="0" w:color="auto"/>
            <w:bottom w:val="none" w:sz="0" w:space="0" w:color="auto"/>
            <w:right w:val="none" w:sz="0" w:space="0" w:color="auto"/>
          </w:divBdr>
        </w:div>
      </w:divsChild>
    </w:div>
    <w:div w:id="742026502">
      <w:bodyDiv w:val="1"/>
      <w:marLeft w:val="0"/>
      <w:marRight w:val="0"/>
      <w:marTop w:val="0"/>
      <w:marBottom w:val="0"/>
      <w:divBdr>
        <w:top w:val="none" w:sz="0" w:space="0" w:color="auto"/>
        <w:left w:val="none" w:sz="0" w:space="0" w:color="auto"/>
        <w:bottom w:val="none" w:sz="0" w:space="0" w:color="auto"/>
        <w:right w:val="none" w:sz="0" w:space="0" w:color="auto"/>
      </w:divBdr>
      <w:divsChild>
        <w:div w:id="180360693">
          <w:marLeft w:val="360"/>
          <w:marRight w:val="0"/>
          <w:marTop w:val="200"/>
          <w:marBottom w:val="160"/>
          <w:divBdr>
            <w:top w:val="none" w:sz="0" w:space="0" w:color="auto"/>
            <w:left w:val="none" w:sz="0" w:space="0" w:color="auto"/>
            <w:bottom w:val="none" w:sz="0" w:space="0" w:color="auto"/>
            <w:right w:val="none" w:sz="0" w:space="0" w:color="auto"/>
          </w:divBdr>
        </w:div>
        <w:div w:id="1130172227">
          <w:marLeft w:val="360"/>
          <w:marRight w:val="0"/>
          <w:marTop w:val="200"/>
          <w:marBottom w:val="0"/>
          <w:divBdr>
            <w:top w:val="none" w:sz="0" w:space="0" w:color="auto"/>
            <w:left w:val="none" w:sz="0" w:space="0" w:color="auto"/>
            <w:bottom w:val="none" w:sz="0" w:space="0" w:color="auto"/>
            <w:right w:val="none" w:sz="0" w:space="0" w:color="auto"/>
          </w:divBdr>
        </w:div>
        <w:div w:id="1775053912">
          <w:marLeft w:val="1080"/>
          <w:marRight w:val="0"/>
          <w:marTop w:val="100"/>
          <w:marBottom w:val="0"/>
          <w:divBdr>
            <w:top w:val="none" w:sz="0" w:space="0" w:color="auto"/>
            <w:left w:val="none" w:sz="0" w:space="0" w:color="auto"/>
            <w:bottom w:val="none" w:sz="0" w:space="0" w:color="auto"/>
            <w:right w:val="none" w:sz="0" w:space="0" w:color="auto"/>
          </w:divBdr>
        </w:div>
        <w:div w:id="1079329769">
          <w:marLeft w:val="1080"/>
          <w:marRight w:val="0"/>
          <w:marTop w:val="100"/>
          <w:marBottom w:val="0"/>
          <w:divBdr>
            <w:top w:val="none" w:sz="0" w:space="0" w:color="auto"/>
            <w:left w:val="none" w:sz="0" w:space="0" w:color="auto"/>
            <w:bottom w:val="none" w:sz="0" w:space="0" w:color="auto"/>
            <w:right w:val="none" w:sz="0" w:space="0" w:color="auto"/>
          </w:divBdr>
        </w:div>
        <w:div w:id="894853662">
          <w:marLeft w:val="1080"/>
          <w:marRight w:val="0"/>
          <w:marTop w:val="100"/>
          <w:marBottom w:val="0"/>
          <w:divBdr>
            <w:top w:val="none" w:sz="0" w:space="0" w:color="auto"/>
            <w:left w:val="none" w:sz="0" w:space="0" w:color="auto"/>
            <w:bottom w:val="none" w:sz="0" w:space="0" w:color="auto"/>
            <w:right w:val="none" w:sz="0" w:space="0" w:color="auto"/>
          </w:divBdr>
        </w:div>
      </w:divsChild>
    </w:div>
    <w:div w:id="888684596">
      <w:bodyDiv w:val="1"/>
      <w:marLeft w:val="0"/>
      <w:marRight w:val="0"/>
      <w:marTop w:val="0"/>
      <w:marBottom w:val="0"/>
      <w:divBdr>
        <w:top w:val="none" w:sz="0" w:space="0" w:color="auto"/>
        <w:left w:val="none" w:sz="0" w:space="0" w:color="auto"/>
        <w:bottom w:val="none" w:sz="0" w:space="0" w:color="auto"/>
        <w:right w:val="none" w:sz="0" w:space="0" w:color="auto"/>
      </w:divBdr>
      <w:divsChild>
        <w:div w:id="2103060350">
          <w:marLeft w:val="360"/>
          <w:marRight w:val="0"/>
          <w:marTop w:val="200"/>
          <w:marBottom w:val="160"/>
          <w:divBdr>
            <w:top w:val="none" w:sz="0" w:space="0" w:color="auto"/>
            <w:left w:val="none" w:sz="0" w:space="0" w:color="auto"/>
            <w:bottom w:val="none" w:sz="0" w:space="0" w:color="auto"/>
            <w:right w:val="none" w:sz="0" w:space="0" w:color="auto"/>
          </w:divBdr>
        </w:div>
        <w:div w:id="1680081936">
          <w:marLeft w:val="360"/>
          <w:marRight w:val="0"/>
          <w:marTop w:val="200"/>
          <w:marBottom w:val="160"/>
          <w:divBdr>
            <w:top w:val="none" w:sz="0" w:space="0" w:color="auto"/>
            <w:left w:val="none" w:sz="0" w:space="0" w:color="auto"/>
            <w:bottom w:val="none" w:sz="0" w:space="0" w:color="auto"/>
            <w:right w:val="none" w:sz="0" w:space="0" w:color="auto"/>
          </w:divBdr>
        </w:div>
        <w:div w:id="1957911129">
          <w:marLeft w:val="360"/>
          <w:marRight w:val="0"/>
          <w:marTop w:val="200"/>
          <w:marBottom w:val="160"/>
          <w:divBdr>
            <w:top w:val="none" w:sz="0" w:space="0" w:color="auto"/>
            <w:left w:val="none" w:sz="0" w:space="0" w:color="auto"/>
            <w:bottom w:val="none" w:sz="0" w:space="0" w:color="auto"/>
            <w:right w:val="none" w:sz="0" w:space="0" w:color="auto"/>
          </w:divBdr>
        </w:div>
        <w:div w:id="661398081">
          <w:marLeft w:val="360"/>
          <w:marRight w:val="0"/>
          <w:marTop w:val="200"/>
          <w:marBottom w:val="0"/>
          <w:divBdr>
            <w:top w:val="none" w:sz="0" w:space="0" w:color="auto"/>
            <w:left w:val="none" w:sz="0" w:space="0" w:color="auto"/>
            <w:bottom w:val="none" w:sz="0" w:space="0" w:color="auto"/>
            <w:right w:val="none" w:sz="0" w:space="0" w:color="auto"/>
          </w:divBdr>
        </w:div>
      </w:divsChild>
    </w:div>
    <w:div w:id="951982579">
      <w:bodyDiv w:val="1"/>
      <w:marLeft w:val="0"/>
      <w:marRight w:val="0"/>
      <w:marTop w:val="0"/>
      <w:marBottom w:val="0"/>
      <w:divBdr>
        <w:top w:val="none" w:sz="0" w:space="0" w:color="auto"/>
        <w:left w:val="none" w:sz="0" w:space="0" w:color="auto"/>
        <w:bottom w:val="none" w:sz="0" w:space="0" w:color="auto"/>
        <w:right w:val="none" w:sz="0" w:space="0" w:color="auto"/>
      </w:divBdr>
    </w:div>
    <w:div w:id="1052070855">
      <w:bodyDiv w:val="1"/>
      <w:marLeft w:val="0"/>
      <w:marRight w:val="0"/>
      <w:marTop w:val="0"/>
      <w:marBottom w:val="0"/>
      <w:divBdr>
        <w:top w:val="none" w:sz="0" w:space="0" w:color="auto"/>
        <w:left w:val="none" w:sz="0" w:space="0" w:color="auto"/>
        <w:bottom w:val="none" w:sz="0" w:space="0" w:color="auto"/>
        <w:right w:val="none" w:sz="0" w:space="0" w:color="auto"/>
      </w:divBdr>
      <w:divsChild>
        <w:div w:id="795947573">
          <w:marLeft w:val="360"/>
          <w:marRight w:val="0"/>
          <w:marTop w:val="200"/>
          <w:marBottom w:val="0"/>
          <w:divBdr>
            <w:top w:val="none" w:sz="0" w:space="0" w:color="auto"/>
            <w:left w:val="none" w:sz="0" w:space="0" w:color="auto"/>
            <w:bottom w:val="none" w:sz="0" w:space="0" w:color="auto"/>
            <w:right w:val="none" w:sz="0" w:space="0" w:color="auto"/>
          </w:divBdr>
        </w:div>
      </w:divsChild>
    </w:div>
    <w:div w:id="1171992866">
      <w:bodyDiv w:val="1"/>
      <w:marLeft w:val="0"/>
      <w:marRight w:val="0"/>
      <w:marTop w:val="0"/>
      <w:marBottom w:val="0"/>
      <w:divBdr>
        <w:top w:val="none" w:sz="0" w:space="0" w:color="auto"/>
        <w:left w:val="none" w:sz="0" w:space="0" w:color="auto"/>
        <w:bottom w:val="none" w:sz="0" w:space="0" w:color="auto"/>
        <w:right w:val="none" w:sz="0" w:space="0" w:color="auto"/>
      </w:divBdr>
    </w:div>
    <w:div w:id="1222134051">
      <w:bodyDiv w:val="1"/>
      <w:marLeft w:val="0"/>
      <w:marRight w:val="0"/>
      <w:marTop w:val="0"/>
      <w:marBottom w:val="0"/>
      <w:divBdr>
        <w:top w:val="none" w:sz="0" w:space="0" w:color="auto"/>
        <w:left w:val="none" w:sz="0" w:space="0" w:color="auto"/>
        <w:bottom w:val="none" w:sz="0" w:space="0" w:color="auto"/>
        <w:right w:val="none" w:sz="0" w:space="0" w:color="auto"/>
      </w:divBdr>
    </w:div>
    <w:div w:id="1284264378">
      <w:bodyDiv w:val="1"/>
      <w:marLeft w:val="0"/>
      <w:marRight w:val="0"/>
      <w:marTop w:val="0"/>
      <w:marBottom w:val="0"/>
      <w:divBdr>
        <w:top w:val="none" w:sz="0" w:space="0" w:color="auto"/>
        <w:left w:val="none" w:sz="0" w:space="0" w:color="auto"/>
        <w:bottom w:val="none" w:sz="0" w:space="0" w:color="auto"/>
        <w:right w:val="none" w:sz="0" w:space="0" w:color="auto"/>
      </w:divBdr>
      <w:divsChild>
        <w:div w:id="2097676646">
          <w:marLeft w:val="360"/>
          <w:marRight w:val="0"/>
          <w:marTop w:val="200"/>
          <w:marBottom w:val="160"/>
          <w:divBdr>
            <w:top w:val="none" w:sz="0" w:space="0" w:color="auto"/>
            <w:left w:val="none" w:sz="0" w:space="0" w:color="auto"/>
            <w:bottom w:val="none" w:sz="0" w:space="0" w:color="auto"/>
            <w:right w:val="none" w:sz="0" w:space="0" w:color="auto"/>
          </w:divBdr>
        </w:div>
        <w:div w:id="1269851802">
          <w:marLeft w:val="360"/>
          <w:marRight w:val="0"/>
          <w:marTop w:val="200"/>
          <w:marBottom w:val="160"/>
          <w:divBdr>
            <w:top w:val="none" w:sz="0" w:space="0" w:color="auto"/>
            <w:left w:val="none" w:sz="0" w:space="0" w:color="auto"/>
            <w:bottom w:val="none" w:sz="0" w:space="0" w:color="auto"/>
            <w:right w:val="none" w:sz="0" w:space="0" w:color="auto"/>
          </w:divBdr>
        </w:div>
        <w:div w:id="2127848633">
          <w:marLeft w:val="360"/>
          <w:marRight w:val="0"/>
          <w:marTop w:val="200"/>
          <w:marBottom w:val="160"/>
          <w:divBdr>
            <w:top w:val="none" w:sz="0" w:space="0" w:color="auto"/>
            <w:left w:val="none" w:sz="0" w:space="0" w:color="auto"/>
            <w:bottom w:val="none" w:sz="0" w:space="0" w:color="auto"/>
            <w:right w:val="none" w:sz="0" w:space="0" w:color="auto"/>
          </w:divBdr>
        </w:div>
        <w:div w:id="82378867">
          <w:marLeft w:val="360"/>
          <w:marRight w:val="0"/>
          <w:marTop w:val="200"/>
          <w:marBottom w:val="160"/>
          <w:divBdr>
            <w:top w:val="none" w:sz="0" w:space="0" w:color="auto"/>
            <w:left w:val="none" w:sz="0" w:space="0" w:color="auto"/>
            <w:bottom w:val="none" w:sz="0" w:space="0" w:color="auto"/>
            <w:right w:val="none" w:sz="0" w:space="0" w:color="auto"/>
          </w:divBdr>
        </w:div>
      </w:divsChild>
    </w:div>
    <w:div w:id="1307589653">
      <w:bodyDiv w:val="1"/>
      <w:marLeft w:val="0"/>
      <w:marRight w:val="0"/>
      <w:marTop w:val="0"/>
      <w:marBottom w:val="0"/>
      <w:divBdr>
        <w:top w:val="none" w:sz="0" w:space="0" w:color="auto"/>
        <w:left w:val="none" w:sz="0" w:space="0" w:color="auto"/>
        <w:bottom w:val="none" w:sz="0" w:space="0" w:color="auto"/>
        <w:right w:val="none" w:sz="0" w:space="0" w:color="auto"/>
      </w:divBdr>
      <w:divsChild>
        <w:div w:id="343093836">
          <w:marLeft w:val="360"/>
          <w:marRight w:val="0"/>
          <w:marTop w:val="200"/>
          <w:marBottom w:val="160"/>
          <w:divBdr>
            <w:top w:val="none" w:sz="0" w:space="0" w:color="auto"/>
            <w:left w:val="none" w:sz="0" w:space="0" w:color="auto"/>
            <w:bottom w:val="none" w:sz="0" w:space="0" w:color="auto"/>
            <w:right w:val="none" w:sz="0" w:space="0" w:color="auto"/>
          </w:divBdr>
        </w:div>
        <w:div w:id="428502645">
          <w:marLeft w:val="360"/>
          <w:marRight w:val="0"/>
          <w:marTop w:val="200"/>
          <w:marBottom w:val="160"/>
          <w:divBdr>
            <w:top w:val="none" w:sz="0" w:space="0" w:color="auto"/>
            <w:left w:val="none" w:sz="0" w:space="0" w:color="auto"/>
            <w:bottom w:val="none" w:sz="0" w:space="0" w:color="auto"/>
            <w:right w:val="none" w:sz="0" w:space="0" w:color="auto"/>
          </w:divBdr>
        </w:div>
        <w:div w:id="1550847076">
          <w:marLeft w:val="360"/>
          <w:marRight w:val="0"/>
          <w:marTop w:val="200"/>
          <w:marBottom w:val="160"/>
          <w:divBdr>
            <w:top w:val="none" w:sz="0" w:space="0" w:color="auto"/>
            <w:left w:val="none" w:sz="0" w:space="0" w:color="auto"/>
            <w:bottom w:val="none" w:sz="0" w:space="0" w:color="auto"/>
            <w:right w:val="none" w:sz="0" w:space="0" w:color="auto"/>
          </w:divBdr>
        </w:div>
        <w:div w:id="31195532">
          <w:marLeft w:val="360"/>
          <w:marRight w:val="0"/>
          <w:marTop w:val="200"/>
          <w:marBottom w:val="160"/>
          <w:divBdr>
            <w:top w:val="none" w:sz="0" w:space="0" w:color="auto"/>
            <w:left w:val="none" w:sz="0" w:space="0" w:color="auto"/>
            <w:bottom w:val="none" w:sz="0" w:space="0" w:color="auto"/>
            <w:right w:val="none" w:sz="0" w:space="0" w:color="auto"/>
          </w:divBdr>
        </w:div>
      </w:divsChild>
    </w:div>
    <w:div w:id="1426994402">
      <w:bodyDiv w:val="1"/>
      <w:marLeft w:val="0"/>
      <w:marRight w:val="0"/>
      <w:marTop w:val="0"/>
      <w:marBottom w:val="0"/>
      <w:divBdr>
        <w:top w:val="none" w:sz="0" w:space="0" w:color="auto"/>
        <w:left w:val="none" w:sz="0" w:space="0" w:color="auto"/>
        <w:bottom w:val="none" w:sz="0" w:space="0" w:color="auto"/>
        <w:right w:val="none" w:sz="0" w:space="0" w:color="auto"/>
      </w:divBdr>
      <w:divsChild>
        <w:div w:id="861019650">
          <w:marLeft w:val="360"/>
          <w:marRight w:val="0"/>
          <w:marTop w:val="200"/>
          <w:marBottom w:val="0"/>
          <w:divBdr>
            <w:top w:val="none" w:sz="0" w:space="0" w:color="auto"/>
            <w:left w:val="none" w:sz="0" w:space="0" w:color="auto"/>
            <w:bottom w:val="none" w:sz="0" w:space="0" w:color="auto"/>
            <w:right w:val="none" w:sz="0" w:space="0" w:color="auto"/>
          </w:divBdr>
        </w:div>
      </w:divsChild>
    </w:div>
    <w:div w:id="1703237908">
      <w:bodyDiv w:val="1"/>
      <w:marLeft w:val="0"/>
      <w:marRight w:val="0"/>
      <w:marTop w:val="0"/>
      <w:marBottom w:val="0"/>
      <w:divBdr>
        <w:top w:val="none" w:sz="0" w:space="0" w:color="auto"/>
        <w:left w:val="none" w:sz="0" w:space="0" w:color="auto"/>
        <w:bottom w:val="none" w:sz="0" w:space="0" w:color="auto"/>
        <w:right w:val="none" w:sz="0" w:space="0" w:color="auto"/>
      </w:divBdr>
    </w:div>
    <w:div w:id="1740664153">
      <w:bodyDiv w:val="1"/>
      <w:marLeft w:val="0"/>
      <w:marRight w:val="0"/>
      <w:marTop w:val="0"/>
      <w:marBottom w:val="0"/>
      <w:divBdr>
        <w:top w:val="none" w:sz="0" w:space="0" w:color="auto"/>
        <w:left w:val="none" w:sz="0" w:space="0" w:color="auto"/>
        <w:bottom w:val="none" w:sz="0" w:space="0" w:color="auto"/>
        <w:right w:val="none" w:sz="0" w:space="0" w:color="auto"/>
      </w:divBdr>
    </w:div>
    <w:div w:id="1814323897">
      <w:bodyDiv w:val="1"/>
      <w:marLeft w:val="0"/>
      <w:marRight w:val="0"/>
      <w:marTop w:val="0"/>
      <w:marBottom w:val="0"/>
      <w:divBdr>
        <w:top w:val="none" w:sz="0" w:space="0" w:color="auto"/>
        <w:left w:val="none" w:sz="0" w:space="0" w:color="auto"/>
        <w:bottom w:val="none" w:sz="0" w:space="0" w:color="auto"/>
        <w:right w:val="none" w:sz="0" w:space="0" w:color="auto"/>
      </w:divBdr>
      <w:divsChild>
        <w:div w:id="1372808208">
          <w:marLeft w:val="360"/>
          <w:marRight w:val="0"/>
          <w:marTop w:val="20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image" Target="media/image8.png"/><Relationship Id="rId26" Type="http://schemas.openxmlformats.org/officeDocument/2006/relationships/image" Target="media/image16.jpeg"/><Relationship Id="rId39" Type="http://schemas.openxmlformats.org/officeDocument/2006/relationships/image" Target="media/image24.png"/><Relationship Id="rId21" Type="http://schemas.openxmlformats.org/officeDocument/2006/relationships/image" Target="media/image11.png"/><Relationship Id="rId34" Type="http://schemas.openxmlformats.org/officeDocument/2006/relationships/diagramQuickStyle" Target="diagrams/quickStyle1.xml"/><Relationship Id="rId42" Type="http://schemas.openxmlformats.org/officeDocument/2006/relationships/image" Target="media/image27.jpeg"/><Relationship Id="rId47" Type="http://schemas.openxmlformats.org/officeDocument/2006/relationships/image" Target="media/image31.png"/><Relationship Id="rId50" Type="http://schemas.openxmlformats.org/officeDocument/2006/relationships/image" Target="media/image33.png"/><Relationship Id="rId55" Type="http://schemas.openxmlformats.org/officeDocument/2006/relationships/fontTable" Target="fontTable.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6.png"/><Relationship Id="rId29" Type="http://schemas.openxmlformats.org/officeDocument/2006/relationships/image" Target="media/image19.jpeg"/><Relationship Id="rId11" Type="http://schemas.openxmlformats.org/officeDocument/2006/relationships/image" Target="media/image1.png"/><Relationship Id="rId24" Type="http://schemas.openxmlformats.org/officeDocument/2006/relationships/image" Target="media/image14.png"/><Relationship Id="rId32" Type="http://schemas.openxmlformats.org/officeDocument/2006/relationships/diagramData" Target="diagrams/data1.xml"/><Relationship Id="rId37" Type="http://schemas.openxmlformats.org/officeDocument/2006/relationships/image" Target="media/image22.jpeg"/><Relationship Id="rId40" Type="http://schemas.openxmlformats.org/officeDocument/2006/relationships/image" Target="media/image25.jpeg"/><Relationship Id="rId45" Type="http://schemas.openxmlformats.org/officeDocument/2006/relationships/header" Target="header1.xml"/><Relationship Id="rId53" Type="http://schemas.openxmlformats.org/officeDocument/2006/relationships/header" Target="header2.xml"/><Relationship Id="rId5" Type="http://schemas.openxmlformats.org/officeDocument/2006/relationships/numbering" Target="numbering.xml"/><Relationship Id="rId10" Type="http://schemas.openxmlformats.org/officeDocument/2006/relationships/endnotes" Target="endnotes.xml"/><Relationship Id="rId19" Type="http://schemas.openxmlformats.org/officeDocument/2006/relationships/image" Target="media/image9.png"/><Relationship Id="rId31" Type="http://schemas.openxmlformats.org/officeDocument/2006/relationships/image" Target="media/image21.jpeg"/><Relationship Id="rId44" Type="http://schemas.openxmlformats.org/officeDocument/2006/relationships/image" Target="media/image29.png"/><Relationship Id="rId52" Type="http://schemas.openxmlformats.org/officeDocument/2006/relationships/image" Target="media/image35.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png"/><Relationship Id="rId22" Type="http://schemas.openxmlformats.org/officeDocument/2006/relationships/image" Target="media/image12.png"/><Relationship Id="rId27" Type="http://schemas.openxmlformats.org/officeDocument/2006/relationships/image" Target="media/image17.png"/><Relationship Id="rId30" Type="http://schemas.openxmlformats.org/officeDocument/2006/relationships/image" Target="media/image20.jpeg"/><Relationship Id="rId35" Type="http://schemas.openxmlformats.org/officeDocument/2006/relationships/diagramColors" Target="diagrams/colors1.xml"/><Relationship Id="rId43" Type="http://schemas.openxmlformats.org/officeDocument/2006/relationships/image" Target="media/image28.jpeg"/><Relationship Id="rId48" Type="http://schemas.openxmlformats.org/officeDocument/2006/relationships/image" Target="media/image32.png"/><Relationship Id="rId56" Type="http://schemas.openxmlformats.org/officeDocument/2006/relationships/theme" Target="theme/theme1.xml"/><Relationship Id="rId8" Type="http://schemas.openxmlformats.org/officeDocument/2006/relationships/webSettings" Target="webSettings.xml"/><Relationship Id="rId51" Type="http://schemas.openxmlformats.org/officeDocument/2006/relationships/image" Target="media/image34.png"/><Relationship Id="rId3" Type="http://schemas.openxmlformats.org/officeDocument/2006/relationships/customXml" Target="../customXml/item3.xml"/><Relationship Id="rId12" Type="http://schemas.openxmlformats.org/officeDocument/2006/relationships/image" Target="media/image2.emf"/><Relationship Id="rId17" Type="http://schemas.openxmlformats.org/officeDocument/2006/relationships/image" Target="media/image7.png"/><Relationship Id="rId25" Type="http://schemas.openxmlformats.org/officeDocument/2006/relationships/image" Target="media/image15.png"/><Relationship Id="rId33" Type="http://schemas.openxmlformats.org/officeDocument/2006/relationships/diagramLayout" Target="diagrams/layout1.xml"/><Relationship Id="rId38" Type="http://schemas.openxmlformats.org/officeDocument/2006/relationships/image" Target="media/image23.jpeg"/><Relationship Id="rId46" Type="http://schemas.openxmlformats.org/officeDocument/2006/relationships/footer" Target="footer1.xml"/><Relationship Id="rId20" Type="http://schemas.openxmlformats.org/officeDocument/2006/relationships/image" Target="media/image10.png"/><Relationship Id="rId41" Type="http://schemas.openxmlformats.org/officeDocument/2006/relationships/image" Target="media/image26.jpeg"/><Relationship Id="rId54"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5.png"/><Relationship Id="rId23" Type="http://schemas.openxmlformats.org/officeDocument/2006/relationships/image" Target="media/image13.png"/><Relationship Id="rId28" Type="http://schemas.openxmlformats.org/officeDocument/2006/relationships/image" Target="media/image18.jpeg"/><Relationship Id="rId36" Type="http://schemas.microsoft.com/office/2007/relationships/diagramDrawing" Target="diagrams/drawing1.xml"/><Relationship Id="rId49" Type="http://schemas.openxmlformats.org/officeDocument/2006/relationships/hyperlink" Target="https://impact.bham.ac.uk/our-mission/" TargetMode="External"/></Relationships>
</file>

<file path=word/_rels/footnotes.xml.rels><?xml version="1.0" encoding="UTF-8" standalone="yes"?>
<Relationships xmlns="http://schemas.openxmlformats.org/package/2006/relationships"><Relationship Id="rId3" Type="http://schemas.openxmlformats.org/officeDocument/2006/relationships/hyperlink" Target="https://www.skillsforcare.org.uk/Adult-Social-Care-Workforce-Data/Workforce-intelligence/publications/regional-information/My-region.aspx" TargetMode="External"/><Relationship Id="rId2" Type="http://schemas.openxmlformats.org/officeDocument/2006/relationships/hyperlink" Target="https://www.local.gov.uk/publications/national-summary-report-employer-standards-survey-occupational-therapists-august-2024" TargetMode="External"/><Relationship Id="rId1" Type="http://schemas.openxmlformats.org/officeDocument/2006/relationships/hyperlink" Target="https://www.wm-adass.org.uk/media/mslnwgik/ahp-project-report-jun-24-final.pdf" TargetMode="External"/><Relationship Id="rId5" Type="http://schemas.openxmlformats.org/officeDocument/2006/relationships/hyperlink" Target="http://dx.doi.org/10.1191/1478088706qp063oa" TargetMode="External"/><Relationship Id="rId4" Type="http://schemas.openxmlformats.org/officeDocument/2006/relationships/hyperlink" Target="https://www.skillsforcare.org.uk/Adult-Social-Care-Workforce-Data/Workforce-intelligence/publications/Workforce-estimates.aspx"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30.jpeg"/></Relationships>
</file>

<file path=word/diagrams/colors1.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CBFBF28B-F215-4B26-BF92-AD242D139AAC}" type="doc">
      <dgm:prSet loTypeId="urn:microsoft.com/office/officeart/2005/8/layout/pyramid2" loCatId="list" qsTypeId="urn:microsoft.com/office/officeart/2005/8/quickstyle/simple1" qsCatId="simple" csTypeId="urn:microsoft.com/office/officeart/2005/8/colors/accent6_5" csCatId="accent6" phldr="1"/>
      <dgm:spPr/>
    </dgm:pt>
    <dgm:pt modelId="{422D7A28-4A0C-4952-B44E-0AC2C59E45D8}">
      <dgm:prSet phldrT="[Text]"/>
      <dgm:spPr/>
      <dgm:t>
        <a:bodyPr/>
        <a:lstStyle/>
        <a:p>
          <a:pPr algn="l"/>
          <a:r>
            <a:rPr lang="en-GB">
              <a:latin typeface="Arial" panose="020B0604020202020204" pitchFamily="34" charset="0"/>
              <a:cs typeface="Arial" panose="020B0604020202020204" pitchFamily="34" charset="0"/>
            </a:rPr>
            <a:t>4. EbE  Researcher/improvement</a:t>
          </a:r>
        </a:p>
      </dgm:t>
    </dgm:pt>
    <dgm:pt modelId="{A1862186-17C5-428E-8C07-D143F1B298E4}" type="parTrans" cxnId="{8BB80ABD-DA77-49FD-861A-118FF3FF2F38}">
      <dgm:prSet/>
      <dgm:spPr/>
      <dgm:t>
        <a:bodyPr/>
        <a:lstStyle/>
        <a:p>
          <a:pPr algn="l"/>
          <a:endParaRPr lang="en-GB">
            <a:latin typeface="Arial" panose="020B0604020202020204" pitchFamily="34" charset="0"/>
            <a:cs typeface="Arial" panose="020B0604020202020204" pitchFamily="34" charset="0"/>
          </a:endParaRPr>
        </a:p>
      </dgm:t>
    </dgm:pt>
    <dgm:pt modelId="{A4D956E9-03B2-4313-BBE2-012A3FF85F3E}" type="sibTrans" cxnId="{8BB80ABD-DA77-49FD-861A-118FF3FF2F38}">
      <dgm:prSet/>
      <dgm:spPr/>
      <dgm:t>
        <a:bodyPr/>
        <a:lstStyle/>
        <a:p>
          <a:pPr algn="l"/>
          <a:endParaRPr lang="en-GB">
            <a:latin typeface="Arial" panose="020B0604020202020204" pitchFamily="34" charset="0"/>
            <a:cs typeface="Arial" panose="020B0604020202020204" pitchFamily="34" charset="0"/>
          </a:endParaRPr>
        </a:p>
      </dgm:t>
    </dgm:pt>
    <dgm:pt modelId="{2D7DFFC7-8A46-41DA-A7E4-9449AD261412}">
      <dgm:prSet phldrT="[Text]"/>
      <dgm:spPr/>
      <dgm:t>
        <a:bodyPr/>
        <a:lstStyle/>
        <a:p>
          <a:pPr algn="l"/>
          <a:r>
            <a:rPr lang="en-GB">
              <a:latin typeface="Arial" panose="020B0604020202020204" pitchFamily="34" charset="0"/>
              <a:cs typeface="Arial" panose="020B0604020202020204" pitchFamily="34" charset="0"/>
            </a:rPr>
            <a:t>3. EbE Active partners</a:t>
          </a:r>
        </a:p>
      </dgm:t>
    </dgm:pt>
    <dgm:pt modelId="{9CEFEBF5-44A0-4B20-982C-D66504EA430E}" type="parTrans" cxnId="{2158C861-EBC7-40E9-A1AF-88D63A0EBACE}">
      <dgm:prSet/>
      <dgm:spPr/>
      <dgm:t>
        <a:bodyPr/>
        <a:lstStyle/>
        <a:p>
          <a:pPr algn="l"/>
          <a:endParaRPr lang="en-GB">
            <a:latin typeface="Arial" panose="020B0604020202020204" pitchFamily="34" charset="0"/>
            <a:cs typeface="Arial" panose="020B0604020202020204" pitchFamily="34" charset="0"/>
          </a:endParaRPr>
        </a:p>
      </dgm:t>
    </dgm:pt>
    <dgm:pt modelId="{1DFDED7D-0EF8-4F08-BD8B-630A57596395}" type="sibTrans" cxnId="{2158C861-EBC7-40E9-A1AF-88D63A0EBACE}">
      <dgm:prSet/>
      <dgm:spPr/>
      <dgm:t>
        <a:bodyPr/>
        <a:lstStyle/>
        <a:p>
          <a:pPr algn="l"/>
          <a:endParaRPr lang="en-GB">
            <a:latin typeface="Arial" panose="020B0604020202020204" pitchFamily="34" charset="0"/>
            <a:cs typeface="Arial" panose="020B0604020202020204" pitchFamily="34" charset="0"/>
          </a:endParaRPr>
        </a:p>
      </dgm:t>
    </dgm:pt>
    <dgm:pt modelId="{847BEBA6-E216-4126-A5B8-7B3F154F7F8C}">
      <dgm:prSet phldrT="[Text]"/>
      <dgm:spPr/>
      <dgm:t>
        <a:bodyPr/>
        <a:lstStyle/>
        <a:p>
          <a:pPr algn="l"/>
          <a:r>
            <a:rPr lang="en-GB">
              <a:latin typeface="Arial" panose="020B0604020202020204" pitchFamily="34" charset="0"/>
              <a:cs typeface="Arial" panose="020B0604020202020204" pitchFamily="34" charset="0"/>
            </a:rPr>
            <a:t>2. EbE Research interested</a:t>
          </a:r>
        </a:p>
      </dgm:t>
    </dgm:pt>
    <dgm:pt modelId="{11F035D1-8D8B-4E54-99C9-8D5B8CB4436A}" type="parTrans" cxnId="{F71BC2CA-61C9-4CBC-BC7E-8DA1B8F198B1}">
      <dgm:prSet/>
      <dgm:spPr/>
      <dgm:t>
        <a:bodyPr/>
        <a:lstStyle/>
        <a:p>
          <a:pPr algn="l"/>
          <a:endParaRPr lang="en-GB">
            <a:latin typeface="Arial" panose="020B0604020202020204" pitchFamily="34" charset="0"/>
            <a:cs typeface="Arial" panose="020B0604020202020204" pitchFamily="34" charset="0"/>
          </a:endParaRPr>
        </a:p>
      </dgm:t>
    </dgm:pt>
    <dgm:pt modelId="{07FDAF5C-12E3-4BDC-AF8F-03C8D07E8918}" type="sibTrans" cxnId="{F71BC2CA-61C9-4CBC-BC7E-8DA1B8F198B1}">
      <dgm:prSet/>
      <dgm:spPr/>
      <dgm:t>
        <a:bodyPr/>
        <a:lstStyle/>
        <a:p>
          <a:pPr algn="l"/>
          <a:endParaRPr lang="en-GB">
            <a:latin typeface="Arial" panose="020B0604020202020204" pitchFamily="34" charset="0"/>
            <a:cs typeface="Arial" panose="020B0604020202020204" pitchFamily="34" charset="0"/>
          </a:endParaRPr>
        </a:p>
      </dgm:t>
    </dgm:pt>
    <dgm:pt modelId="{0878521E-F6D9-4810-9CED-47FF95AF1C8E}">
      <dgm:prSet/>
      <dgm:spPr/>
      <dgm:t>
        <a:bodyPr/>
        <a:lstStyle/>
        <a:p>
          <a:pPr algn="l"/>
          <a:r>
            <a:rPr lang="en-GB">
              <a:latin typeface="Arial" panose="020B0604020202020204" pitchFamily="34" charset="0"/>
              <a:cs typeface="Arial" panose="020B0604020202020204" pitchFamily="34" charset="0"/>
            </a:rPr>
            <a:t>1. All EbE contributors</a:t>
          </a:r>
        </a:p>
      </dgm:t>
    </dgm:pt>
    <dgm:pt modelId="{2CAFD8EA-2124-45BB-BB2C-34D831151A3E}" type="parTrans" cxnId="{0485C256-5DF1-414A-B89B-4DEC07A271D4}">
      <dgm:prSet/>
      <dgm:spPr/>
      <dgm:t>
        <a:bodyPr/>
        <a:lstStyle/>
        <a:p>
          <a:pPr algn="l"/>
          <a:endParaRPr lang="en-GB">
            <a:latin typeface="Arial" panose="020B0604020202020204" pitchFamily="34" charset="0"/>
            <a:cs typeface="Arial" panose="020B0604020202020204" pitchFamily="34" charset="0"/>
          </a:endParaRPr>
        </a:p>
      </dgm:t>
    </dgm:pt>
    <dgm:pt modelId="{783B52A0-AD02-434D-BAB2-6C5A68301778}" type="sibTrans" cxnId="{0485C256-5DF1-414A-B89B-4DEC07A271D4}">
      <dgm:prSet/>
      <dgm:spPr/>
      <dgm:t>
        <a:bodyPr/>
        <a:lstStyle/>
        <a:p>
          <a:pPr algn="l"/>
          <a:endParaRPr lang="en-GB">
            <a:latin typeface="Arial" panose="020B0604020202020204" pitchFamily="34" charset="0"/>
            <a:cs typeface="Arial" panose="020B0604020202020204" pitchFamily="34" charset="0"/>
          </a:endParaRPr>
        </a:p>
      </dgm:t>
    </dgm:pt>
    <dgm:pt modelId="{4B10BC7D-ECAF-4D4E-8D8C-FEC3101152C2}" type="pres">
      <dgm:prSet presAssocID="{CBFBF28B-F215-4B26-BF92-AD242D139AAC}" presName="compositeShape" presStyleCnt="0">
        <dgm:presLayoutVars>
          <dgm:dir/>
          <dgm:resizeHandles/>
        </dgm:presLayoutVars>
      </dgm:prSet>
      <dgm:spPr/>
    </dgm:pt>
    <dgm:pt modelId="{824B0AB9-4181-44AE-9C60-8191C3B30BCD}" type="pres">
      <dgm:prSet presAssocID="{CBFBF28B-F215-4B26-BF92-AD242D139AAC}" presName="pyramid" presStyleLbl="node1" presStyleIdx="0" presStyleCnt="1"/>
      <dgm:spPr/>
    </dgm:pt>
    <dgm:pt modelId="{94F4807E-C4A7-4A96-9EA2-FB05B5AED19F}" type="pres">
      <dgm:prSet presAssocID="{CBFBF28B-F215-4B26-BF92-AD242D139AAC}" presName="theList" presStyleCnt="0"/>
      <dgm:spPr/>
    </dgm:pt>
    <dgm:pt modelId="{872DE6A7-E5C8-498D-999C-63EEAD8697D0}" type="pres">
      <dgm:prSet presAssocID="{422D7A28-4A0C-4952-B44E-0AC2C59E45D8}" presName="aNode" presStyleLbl="fgAcc1" presStyleIdx="0" presStyleCnt="4">
        <dgm:presLayoutVars>
          <dgm:bulletEnabled val="1"/>
        </dgm:presLayoutVars>
      </dgm:prSet>
      <dgm:spPr/>
    </dgm:pt>
    <dgm:pt modelId="{96C0A62E-EDE7-447C-90BD-E18697A32CFC}" type="pres">
      <dgm:prSet presAssocID="{422D7A28-4A0C-4952-B44E-0AC2C59E45D8}" presName="aSpace" presStyleCnt="0"/>
      <dgm:spPr/>
    </dgm:pt>
    <dgm:pt modelId="{BFCB43D2-65C8-44B4-8119-3DD91F0894D6}" type="pres">
      <dgm:prSet presAssocID="{2D7DFFC7-8A46-41DA-A7E4-9449AD261412}" presName="aNode" presStyleLbl="fgAcc1" presStyleIdx="1" presStyleCnt="4">
        <dgm:presLayoutVars>
          <dgm:bulletEnabled val="1"/>
        </dgm:presLayoutVars>
      </dgm:prSet>
      <dgm:spPr/>
    </dgm:pt>
    <dgm:pt modelId="{ACB2F863-8C79-4109-89C7-3DCD721FF37E}" type="pres">
      <dgm:prSet presAssocID="{2D7DFFC7-8A46-41DA-A7E4-9449AD261412}" presName="aSpace" presStyleCnt="0"/>
      <dgm:spPr/>
    </dgm:pt>
    <dgm:pt modelId="{04260CB6-A058-4DD5-A80B-F9BA127B8EF2}" type="pres">
      <dgm:prSet presAssocID="{847BEBA6-E216-4126-A5B8-7B3F154F7F8C}" presName="aNode" presStyleLbl="fgAcc1" presStyleIdx="2" presStyleCnt="4">
        <dgm:presLayoutVars>
          <dgm:bulletEnabled val="1"/>
        </dgm:presLayoutVars>
      </dgm:prSet>
      <dgm:spPr/>
    </dgm:pt>
    <dgm:pt modelId="{173A9726-12F2-4871-87AF-01F66B9182CA}" type="pres">
      <dgm:prSet presAssocID="{847BEBA6-E216-4126-A5B8-7B3F154F7F8C}" presName="aSpace" presStyleCnt="0"/>
      <dgm:spPr/>
    </dgm:pt>
    <dgm:pt modelId="{A70FF757-0D12-4465-931C-46254927B5B3}" type="pres">
      <dgm:prSet presAssocID="{0878521E-F6D9-4810-9CED-47FF95AF1C8E}" presName="aNode" presStyleLbl="fgAcc1" presStyleIdx="3" presStyleCnt="4">
        <dgm:presLayoutVars>
          <dgm:bulletEnabled val="1"/>
        </dgm:presLayoutVars>
      </dgm:prSet>
      <dgm:spPr/>
    </dgm:pt>
    <dgm:pt modelId="{75E4FE72-4680-4A6E-A21B-A6C082389A92}" type="pres">
      <dgm:prSet presAssocID="{0878521E-F6D9-4810-9CED-47FF95AF1C8E}" presName="aSpace" presStyleCnt="0"/>
      <dgm:spPr/>
    </dgm:pt>
  </dgm:ptLst>
  <dgm:cxnLst>
    <dgm:cxn modelId="{421FBB02-F048-4979-A04B-AB882C775BFA}" type="presOf" srcId="{2D7DFFC7-8A46-41DA-A7E4-9449AD261412}" destId="{BFCB43D2-65C8-44B4-8119-3DD91F0894D6}" srcOrd="0" destOrd="0" presId="urn:microsoft.com/office/officeart/2005/8/layout/pyramid2"/>
    <dgm:cxn modelId="{1B39C15B-AF66-46CF-A203-CDE28254E9BC}" type="presOf" srcId="{422D7A28-4A0C-4952-B44E-0AC2C59E45D8}" destId="{872DE6A7-E5C8-498D-999C-63EEAD8697D0}" srcOrd="0" destOrd="0" presId="urn:microsoft.com/office/officeart/2005/8/layout/pyramid2"/>
    <dgm:cxn modelId="{2158C861-EBC7-40E9-A1AF-88D63A0EBACE}" srcId="{CBFBF28B-F215-4B26-BF92-AD242D139AAC}" destId="{2D7DFFC7-8A46-41DA-A7E4-9449AD261412}" srcOrd="1" destOrd="0" parTransId="{9CEFEBF5-44A0-4B20-982C-D66504EA430E}" sibTransId="{1DFDED7D-0EF8-4F08-BD8B-630A57596395}"/>
    <dgm:cxn modelId="{2DE8AF45-6936-4957-8882-73FB19970DC2}" type="presOf" srcId="{847BEBA6-E216-4126-A5B8-7B3F154F7F8C}" destId="{04260CB6-A058-4DD5-A80B-F9BA127B8EF2}" srcOrd="0" destOrd="0" presId="urn:microsoft.com/office/officeart/2005/8/layout/pyramid2"/>
    <dgm:cxn modelId="{0485C256-5DF1-414A-B89B-4DEC07A271D4}" srcId="{CBFBF28B-F215-4B26-BF92-AD242D139AAC}" destId="{0878521E-F6D9-4810-9CED-47FF95AF1C8E}" srcOrd="3" destOrd="0" parTransId="{2CAFD8EA-2124-45BB-BB2C-34D831151A3E}" sibTransId="{783B52A0-AD02-434D-BAB2-6C5A68301778}"/>
    <dgm:cxn modelId="{FD4695A0-4C77-4689-BA2A-B61CCEB81F9C}" type="presOf" srcId="{CBFBF28B-F215-4B26-BF92-AD242D139AAC}" destId="{4B10BC7D-ECAF-4D4E-8D8C-FEC3101152C2}" srcOrd="0" destOrd="0" presId="urn:microsoft.com/office/officeart/2005/8/layout/pyramid2"/>
    <dgm:cxn modelId="{1CEF2BA3-C642-4267-B11A-0C4BA13ED638}" type="presOf" srcId="{0878521E-F6D9-4810-9CED-47FF95AF1C8E}" destId="{A70FF757-0D12-4465-931C-46254927B5B3}" srcOrd="0" destOrd="0" presId="urn:microsoft.com/office/officeart/2005/8/layout/pyramid2"/>
    <dgm:cxn modelId="{8BB80ABD-DA77-49FD-861A-118FF3FF2F38}" srcId="{CBFBF28B-F215-4B26-BF92-AD242D139AAC}" destId="{422D7A28-4A0C-4952-B44E-0AC2C59E45D8}" srcOrd="0" destOrd="0" parTransId="{A1862186-17C5-428E-8C07-D143F1B298E4}" sibTransId="{A4D956E9-03B2-4313-BBE2-012A3FF85F3E}"/>
    <dgm:cxn modelId="{F71BC2CA-61C9-4CBC-BC7E-8DA1B8F198B1}" srcId="{CBFBF28B-F215-4B26-BF92-AD242D139AAC}" destId="{847BEBA6-E216-4126-A5B8-7B3F154F7F8C}" srcOrd="2" destOrd="0" parTransId="{11F035D1-8D8B-4E54-99C9-8D5B8CB4436A}" sibTransId="{07FDAF5C-12E3-4BDC-AF8F-03C8D07E8918}"/>
    <dgm:cxn modelId="{8E4C213D-3DAB-493D-A61E-9B9DBD803974}" type="presParOf" srcId="{4B10BC7D-ECAF-4D4E-8D8C-FEC3101152C2}" destId="{824B0AB9-4181-44AE-9C60-8191C3B30BCD}" srcOrd="0" destOrd="0" presId="urn:microsoft.com/office/officeart/2005/8/layout/pyramid2"/>
    <dgm:cxn modelId="{6E84941A-2AF7-4968-B3E2-50869A056D50}" type="presParOf" srcId="{4B10BC7D-ECAF-4D4E-8D8C-FEC3101152C2}" destId="{94F4807E-C4A7-4A96-9EA2-FB05B5AED19F}" srcOrd="1" destOrd="0" presId="urn:microsoft.com/office/officeart/2005/8/layout/pyramid2"/>
    <dgm:cxn modelId="{9518768B-5E6E-440E-9986-32D30E4965D9}" type="presParOf" srcId="{94F4807E-C4A7-4A96-9EA2-FB05B5AED19F}" destId="{872DE6A7-E5C8-498D-999C-63EEAD8697D0}" srcOrd="0" destOrd="0" presId="urn:microsoft.com/office/officeart/2005/8/layout/pyramid2"/>
    <dgm:cxn modelId="{59840DEB-EE14-4A3F-9E9E-AC39C4EA7C98}" type="presParOf" srcId="{94F4807E-C4A7-4A96-9EA2-FB05B5AED19F}" destId="{96C0A62E-EDE7-447C-90BD-E18697A32CFC}" srcOrd="1" destOrd="0" presId="urn:microsoft.com/office/officeart/2005/8/layout/pyramid2"/>
    <dgm:cxn modelId="{B621795B-D793-4E81-809C-F8C82E69DD6A}" type="presParOf" srcId="{94F4807E-C4A7-4A96-9EA2-FB05B5AED19F}" destId="{BFCB43D2-65C8-44B4-8119-3DD91F0894D6}" srcOrd="2" destOrd="0" presId="urn:microsoft.com/office/officeart/2005/8/layout/pyramid2"/>
    <dgm:cxn modelId="{F738ADC8-7D0A-49AB-A229-ADEAF3A5C0FB}" type="presParOf" srcId="{94F4807E-C4A7-4A96-9EA2-FB05B5AED19F}" destId="{ACB2F863-8C79-4109-89C7-3DCD721FF37E}" srcOrd="3" destOrd="0" presId="urn:microsoft.com/office/officeart/2005/8/layout/pyramid2"/>
    <dgm:cxn modelId="{2EF8741D-6B84-4E1C-8500-11508BC81851}" type="presParOf" srcId="{94F4807E-C4A7-4A96-9EA2-FB05B5AED19F}" destId="{04260CB6-A058-4DD5-A80B-F9BA127B8EF2}" srcOrd="4" destOrd="0" presId="urn:microsoft.com/office/officeart/2005/8/layout/pyramid2"/>
    <dgm:cxn modelId="{72A27C67-1798-4797-9B30-35E7CBA3E616}" type="presParOf" srcId="{94F4807E-C4A7-4A96-9EA2-FB05B5AED19F}" destId="{173A9726-12F2-4871-87AF-01F66B9182CA}" srcOrd="5" destOrd="0" presId="urn:microsoft.com/office/officeart/2005/8/layout/pyramid2"/>
    <dgm:cxn modelId="{5F75F591-3177-463D-8246-B6423706556D}" type="presParOf" srcId="{94F4807E-C4A7-4A96-9EA2-FB05B5AED19F}" destId="{A70FF757-0D12-4465-931C-46254927B5B3}" srcOrd="6" destOrd="0" presId="urn:microsoft.com/office/officeart/2005/8/layout/pyramid2"/>
    <dgm:cxn modelId="{25703F24-F7D5-4D51-A5C6-9D47C688514D}" type="presParOf" srcId="{94F4807E-C4A7-4A96-9EA2-FB05B5AED19F}" destId="{75E4FE72-4680-4A6E-A21B-A6C082389A92}" srcOrd="7" destOrd="0" presId="urn:microsoft.com/office/officeart/2005/8/layout/pyramid2"/>
  </dgm:cxnLst>
  <dgm:bg/>
  <dgm:whole/>
  <dgm:extLst>
    <a:ext uri="http://schemas.microsoft.com/office/drawing/2008/diagram">
      <dsp:dataModelExt xmlns:dsp="http://schemas.microsoft.com/office/drawing/2008/diagram" relId="rId36"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4B0AB9-4181-44AE-9C60-8191C3B30BCD}">
      <dsp:nvSpPr>
        <dsp:cNvPr id="0" name=""/>
        <dsp:cNvSpPr/>
      </dsp:nvSpPr>
      <dsp:spPr>
        <a:xfrm>
          <a:off x="488632" y="0"/>
          <a:ext cx="2247900" cy="2247900"/>
        </a:xfrm>
        <a:prstGeom prst="triangle">
          <a:avLst/>
        </a:prstGeom>
        <a:solidFill>
          <a:schemeClr val="accent6">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2DE6A7-E5C8-498D-999C-63EEAD8697D0}">
      <dsp:nvSpPr>
        <dsp:cNvPr id="0" name=""/>
        <dsp:cNvSpPr/>
      </dsp:nvSpPr>
      <dsp:spPr>
        <a:xfrm>
          <a:off x="1612582" y="225009"/>
          <a:ext cx="1461135" cy="399529"/>
        </a:xfrm>
        <a:prstGeom prst="roundRect">
          <a:avLst/>
        </a:prstGeom>
        <a:solidFill>
          <a:schemeClr val="lt1">
            <a:alpha val="90000"/>
            <a:hueOff val="0"/>
            <a:satOff val="0"/>
            <a:lumOff val="0"/>
            <a:alphaOff val="0"/>
          </a:schemeClr>
        </a:solidFill>
        <a:ln w="12700" cap="flat" cmpd="sng" algn="ctr">
          <a:solidFill>
            <a:schemeClr val="accent6">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kern="1200">
              <a:latin typeface="Arial" panose="020B0604020202020204" pitchFamily="34" charset="0"/>
              <a:cs typeface="Arial" panose="020B0604020202020204" pitchFamily="34" charset="0"/>
            </a:rPr>
            <a:t>4. EbE  Researcher/improvement</a:t>
          </a:r>
        </a:p>
      </dsp:txBody>
      <dsp:txXfrm>
        <a:off x="1632085" y="244512"/>
        <a:ext cx="1422129" cy="360523"/>
      </dsp:txXfrm>
    </dsp:sp>
    <dsp:sp modelId="{BFCB43D2-65C8-44B4-8119-3DD91F0894D6}">
      <dsp:nvSpPr>
        <dsp:cNvPr id="0" name=""/>
        <dsp:cNvSpPr/>
      </dsp:nvSpPr>
      <dsp:spPr>
        <a:xfrm>
          <a:off x="1612582" y="674479"/>
          <a:ext cx="1461135" cy="399529"/>
        </a:xfrm>
        <a:prstGeom prst="roundRect">
          <a:avLst/>
        </a:prstGeom>
        <a:solidFill>
          <a:schemeClr val="lt1">
            <a:alpha val="90000"/>
            <a:hueOff val="0"/>
            <a:satOff val="0"/>
            <a:lumOff val="0"/>
            <a:alphaOff val="0"/>
          </a:schemeClr>
        </a:solidFill>
        <a:ln w="12700" cap="flat" cmpd="sng" algn="ctr">
          <a:solidFill>
            <a:schemeClr val="accent6">
              <a:alpha val="90000"/>
              <a:hueOff val="0"/>
              <a:satOff val="0"/>
              <a:lumOff val="0"/>
              <a:alphaOff val="-13333"/>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kern="1200">
              <a:latin typeface="Arial" panose="020B0604020202020204" pitchFamily="34" charset="0"/>
              <a:cs typeface="Arial" panose="020B0604020202020204" pitchFamily="34" charset="0"/>
            </a:rPr>
            <a:t>3. EbE Active partners</a:t>
          </a:r>
        </a:p>
      </dsp:txBody>
      <dsp:txXfrm>
        <a:off x="1632085" y="693982"/>
        <a:ext cx="1422129" cy="360523"/>
      </dsp:txXfrm>
    </dsp:sp>
    <dsp:sp modelId="{04260CB6-A058-4DD5-A80B-F9BA127B8EF2}">
      <dsp:nvSpPr>
        <dsp:cNvPr id="0" name=""/>
        <dsp:cNvSpPr/>
      </dsp:nvSpPr>
      <dsp:spPr>
        <a:xfrm>
          <a:off x="1612582" y="1123950"/>
          <a:ext cx="1461135" cy="399529"/>
        </a:xfrm>
        <a:prstGeom prst="roundRect">
          <a:avLst/>
        </a:prstGeom>
        <a:solidFill>
          <a:schemeClr val="lt1">
            <a:alpha val="90000"/>
            <a:hueOff val="0"/>
            <a:satOff val="0"/>
            <a:lumOff val="0"/>
            <a:alphaOff val="0"/>
          </a:schemeClr>
        </a:solidFill>
        <a:ln w="12700" cap="flat" cmpd="sng" algn="ctr">
          <a:solidFill>
            <a:schemeClr val="accent6">
              <a:alpha val="90000"/>
              <a:hueOff val="0"/>
              <a:satOff val="0"/>
              <a:lumOff val="0"/>
              <a:alphaOff val="-26667"/>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kern="1200">
              <a:latin typeface="Arial" panose="020B0604020202020204" pitchFamily="34" charset="0"/>
              <a:cs typeface="Arial" panose="020B0604020202020204" pitchFamily="34" charset="0"/>
            </a:rPr>
            <a:t>2. EbE Research interested</a:t>
          </a:r>
        </a:p>
      </dsp:txBody>
      <dsp:txXfrm>
        <a:off x="1632085" y="1143453"/>
        <a:ext cx="1422129" cy="360523"/>
      </dsp:txXfrm>
    </dsp:sp>
    <dsp:sp modelId="{A70FF757-0D12-4465-931C-46254927B5B3}">
      <dsp:nvSpPr>
        <dsp:cNvPr id="0" name=""/>
        <dsp:cNvSpPr/>
      </dsp:nvSpPr>
      <dsp:spPr>
        <a:xfrm>
          <a:off x="1612582" y="1573420"/>
          <a:ext cx="1461135" cy="399529"/>
        </a:xfrm>
        <a:prstGeom prst="roundRect">
          <a:avLst/>
        </a:prstGeom>
        <a:solidFill>
          <a:schemeClr val="lt1">
            <a:alpha val="90000"/>
            <a:hueOff val="0"/>
            <a:satOff val="0"/>
            <a:lumOff val="0"/>
            <a:alphaOff val="0"/>
          </a:schemeClr>
        </a:solidFill>
        <a:ln w="12700" cap="flat" cmpd="sng" algn="ctr">
          <a:solidFill>
            <a:schemeClr val="accent6">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kern="1200">
              <a:latin typeface="Arial" panose="020B0604020202020204" pitchFamily="34" charset="0"/>
              <a:cs typeface="Arial" panose="020B0604020202020204" pitchFamily="34" charset="0"/>
            </a:rPr>
            <a:t>1. All EbE contributors</a:t>
          </a:r>
        </a:p>
      </dsp:txBody>
      <dsp:txXfrm>
        <a:off x="1632085" y="1592923"/>
        <a:ext cx="1422129" cy="360523"/>
      </dsp:txXfrm>
    </dsp:sp>
  </dsp:spTree>
</dsp:drawing>
</file>

<file path=word/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c422d1bb-6f3a-497a-a5df-4e5ec6e38431">
      <Terms xmlns="http://schemas.microsoft.com/office/infopath/2007/PartnerControls"/>
    </lcf76f155ced4ddcb4097134ff3c332f>
    <MediaLengthInSeconds xmlns="c422d1bb-6f3a-497a-a5df-4e5ec6e38431" xsi:nil="true"/>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88941D262BF3F049B05B49CF6F857B9F" ma:contentTypeVersion="12" ma:contentTypeDescription="Create a new document." ma:contentTypeScope="" ma:versionID="fccc772a8c7e5f0de914e24ad825a4bb">
  <xsd:schema xmlns:xsd="http://www.w3.org/2001/XMLSchema" xmlns:xs="http://www.w3.org/2001/XMLSchema" xmlns:p="http://schemas.microsoft.com/office/2006/metadata/properties" xmlns:ns2="c422d1bb-6f3a-497a-a5df-4e5ec6e38431" targetNamespace="http://schemas.microsoft.com/office/2006/metadata/properties" ma:root="true" ma:fieldsID="81c4eab5b952fdef928a81c1634daa4a" ns2:_="">
    <xsd:import namespace="c422d1bb-6f3a-497a-a5df-4e5ec6e3843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422d1bb-6f3a-497a-a5df-4e5ec6e3843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ac7af76c-f141-45ca-ae1a-4959eb0cbd43"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Location" ma:index="19"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97CB64-2C92-4F27-B394-359644F108E0}">
  <ds:schemaRefs>
    <ds:schemaRef ds:uri="http://schemas.microsoft.com/sharepoint/v3/contenttype/forms"/>
  </ds:schemaRefs>
</ds:datastoreItem>
</file>

<file path=customXml/itemProps2.xml><?xml version="1.0" encoding="utf-8"?>
<ds:datastoreItem xmlns:ds="http://schemas.openxmlformats.org/officeDocument/2006/customXml" ds:itemID="{97E4C29A-2256-4D09-AE95-DCDA35468B76}">
  <ds:schemaRefs>
    <ds:schemaRef ds:uri="http://schemas.microsoft.com/office/2006/metadata/properties"/>
    <ds:schemaRef ds:uri="http://schemas.microsoft.com/office/infopath/2007/PartnerControls"/>
    <ds:schemaRef ds:uri="c422d1bb-6f3a-497a-a5df-4e5ec6e38431"/>
  </ds:schemaRefs>
</ds:datastoreItem>
</file>

<file path=customXml/itemProps3.xml><?xml version="1.0" encoding="utf-8"?>
<ds:datastoreItem xmlns:ds="http://schemas.openxmlformats.org/officeDocument/2006/customXml" ds:itemID="{7E1B4B5C-3061-40B0-B896-4598958B5F6A}">
  <ds:schemaRefs>
    <ds:schemaRef ds:uri="http://schemas.openxmlformats.org/officeDocument/2006/bibliography"/>
  </ds:schemaRefs>
</ds:datastoreItem>
</file>

<file path=customXml/itemProps4.xml><?xml version="1.0" encoding="utf-8"?>
<ds:datastoreItem xmlns:ds="http://schemas.openxmlformats.org/officeDocument/2006/customXml" ds:itemID="{94D8CF5D-64E5-41AD-AF2F-C375ABE71B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422d1bb-6f3a-497a-a5df-4e5ec6e3843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4e8d09f7-cc79-4ccb-9149-a4238dd17422}" enabled="0" method="" siteId="{4e8d09f7-cc79-4ccb-9149-a4238dd17422}" removed="1"/>
  <clbl:label id="{b024cacf-dede-4241-a15c-3c97d553e9f3}" enabled="0" method="" siteId="{b024cacf-dede-4241-a15c-3c97d553e9f3}" removed="1"/>
</clbl:labelList>
</file>

<file path=docProps/app.xml><?xml version="1.0" encoding="utf-8"?>
<Properties xmlns="http://schemas.openxmlformats.org/officeDocument/2006/extended-properties" xmlns:vt="http://schemas.openxmlformats.org/officeDocument/2006/docPropsVTypes">
  <Template>Normal</Template>
  <TotalTime>1</TotalTime>
  <Pages>53</Pages>
  <Words>10586</Words>
  <Characters>60343</Characters>
  <Application>Microsoft Office Word</Application>
  <DocSecurity>4</DocSecurity>
  <Lines>502</Lines>
  <Paragraphs>141</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70788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Karen Watchman</dc:creator>
  <cp:keywords/>
  <dc:description/>
  <cp:lastModifiedBy>Jane Clark (Social Work and Social Care)</cp:lastModifiedBy>
  <cp:revision>2</cp:revision>
  <dcterms:created xsi:type="dcterms:W3CDTF">2026-08-16T12:06:00Z</dcterms:created>
  <dcterms:modified xsi:type="dcterms:W3CDTF">2026-08-16T12:06:00Z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Order">
    <vt:r8>101600</vt:r8>
  </property>
  <property fmtid="{D5CDD505-2E9C-101B-9397-08002B2CF9AE}" pid="4" name="TriggerFlowInfo">
    <vt:lpwstr/>
  </property>
  <property fmtid="{D5CDD505-2E9C-101B-9397-08002B2CF9AE}" pid="5" name="ComplianceAssetId">
    <vt:lpwstr/>
  </property>
  <property fmtid="{D5CDD505-2E9C-101B-9397-08002B2CF9AE}" pid="6" name="_ExtendedDescription">
    <vt:lpwstr/>
  </property>
  <property fmtid="{D5CDD505-2E9C-101B-9397-08002B2CF9AE}" pid="7" name="ContentTypeId">
    <vt:lpwstr>0x01010088941D262BF3F049B05B49CF6F857B9F</vt:lpwstr>
  </property>
</Properties>
</file>