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79" r:id="rId5"/>
    <p:sldId id="281" r:id="rId6"/>
    <p:sldId id="299" r:id="rId7"/>
    <p:sldId id="298" r:id="rId8"/>
    <p:sldId id="262" r:id="rId9"/>
    <p:sldId id="287" r:id="rId10"/>
    <p:sldId id="311" r:id="rId11"/>
    <p:sldId id="297" r:id="rId12"/>
    <p:sldId id="288" r:id="rId13"/>
    <p:sldId id="289" r:id="rId14"/>
    <p:sldId id="290" r:id="rId15"/>
    <p:sldId id="291" r:id="rId16"/>
    <p:sldId id="292" r:id="rId17"/>
    <p:sldId id="293" r:id="rId18"/>
    <p:sldId id="302" r:id="rId19"/>
    <p:sldId id="305" r:id="rId20"/>
    <p:sldId id="306" r:id="rId21"/>
    <p:sldId id="307" r:id="rId22"/>
    <p:sldId id="308" r:id="rId23"/>
    <p:sldId id="313" r:id="rId24"/>
    <p:sldId id="286" r:id="rId2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83D45584-F147-F919-C042-14BEDC77BF15}" name="Naomi Russell (Social Work and Social Care)" initials="NR" userId="S::n.russell.2@bham.ac.uk::4e286a4d-a0bf-454f-af3b-64b315e41ac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lizabeth Kennedy (Social Work and Social Care)" initials="EK(WaSC" lastIdx="4" clrIdx="0">
    <p:extLst>
      <p:ext uri="{19B8F6BF-5375-455C-9EA6-DF929625EA0E}">
        <p15:presenceInfo xmlns:p15="http://schemas.microsoft.com/office/powerpoint/2012/main" userId="S::e.kennedy@bham.ac.uk::4cececa1-ea3d-469d-a9c6-9391910c6b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4D98"/>
    <a:srgbClr val="000000"/>
    <a:srgbClr val="74B843"/>
    <a:srgbClr val="575656"/>
    <a:srgbClr val="EA4B95"/>
    <a:srgbClr val="BF9A7C"/>
    <a:srgbClr val="00B3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5BFDE3-D8A0-462B-AEDB-ECAA5F2447CE}" v="8" dt="2025-12-17T10:22:01.2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E581CE-3FDE-40E0-8A49-00DA2769A9D6}" type="doc">
      <dgm:prSet loTypeId="urn:microsoft.com/office/officeart/2008/layout/LinedList" loCatId="list" qsTypeId="urn:microsoft.com/office/officeart/2005/8/quickstyle/simple1" qsCatId="simple" csTypeId="urn:microsoft.com/office/officeart/2005/8/colors/accent3_2" csCatId="accent3"/>
      <dgm:spPr/>
      <dgm:t>
        <a:bodyPr/>
        <a:lstStyle/>
        <a:p>
          <a:endParaRPr lang="en-US"/>
        </a:p>
      </dgm:t>
    </dgm:pt>
    <dgm:pt modelId="{B1694112-CF5F-4EB1-984D-A0F15BC3C8AD}">
      <dgm:prSet/>
      <dgm:spPr/>
      <dgm:t>
        <a:bodyPr/>
        <a:lstStyle/>
        <a:p>
          <a:r>
            <a:rPr lang="en-GB">
              <a:latin typeface="Arial" panose="020B0604020202020204" pitchFamily="34" charset="0"/>
              <a:cs typeface="Arial" panose="020B0604020202020204" pitchFamily="34" charset="0"/>
            </a:rPr>
            <a:t>IMPACT has been supporting change across the four nations through the use of </a:t>
          </a:r>
          <a:r>
            <a:rPr lang="en-GB" b="1">
              <a:solidFill>
                <a:srgbClr val="A84D98"/>
              </a:solidFill>
              <a:latin typeface="Arial" panose="020B0604020202020204" pitchFamily="34" charset="0"/>
              <a:cs typeface="Arial" panose="020B0604020202020204" pitchFamily="34" charset="0"/>
            </a:rPr>
            <a:t>research evidence, lived experience and practice knowledge</a:t>
          </a:r>
          <a:endParaRPr lang="en-US">
            <a:solidFill>
              <a:srgbClr val="A84D98"/>
            </a:solidFill>
            <a:latin typeface="Arial" panose="020B0604020202020204" pitchFamily="34" charset="0"/>
            <a:cs typeface="Arial" panose="020B0604020202020204" pitchFamily="34" charset="0"/>
          </a:endParaRPr>
        </a:p>
      </dgm:t>
    </dgm:pt>
    <dgm:pt modelId="{3EFBAA55-C08B-4567-B642-882730739C08}" type="parTrans" cxnId="{109041B5-7EC8-4DF1-BA2F-B581C448FBB4}">
      <dgm:prSet/>
      <dgm:spPr/>
      <dgm:t>
        <a:bodyPr/>
        <a:lstStyle/>
        <a:p>
          <a:endParaRPr lang="en-US"/>
        </a:p>
      </dgm:t>
    </dgm:pt>
    <dgm:pt modelId="{A840B447-78A9-43DB-9FB4-C54FCC3D582B}" type="sibTrans" cxnId="{109041B5-7EC8-4DF1-BA2F-B581C448FBB4}">
      <dgm:prSet/>
      <dgm:spPr/>
      <dgm:t>
        <a:bodyPr/>
        <a:lstStyle/>
        <a:p>
          <a:endParaRPr lang="en-US"/>
        </a:p>
      </dgm:t>
    </dgm:pt>
    <dgm:pt modelId="{0ACCD727-9FDB-4A0A-A71D-6CAC6D4DDDCB}">
      <dgm:prSet/>
      <dgm:spPr/>
      <dgm:t>
        <a:bodyPr/>
        <a:lstStyle/>
        <a:p>
          <a:pPr rtl="0"/>
          <a:r>
            <a:rPr lang="en-GB">
              <a:latin typeface="Arial" panose="020B0604020202020204" pitchFamily="34" charset="0"/>
              <a:cs typeface="Arial" panose="020B0604020202020204" pitchFamily="34" charset="0"/>
            </a:rPr>
            <a:t>There are common challenges and obstacles that prevent improvements being made and sustained </a:t>
          </a:r>
          <a:r>
            <a:rPr lang="en-GB" b="1">
              <a:solidFill>
                <a:srgbClr val="A84D98"/>
              </a:solidFill>
              <a:latin typeface="Arial" panose="020B0604020202020204" pitchFamily="34" charset="0"/>
              <a:cs typeface="Arial" panose="020B0604020202020204" pitchFamily="34" charset="0"/>
            </a:rPr>
            <a:t>in social care</a:t>
          </a:r>
          <a:endParaRPr lang="en-US" b="1">
            <a:solidFill>
              <a:srgbClr val="A84D98"/>
            </a:solidFill>
            <a:latin typeface="Arial" panose="020B0604020202020204" pitchFamily="34" charset="0"/>
            <a:cs typeface="Arial" panose="020B0604020202020204" pitchFamily="34" charset="0"/>
          </a:endParaRPr>
        </a:p>
      </dgm:t>
    </dgm:pt>
    <dgm:pt modelId="{5BE5019F-E78C-4DD4-B321-028362F215C2}" type="parTrans" cxnId="{0F42FFF8-7441-4A38-89FA-C9794D59EC00}">
      <dgm:prSet/>
      <dgm:spPr/>
      <dgm:t>
        <a:bodyPr/>
        <a:lstStyle/>
        <a:p>
          <a:endParaRPr lang="en-US"/>
        </a:p>
      </dgm:t>
    </dgm:pt>
    <dgm:pt modelId="{F5AA3A7E-F85F-4DF4-B1E8-5E2A7F8EB66D}" type="sibTrans" cxnId="{0F42FFF8-7441-4A38-89FA-C9794D59EC00}">
      <dgm:prSet/>
      <dgm:spPr/>
      <dgm:t>
        <a:bodyPr/>
        <a:lstStyle/>
        <a:p>
          <a:endParaRPr lang="en-US"/>
        </a:p>
      </dgm:t>
    </dgm:pt>
    <dgm:pt modelId="{FB240439-DD8F-466D-9D40-54D58DDE4DAD}">
      <dgm:prSet/>
      <dgm:spPr/>
      <dgm:t>
        <a:bodyPr/>
        <a:lstStyle/>
        <a:p>
          <a:r>
            <a:rPr lang="en-GB">
              <a:latin typeface="Arial" panose="020B0604020202020204" pitchFamily="34" charset="0"/>
              <a:cs typeface="Arial" panose="020B0604020202020204" pitchFamily="34" charset="0"/>
            </a:rPr>
            <a:t>We have used the learning from our projects to develop a set of </a:t>
          </a:r>
          <a:r>
            <a:rPr lang="en-GB" b="1">
              <a:solidFill>
                <a:srgbClr val="A84D98"/>
              </a:solidFill>
              <a:latin typeface="Arial" panose="020B0604020202020204" pitchFamily="34" charset="0"/>
              <a:cs typeface="Arial" panose="020B0604020202020204" pitchFamily="34" charset="0"/>
            </a:rPr>
            <a:t>core principles </a:t>
          </a:r>
          <a:r>
            <a:rPr lang="en-GB">
              <a:latin typeface="Arial" panose="020B0604020202020204" pitchFamily="34" charset="0"/>
              <a:cs typeface="Arial" panose="020B0604020202020204" pitchFamily="34" charset="0"/>
            </a:rPr>
            <a:t>for evidence-informed change in adult social care</a:t>
          </a:r>
          <a:endParaRPr lang="en-US">
            <a:latin typeface="Arial" panose="020B0604020202020204" pitchFamily="34" charset="0"/>
            <a:cs typeface="Arial" panose="020B0604020202020204" pitchFamily="34" charset="0"/>
          </a:endParaRPr>
        </a:p>
      </dgm:t>
    </dgm:pt>
    <dgm:pt modelId="{0D0CEC1F-07C5-414B-8E98-318A0BA22D05}" type="parTrans" cxnId="{417F4939-1E32-4651-BEB7-7519F9B6567A}">
      <dgm:prSet/>
      <dgm:spPr/>
      <dgm:t>
        <a:bodyPr/>
        <a:lstStyle/>
        <a:p>
          <a:endParaRPr lang="en-US"/>
        </a:p>
      </dgm:t>
    </dgm:pt>
    <dgm:pt modelId="{E3A45488-89CB-42F5-BC3F-86169942B9AD}" type="sibTrans" cxnId="{417F4939-1E32-4651-BEB7-7519F9B6567A}">
      <dgm:prSet/>
      <dgm:spPr/>
      <dgm:t>
        <a:bodyPr/>
        <a:lstStyle/>
        <a:p>
          <a:endParaRPr lang="en-US"/>
        </a:p>
      </dgm:t>
    </dgm:pt>
    <dgm:pt modelId="{DD9EA340-1FDE-4BDE-8D9C-5CFF62B30863}" type="pres">
      <dgm:prSet presAssocID="{BFE581CE-3FDE-40E0-8A49-00DA2769A9D6}" presName="vert0" presStyleCnt="0">
        <dgm:presLayoutVars>
          <dgm:dir/>
          <dgm:animOne val="branch"/>
          <dgm:animLvl val="lvl"/>
        </dgm:presLayoutVars>
      </dgm:prSet>
      <dgm:spPr/>
    </dgm:pt>
    <dgm:pt modelId="{1892DFFF-4122-41B2-8E6B-BD16B55F546B}" type="pres">
      <dgm:prSet presAssocID="{B1694112-CF5F-4EB1-984D-A0F15BC3C8AD}" presName="thickLine" presStyleLbl="alignNode1" presStyleIdx="0" presStyleCnt="3"/>
      <dgm:spPr/>
    </dgm:pt>
    <dgm:pt modelId="{72463275-9D79-44E2-AA5B-9946EF1A5EAA}" type="pres">
      <dgm:prSet presAssocID="{B1694112-CF5F-4EB1-984D-A0F15BC3C8AD}" presName="horz1" presStyleCnt="0"/>
      <dgm:spPr/>
    </dgm:pt>
    <dgm:pt modelId="{AA50CABE-FF58-4BB8-B376-D52F310B8B94}" type="pres">
      <dgm:prSet presAssocID="{B1694112-CF5F-4EB1-984D-A0F15BC3C8AD}" presName="tx1" presStyleLbl="revTx" presStyleIdx="0" presStyleCnt="3"/>
      <dgm:spPr/>
    </dgm:pt>
    <dgm:pt modelId="{3FF1F43F-CE8F-4B05-B4BD-4F8BA6FB5A5F}" type="pres">
      <dgm:prSet presAssocID="{B1694112-CF5F-4EB1-984D-A0F15BC3C8AD}" presName="vert1" presStyleCnt="0"/>
      <dgm:spPr/>
    </dgm:pt>
    <dgm:pt modelId="{E51F8B36-61FD-4C57-A944-B1C3823419D6}" type="pres">
      <dgm:prSet presAssocID="{0ACCD727-9FDB-4A0A-A71D-6CAC6D4DDDCB}" presName="thickLine" presStyleLbl="alignNode1" presStyleIdx="1" presStyleCnt="3"/>
      <dgm:spPr/>
    </dgm:pt>
    <dgm:pt modelId="{70C35469-F4CA-4F40-A705-F239D0A4648A}" type="pres">
      <dgm:prSet presAssocID="{0ACCD727-9FDB-4A0A-A71D-6CAC6D4DDDCB}" presName="horz1" presStyleCnt="0"/>
      <dgm:spPr/>
    </dgm:pt>
    <dgm:pt modelId="{9ABAABEE-7551-4010-A1FB-D603E4CF7A3A}" type="pres">
      <dgm:prSet presAssocID="{0ACCD727-9FDB-4A0A-A71D-6CAC6D4DDDCB}" presName="tx1" presStyleLbl="revTx" presStyleIdx="1" presStyleCnt="3"/>
      <dgm:spPr/>
    </dgm:pt>
    <dgm:pt modelId="{60429FA2-1229-4B77-9FDD-B744DF9F3055}" type="pres">
      <dgm:prSet presAssocID="{0ACCD727-9FDB-4A0A-A71D-6CAC6D4DDDCB}" presName="vert1" presStyleCnt="0"/>
      <dgm:spPr/>
    </dgm:pt>
    <dgm:pt modelId="{69AC7FB7-7DCF-4075-84B0-0CA3A178B666}" type="pres">
      <dgm:prSet presAssocID="{FB240439-DD8F-466D-9D40-54D58DDE4DAD}" presName="thickLine" presStyleLbl="alignNode1" presStyleIdx="2" presStyleCnt="3"/>
      <dgm:spPr/>
    </dgm:pt>
    <dgm:pt modelId="{FF58DA96-3205-4448-8672-B6563EB72D61}" type="pres">
      <dgm:prSet presAssocID="{FB240439-DD8F-466D-9D40-54D58DDE4DAD}" presName="horz1" presStyleCnt="0"/>
      <dgm:spPr/>
    </dgm:pt>
    <dgm:pt modelId="{F4CBCD06-B524-462F-9158-82646DBDFD70}" type="pres">
      <dgm:prSet presAssocID="{FB240439-DD8F-466D-9D40-54D58DDE4DAD}" presName="tx1" presStyleLbl="revTx" presStyleIdx="2" presStyleCnt="3"/>
      <dgm:spPr/>
    </dgm:pt>
    <dgm:pt modelId="{586BD6D6-2D03-4740-B95B-8AB018FD5488}" type="pres">
      <dgm:prSet presAssocID="{FB240439-DD8F-466D-9D40-54D58DDE4DAD}" presName="vert1" presStyleCnt="0"/>
      <dgm:spPr/>
    </dgm:pt>
  </dgm:ptLst>
  <dgm:cxnLst>
    <dgm:cxn modelId="{417F4939-1E32-4651-BEB7-7519F9B6567A}" srcId="{BFE581CE-3FDE-40E0-8A49-00DA2769A9D6}" destId="{FB240439-DD8F-466D-9D40-54D58DDE4DAD}" srcOrd="2" destOrd="0" parTransId="{0D0CEC1F-07C5-414B-8E98-318A0BA22D05}" sibTransId="{E3A45488-89CB-42F5-BC3F-86169942B9AD}"/>
    <dgm:cxn modelId="{F15E1683-9A91-436D-B754-509D6A9D5579}" type="presOf" srcId="{BFE581CE-3FDE-40E0-8A49-00DA2769A9D6}" destId="{DD9EA340-1FDE-4BDE-8D9C-5CFF62B30863}" srcOrd="0" destOrd="0" presId="urn:microsoft.com/office/officeart/2008/layout/LinedList"/>
    <dgm:cxn modelId="{6429B2B2-C4CC-4524-B22D-5790A83EB942}" type="presOf" srcId="{B1694112-CF5F-4EB1-984D-A0F15BC3C8AD}" destId="{AA50CABE-FF58-4BB8-B376-D52F310B8B94}" srcOrd="0" destOrd="0" presId="urn:microsoft.com/office/officeart/2008/layout/LinedList"/>
    <dgm:cxn modelId="{109041B5-7EC8-4DF1-BA2F-B581C448FBB4}" srcId="{BFE581CE-3FDE-40E0-8A49-00DA2769A9D6}" destId="{B1694112-CF5F-4EB1-984D-A0F15BC3C8AD}" srcOrd="0" destOrd="0" parTransId="{3EFBAA55-C08B-4567-B642-882730739C08}" sibTransId="{A840B447-78A9-43DB-9FB4-C54FCC3D582B}"/>
    <dgm:cxn modelId="{5500A7C5-A973-472A-9421-6E298CD7A2F2}" type="presOf" srcId="{0ACCD727-9FDB-4A0A-A71D-6CAC6D4DDDCB}" destId="{9ABAABEE-7551-4010-A1FB-D603E4CF7A3A}" srcOrd="0" destOrd="0" presId="urn:microsoft.com/office/officeart/2008/layout/LinedList"/>
    <dgm:cxn modelId="{3525D2F2-7193-42B1-B5CF-C0EBFB984436}" type="presOf" srcId="{FB240439-DD8F-466D-9D40-54D58DDE4DAD}" destId="{F4CBCD06-B524-462F-9158-82646DBDFD70}" srcOrd="0" destOrd="0" presId="urn:microsoft.com/office/officeart/2008/layout/LinedList"/>
    <dgm:cxn modelId="{0F42FFF8-7441-4A38-89FA-C9794D59EC00}" srcId="{BFE581CE-3FDE-40E0-8A49-00DA2769A9D6}" destId="{0ACCD727-9FDB-4A0A-A71D-6CAC6D4DDDCB}" srcOrd="1" destOrd="0" parTransId="{5BE5019F-E78C-4DD4-B321-028362F215C2}" sibTransId="{F5AA3A7E-F85F-4DF4-B1E8-5E2A7F8EB66D}"/>
    <dgm:cxn modelId="{4DBB395B-F06F-4F92-B225-2A98689EFB09}" type="presParOf" srcId="{DD9EA340-1FDE-4BDE-8D9C-5CFF62B30863}" destId="{1892DFFF-4122-41B2-8E6B-BD16B55F546B}" srcOrd="0" destOrd="0" presId="urn:microsoft.com/office/officeart/2008/layout/LinedList"/>
    <dgm:cxn modelId="{A4860D76-ECF4-4103-B180-2F296D129EA0}" type="presParOf" srcId="{DD9EA340-1FDE-4BDE-8D9C-5CFF62B30863}" destId="{72463275-9D79-44E2-AA5B-9946EF1A5EAA}" srcOrd="1" destOrd="0" presId="urn:microsoft.com/office/officeart/2008/layout/LinedList"/>
    <dgm:cxn modelId="{43617A6B-7AB1-4A76-9084-AE1BD7E21708}" type="presParOf" srcId="{72463275-9D79-44E2-AA5B-9946EF1A5EAA}" destId="{AA50CABE-FF58-4BB8-B376-D52F310B8B94}" srcOrd="0" destOrd="0" presId="urn:microsoft.com/office/officeart/2008/layout/LinedList"/>
    <dgm:cxn modelId="{4CD67180-54F7-4D11-8F44-306D24A8EE3A}" type="presParOf" srcId="{72463275-9D79-44E2-AA5B-9946EF1A5EAA}" destId="{3FF1F43F-CE8F-4B05-B4BD-4F8BA6FB5A5F}" srcOrd="1" destOrd="0" presId="urn:microsoft.com/office/officeart/2008/layout/LinedList"/>
    <dgm:cxn modelId="{708CC79A-CC01-46C2-AEF7-8181A699A20F}" type="presParOf" srcId="{DD9EA340-1FDE-4BDE-8D9C-5CFF62B30863}" destId="{E51F8B36-61FD-4C57-A944-B1C3823419D6}" srcOrd="2" destOrd="0" presId="urn:microsoft.com/office/officeart/2008/layout/LinedList"/>
    <dgm:cxn modelId="{BAD8B46A-CAA9-401D-96AE-21279BC6C703}" type="presParOf" srcId="{DD9EA340-1FDE-4BDE-8D9C-5CFF62B30863}" destId="{70C35469-F4CA-4F40-A705-F239D0A4648A}" srcOrd="3" destOrd="0" presId="urn:microsoft.com/office/officeart/2008/layout/LinedList"/>
    <dgm:cxn modelId="{5696601B-A495-448E-A051-9ED1B28FC614}" type="presParOf" srcId="{70C35469-F4CA-4F40-A705-F239D0A4648A}" destId="{9ABAABEE-7551-4010-A1FB-D603E4CF7A3A}" srcOrd="0" destOrd="0" presId="urn:microsoft.com/office/officeart/2008/layout/LinedList"/>
    <dgm:cxn modelId="{CC7484FF-3BF2-4764-A390-8B41CD5110C6}" type="presParOf" srcId="{70C35469-F4CA-4F40-A705-F239D0A4648A}" destId="{60429FA2-1229-4B77-9FDD-B744DF9F3055}" srcOrd="1" destOrd="0" presId="urn:microsoft.com/office/officeart/2008/layout/LinedList"/>
    <dgm:cxn modelId="{49571BB8-3EB3-4A96-8C61-D1F2EE7FC35D}" type="presParOf" srcId="{DD9EA340-1FDE-4BDE-8D9C-5CFF62B30863}" destId="{69AC7FB7-7DCF-4075-84B0-0CA3A178B666}" srcOrd="4" destOrd="0" presId="urn:microsoft.com/office/officeart/2008/layout/LinedList"/>
    <dgm:cxn modelId="{32B725FC-3047-4C86-A4E6-B526405124CD}" type="presParOf" srcId="{DD9EA340-1FDE-4BDE-8D9C-5CFF62B30863}" destId="{FF58DA96-3205-4448-8672-B6563EB72D61}" srcOrd="5" destOrd="0" presId="urn:microsoft.com/office/officeart/2008/layout/LinedList"/>
    <dgm:cxn modelId="{322D6B8A-3573-4DB5-A79F-923C76B29060}" type="presParOf" srcId="{FF58DA96-3205-4448-8672-B6563EB72D61}" destId="{F4CBCD06-B524-462F-9158-82646DBDFD70}" srcOrd="0" destOrd="0" presId="urn:microsoft.com/office/officeart/2008/layout/LinedList"/>
    <dgm:cxn modelId="{BE54E93C-64B4-4FC0-BA3E-B11939B63FDF}" type="presParOf" srcId="{FF58DA96-3205-4448-8672-B6563EB72D61}" destId="{586BD6D6-2D03-4740-B95B-8AB018FD548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2DFFF-4122-41B2-8E6B-BD16B55F546B}">
      <dsp:nvSpPr>
        <dsp:cNvPr id="0" name=""/>
        <dsp:cNvSpPr/>
      </dsp:nvSpPr>
      <dsp:spPr>
        <a:xfrm>
          <a:off x="0" y="2391"/>
          <a:ext cx="6952353"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50CABE-FF58-4BB8-B376-D52F310B8B94}">
      <dsp:nvSpPr>
        <dsp:cNvPr id="0" name=""/>
        <dsp:cNvSpPr/>
      </dsp:nvSpPr>
      <dsp:spPr>
        <a:xfrm>
          <a:off x="0" y="2391"/>
          <a:ext cx="6952353" cy="163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a:latin typeface="Arial" panose="020B0604020202020204" pitchFamily="34" charset="0"/>
              <a:cs typeface="Arial" panose="020B0604020202020204" pitchFamily="34" charset="0"/>
            </a:rPr>
            <a:t>IMPACT has been supporting change across the four nations through the use of </a:t>
          </a:r>
          <a:r>
            <a:rPr lang="en-GB" sz="2700" b="1" kern="1200">
              <a:solidFill>
                <a:srgbClr val="A84D98"/>
              </a:solidFill>
              <a:latin typeface="Arial" panose="020B0604020202020204" pitchFamily="34" charset="0"/>
              <a:cs typeface="Arial" panose="020B0604020202020204" pitchFamily="34" charset="0"/>
            </a:rPr>
            <a:t>research evidence, lived experience and practice knowledge</a:t>
          </a:r>
          <a:endParaRPr lang="en-US" sz="2700" kern="1200">
            <a:solidFill>
              <a:srgbClr val="A84D98"/>
            </a:solidFill>
            <a:latin typeface="Arial" panose="020B0604020202020204" pitchFamily="34" charset="0"/>
            <a:cs typeface="Arial" panose="020B0604020202020204" pitchFamily="34" charset="0"/>
          </a:endParaRPr>
        </a:p>
      </dsp:txBody>
      <dsp:txXfrm>
        <a:off x="0" y="2391"/>
        <a:ext cx="6952353" cy="1630723"/>
      </dsp:txXfrm>
    </dsp:sp>
    <dsp:sp modelId="{E51F8B36-61FD-4C57-A944-B1C3823419D6}">
      <dsp:nvSpPr>
        <dsp:cNvPr id="0" name=""/>
        <dsp:cNvSpPr/>
      </dsp:nvSpPr>
      <dsp:spPr>
        <a:xfrm>
          <a:off x="0" y="1633115"/>
          <a:ext cx="6952353"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BAABEE-7551-4010-A1FB-D603E4CF7A3A}">
      <dsp:nvSpPr>
        <dsp:cNvPr id="0" name=""/>
        <dsp:cNvSpPr/>
      </dsp:nvSpPr>
      <dsp:spPr>
        <a:xfrm>
          <a:off x="0" y="1633115"/>
          <a:ext cx="6952353" cy="163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GB" sz="2700" kern="1200">
              <a:latin typeface="Arial" panose="020B0604020202020204" pitchFamily="34" charset="0"/>
              <a:cs typeface="Arial" panose="020B0604020202020204" pitchFamily="34" charset="0"/>
            </a:rPr>
            <a:t>There are common challenges and obstacles that prevent improvements being made and sustained </a:t>
          </a:r>
          <a:r>
            <a:rPr lang="en-GB" sz="2700" b="1" kern="1200">
              <a:solidFill>
                <a:srgbClr val="A84D98"/>
              </a:solidFill>
              <a:latin typeface="Arial" panose="020B0604020202020204" pitchFamily="34" charset="0"/>
              <a:cs typeface="Arial" panose="020B0604020202020204" pitchFamily="34" charset="0"/>
            </a:rPr>
            <a:t>in social care</a:t>
          </a:r>
          <a:endParaRPr lang="en-US" sz="2700" b="1" kern="1200">
            <a:solidFill>
              <a:srgbClr val="A84D98"/>
            </a:solidFill>
            <a:latin typeface="Arial" panose="020B0604020202020204" pitchFamily="34" charset="0"/>
            <a:cs typeface="Arial" panose="020B0604020202020204" pitchFamily="34" charset="0"/>
          </a:endParaRPr>
        </a:p>
      </dsp:txBody>
      <dsp:txXfrm>
        <a:off x="0" y="1633115"/>
        <a:ext cx="6952353" cy="1630723"/>
      </dsp:txXfrm>
    </dsp:sp>
    <dsp:sp modelId="{69AC7FB7-7DCF-4075-84B0-0CA3A178B666}">
      <dsp:nvSpPr>
        <dsp:cNvPr id="0" name=""/>
        <dsp:cNvSpPr/>
      </dsp:nvSpPr>
      <dsp:spPr>
        <a:xfrm>
          <a:off x="0" y="3263838"/>
          <a:ext cx="6952353"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CBCD06-B524-462F-9158-82646DBDFD70}">
      <dsp:nvSpPr>
        <dsp:cNvPr id="0" name=""/>
        <dsp:cNvSpPr/>
      </dsp:nvSpPr>
      <dsp:spPr>
        <a:xfrm>
          <a:off x="0" y="3263838"/>
          <a:ext cx="6952353" cy="163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a:latin typeface="Arial" panose="020B0604020202020204" pitchFamily="34" charset="0"/>
              <a:cs typeface="Arial" panose="020B0604020202020204" pitchFamily="34" charset="0"/>
            </a:rPr>
            <a:t>We have used the learning from our projects to develop a set of </a:t>
          </a:r>
          <a:r>
            <a:rPr lang="en-GB" sz="2700" b="1" kern="1200">
              <a:solidFill>
                <a:srgbClr val="A84D98"/>
              </a:solidFill>
              <a:latin typeface="Arial" panose="020B0604020202020204" pitchFamily="34" charset="0"/>
              <a:cs typeface="Arial" panose="020B0604020202020204" pitchFamily="34" charset="0"/>
            </a:rPr>
            <a:t>core principles </a:t>
          </a:r>
          <a:r>
            <a:rPr lang="en-GB" sz="2700" kern="1200">
              <a:latin typeface="Arial" panose="020B0604020202020204" pitchFamily="34" charset="0"/>
              <a:cs typeface="Arial" panose="020B0604020202020204" pitchFamily="34" charset="0"/>
            </a:rPr>
            <a:t>for evidence-informed change in adult social care</a:t>
          </a:r>
          <a:endParaRPr lang="en-US" sz="2700" kern="1200">
            <a:latin typeface="Arial" panose="020B0604020202020204" pitchFamily="34" charset="0"/>
            <a:cs typeface="Arial" panose="020B0604020202020204" pitchFamily="34" charset="0"/>
          </a:endParaRPr>
        </a:p>
      </dsp:txBody>
      <dsp:txXfrm>
        <a:off x="0" y="3263838"/>
        <a:ext cx="6952353" cy="163072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E597AE7-0888-4FFA-AFF4-BB409F9FCF2B}" type="datetimeFigureOut">
              <a:rPr lang="en-GB" smtClean="0"/>
              <a:t>17/12/2025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6395B86A-A8D3-4967-9D4C-16D214A0C5A8}" type="slidenum">
              <a:rPr lang="en-GB" smtClean="0"/>
              <a:t>‹#›</a:t>
            </a:fld>
            <a:endParaRPr lang="en-GB"/>
          </a:p>
        </p:txBody>
      </p:sp>
    </p:spTree>
    <p:extLst>
      <p:ext uri="{BB962C8B-B14F-4D97-AF65-F5344CB8AC3E}">
        <p14:creationId xmlns:p14="http://schemas.microsoft.com/office/powerpoint/2010/main" val="3650575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Not a linear process – circular.  </a:t>
            </a:r>
          </a:p>
        </p:txBody>
      </p:sp>
      <p:sp>
        <p:nvSpPr>
          <p:cNvPr id="4" name="Slide Number Placeholder 3"/>
          <p:cNvSpPr>
            <a:spLocks noGrp="1"/>
          </p:cNvSpPr>
          <p:nvPr>
            <p:ph type="sldNum" sz="quarter" idx="5"/>
          </p:nvPr>
        </p:nvSpPr>
        <p:spPr/>
        <p:txBody>
          <a:bodyPr/>
          <a:lstStyle/>
          <a:p>
            <a:fld id="{6395B86A-A8D3-4967-9D4C-16D214A0C5A8}" type="slidenum">
              <a:rPr lang="en-GB" smtClean="0"/>
              <a:t>7</a:t>
            </a:fld>
            <a:endParaRPr lang="en-GB"/>
          </a:p>
        </p:txBody>
      </p:sp>
    </p:spTree>
    <p:extLst>
      <p:ext uri="{BB962C8B-B14F-4D97-AF65-F5344CB8AC3E}">
        <p14:creationId xmlns:p14="http://schemas.microsoft.com/office/powerpoint/2010/main" val="4077555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What is the issue/current situation</a:t>
            </a:r>
          </a:p>
          <a:p>
            <a:r>
              <a:rPr lang="en-US">
                <a:latin typeface="Calibri"/>
                <a:ea typeface="Calibri"/>
                <a:cs typeface="Calibri"/>
              </a:rPr>
              <a:t>Important to know what has been tried before, but context may have changed, so may want to try something again</a:t>
            </a:r>
          </a:p>
          <a:p>
            <a:r>
              <a:rPr lang="en-US">
                <a:latin typeface="Calibri"/>
                <a:ea typeface="Calibri"/>
                <a:cs typeface="Calibri"/>
              </a:rPr>
              <a:t>Outcomes</a:t>
            </a:r>
          </a:p>
          <a:p>
            <a:r>
              <a:rPr lang="en-US">
                <a:latin typeface="Calibri"/>
                <a:ea typeface="Calibri"/>
                <a:cs typeface="Calibri"/>
              </a:rPr>
              <a:t>What can and can't be changed.</a:t>
            </a:r>
          </a:p>
        </p:txBody>
      </p:sp>
      <p:sp>
        <p:nvSpPr>
          <p:cNvPr id="4" name="Slide Number Placeholder 3"/>
          <p:cNvSpPr>
            <a:spLocks noGrp="1"/>
          </p:cNvSpPr>
          <p:nvPr>
            <p:ph type="sldNum" sz="quarter" idx="5"/>
          </p:nvPr>
        </p:nvSpPr>
        <p:spPr/>
        <p:txBody>
          <a:bodyPr/>
          <a:lstStyle/>
          <a:p>
            <a:fld id="{6395B86A-A8D3-4967-9D4C-16D214A0C5A8}" type="slidenum">
              <a:rPr lang="en-GB" smtClean="0"/>
              <a:t>8</a:t>
            </a:fld>
            <a:endParaRPr lang="en-GB"/>
          </a:p>
        </p:txBody>
      </p:sp>
    </p:spTree>
    <p:extLst>
      <p:ext uri="{BB962C8B-B14F-4D97-AF65-F5344CB8AC3E}">
        <p14:creationId xmlns:p14="http://schemas.microsoft.com/office/powerpoint/2010/main" val="605018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Evidence informed – evidence based practice, research culture in social care</a:t>
            </a:r>
          </a:p>
          <a:p>
            <a:r>
              <a:rPr lang="en-US">
                <a:latin typeface="Calibri"/>
                <a:ea typeface="Calibri"/>
                <a:cs typeface="Calibri"/>
              </a:rPr>
              <a:t>Three type of evidence</a:t>
            </a:r>
          </a:p>
          <a:p>
            <a:r>
              <a:rPr lang="en-US">
                <a:latin typeface="Calibri"/>
                <a:ea typeface="Calibri"/>
                <a:cs typeface="Calibri"/>
              </a:rPr>
              <a:t>Diverse perspectives – consider power imbalances etc.</a:t>
            </a:r>
          </a:p>
        </p:txBody>
      </p:sp>
      <p:sp>
        <p:nvSpPr>
          <p:cNvPr id="4" name="Slide Number Placeholder 3"/>
          <p:cNvSpPr>
            <a:spLocks noGrp="1"/>
          </p:cNvSpPr>
          <p:nvPr>
            <p:ph type="sldNum" sz="quarter" idx="5"/>
          </p:nvPr>
        </p:nvSpPr>
        <p:spPr/>
        <p:txBody>
          <a:bodyPr/>
          <a:lstStyle/>
          <a:p>
            <a:fld id="{6395B86A-A8D3-4967-9D4C-16D214A0C5A8}" type="slidenum">
              <a:rPr lang="en-GB" smtClean="0"/>
              <a:t>9</a:t>
            </a:fld>
            <a:endParaRPr lang="en-GB"/>
          </a:p>
        </p:txBody>
      </p:sp>
    </p:spTree>
    <p:extLst>
      <p:ext uri="{BB962C8B-B14F-4D97-AF65-F5344CB8AC3E}">
        <p14:creationId xmlns:p14="http://schemas.microsoft.com/office/powerpoint/2010/main" val="1848104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People feeling let down, 'used', have given up their time for nothing.</a:t>
            </a:r>
            <a:endParaRPr lang="en-US">
              <a:solidFill>
                <a:srgbClr val="444444"/>
              </a:solidFill>
            </a:endParaRPr>
          </a:p>
          <a:p>
            <a:r>
              <a:rPr lang="en-US"/>
              <a:t>Clear plan. Listen, involve, respond to people.</a:t>
            </a:r>
            <a:endParaRPr lang="en-US">
              <a:solidFill>
                <a:srgbClr val="444444"/>
              </a:solidFill>
            </a:endParaRPr>
          </a:p>
          <a:p>
            <a:r>
              <a:rPr lang="en-US"/>
              <a:t>Involve backroom or technical stakeholders.</a:t>
            </a:r>
            <a:endParaRPr lang="en-GB"/>
          </a:p>
        </p:txBody>
      </p:sp>
      <p:sp>
        <p:nvSpPr>
          <p:cNvPr id="4" name="Slide Number Placeholder 3"/>
          <p:cNvSpPr>
            <a:spLocks noGrp="1"/>
          </p:cNvSpPr>
          <p:nvPr>
            <p:ph type="sldNum" sz="quarter" idx="5"/>
          </p:nvPr>
        </p:nvSpPr>
        <p:spPr/>
        <p:txBody>
          <a:bodyPr/>
          <a:lstStyle/>
          <a:p>
            <a:fld id="{6395B86A-A8D3-4967-9D4C-16D214A0C5A8}" type="slidenum">
              <a:rPr lang="en-GB" smtClean="0"/>
              <a:t>10</a:t>
            </a:fld>
            <a:endParaRPr lang="en-GB"/>
          </a:p>
        </p:txBody>
      </p:sp>
    </p:spTree>
    <p:extLst>
      <p:ext uri="{BB962C8B-B14F-4D97-AF65-F5344CB8AC3E}">
        <p14:creationId xmlns:p14="http://schemas.microsoft.com/office/powerpoint/2010/main" val="2796260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Assumptions – why does someone think a particular approach or intervention would work?</a:t>
            </a:r>
            <a:endParaRPr lang="en-US">
              <a:solidFill>
                <a:srgbClr val="444444"/>
              </a:solidFill>
            </a:endParaRPr>
          </a:p>
          <a:p>
            <a:r>
              <a:rPr lang="en-US"/>
              <a:t>Review and adapt – be flexible</a:t>
            </a:r>
            <a:endParaRPr lang="en-GB"/>
          </a:p>
        </p:txBody>
      </p:sp>
      <p:sp>
        <p:nvSpPr>
          <p:cNvPr id="4" name="Slide Number Placeholder 3"/>
          <p:cNvSpPr>
            <a:spLocks noGrp="1"/>
          </p:cNvSpPr>
          <p:nvPr>
            <p:ph type="sldNum" sz="quarter" idx="5"/>
          </p:nvPr>
        </p:nvSpPr>
        <p:spPr/>
        <p:txBody>
          <a:bodyPr/>
          <a:lstStyle/>
          <a:p>
            <a:fld id="{6395B86A-A8D3-4967-9D4C-16D214A0C5A8}" type="slidenum">
              <a:rPr lang="en-GB" smtClean="0"/>
              <a:t>11</a:t>
            </a:fld>
            <a:endParaRPr lang="en-GB"/>
          </a:p>
        </p:txBody>
      </p:sp>
    </p:spTree>
    <p:extLst>
      <p:ext uri="{BB962C8B-B14F-4D97-AF65-F5344CB8AC3E}">
        <p14:creationId xmlns:p14="http://schemas.microsoft.com/office/powerpoint/2010/main" val="1503439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 going to comment on this – wait for the video!!</a:t>
            </a:r>
          </a:p>
        </p:txBody>
      </p:sp>
      <p:sp>
        <p:nvSpPr>
          <p:cNvPr id="4" name="Slide Number Placeholder 3"/>
          <p:cNvSpPr>
            <a:spLocks noGrp="1"/>
          </p:cNvSpPr>
          <p:nvPr>
            <p:ph type="sldNum" sz="quarter" idx="5"/>
          </p:nvPr>
        </p:nvSpPr>
        <p:spPr/>
        <p:txBody>
          <a:bodyPr/>
          <a:lstStyle/>
          <a:p>
            <a:fld id="{6395B86A-A8D3-4967-9D4C-16D214A0C5A8}" type="slidenum">
              <a:rPr lang="en-GB" smtClean="0"/>
              <a:t>12</a:t>
            </a:fld>
            <a:endParaRPr lang="en-GB"/>
          </a:p>
        </p:txBody>
      </p:sp>
    </p:spTree>
    <p:extLst>
      <p:ext uri="{BB962C8B-B14F-4D97-AF65-F5344CB8AC3E}">
        <p14:creationId xmlns:p14="http://schemas.microsoft.com/office/powerpoint/2010/main" val="1155672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will we measure and understand the change we are making</a:t>
            </a:r>
            <a:endParaRPr lang="en-US">
              <a:solidFill>
                <a:srgbClr val="444444"/>
              </a:solidFill>
            </a:endParaRPr>
          </a:p>
          <a:p>
            <a:r>
              <a:rPr lang="en-US"/>
              <a:t>If something doesn't work – not a failure, is an opportunity to reflect and learn.</a:t>
            </a:r>
            <a:endParaRPr lang="en-US">
              <a:solidFill>
                <a:srgbClr val="444444"/>
              </a:solidFill>
            </a:endParaRPr>
          </a:p>
          <a:p>
            <a:r>
              <a:rPr lang="en-US"/>
              <a:t>Different types of data – (depending on role) someone who is concerned about a measurable way of showing the impact vs someone who wants to hear what difference it has made to the people affected.</a:t>
            </a:r>
            <a:endParaRPr lang="en-GB"/>
          </a:p>
        </p:txBody>
      </p:sp>
      <p:sp>
        <p:nvSpPr>
          <p:cNvPr id="4" name="Slide Number Placeholder 3"/>
          <p:cNvSpPr>
            <a:spLocks noGrp="1"/>
          </p:cNvSpPr>
          <p:nvPr>
            <p:ph type="sldNum" sz="quarter" idx="5"/>
          </p:nvPr>
        </p:nvSpPr>
        <p:spPr/>
        <p:txBody>
          <a:bodyPr/>
          <a:lstStyle/>
          <a:p>
            <a:fld id="{6395B86A-A8D3-4967-9D4C-16D214A0C5A8}" type="slidenum">
              <a:rPr lang="en-GB" smtClean="0"/>
              <a:t>13</a:t>
            </a:fld>
            <a:endParaRPr lang="en-GB"/>
          </a:p>
        </p:txBody>
      </p:sp>
    </p:spTree>
    <p:extLst>
      <p:ext uri="{BB962C8B-B14F-4D97-AF65-F5344CB8AC3E}">
        <p14:creationId xmlns:p14="http://schemas.microsoft.com/office/powerpoint/2010/main" val="3998888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IMPACT projects – one year. Start thinking early on about how the </a:t>
            </a:r>
            <a:r>
              <a:rPr lang="en-US" err="1"/>
              <a:t>organisation</a:t>
            </a:r>
            <a:r>
              <a:rPr lang="en-US"/>
              <a:t> will sustain the change when IMPACT staff leave.</a:t>
            </a:r>
            <a:endParaRPr lang="en-US">
              <a:solidFill>
                <a:srgbClr val="444444"/>
              </a:solidFill>
            </a:endParaRPr>
          </a:p>
          <a:p>
            <a:r>
              <a:rPr lang="en-US"/>
              <a:t>Involvement of diverse groups – increased energy and capacity.</a:t>
            </a:r>
            <a:endParaRPr lang="en-GB"/>
          </a:p>
        </p:txBody>
      </p:sp>
      <p:sp>
        <p:nvSpPr>
          <p:cNvPr id="4" name="Slide Number Placeholder 3"/>
          <p:cNvSpPr>
            <a:spLocks noGrp="1"/>
          </p:cNvSpPr>
          <p:nvPr>
            <p:ph type="sldNum" sz="quarter" idx="5"/>
          </p:nvPr>
        </p:nvSpPr>
        <p:spPr/>
        <p:txBody>
          <a:bodyPr/>
          <a:lstStyle/>
          <a:p>
            <a:fld id="{6395B86A-A8D3-4967-9D4C-16D214A0C5A8}" type="slidenum">
              <a:rPr lang="en-GB" smtClean="0"/>
              <a:t>14</a:t>
            </a:fld>
            <a:endParaRPr lang="en-GB"/>
          </a:p>
        </p:txBody>
      </p:sp>
    </p:spTree>
    <p:extLst>
      <p:ext uri="{BB962C8B-B14F-4D97-AF65-F5344CB8AC3E}">
        <p14:creationId xmlns:p14="http://schemas.microsoft.com/office/powerpoint/2010/main" val="3020543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Naomi to introduce. Change model in action.</a:t>
            </a:r>
          </a:p>
        </p:txBody>
      </p:sp>
      <p:sp>
        <p:nvSpPr>
          <p:cNvPr id="4" name="Slide Number Placeholder 3"/>
          <p:cNvSpPr>
            <a:spLocks noGrp="1"/>
          </p:cNvSpPr>
          <p:nvPr>
            <p:ph type="sldNum" sz="quarter" idx="5"/>
          </p:nvPr>
        </p:nvSpPr>
        <p:spPr/>
        <p:txBody>
          <a:bodyPr/>
          <a:lstStyle/>
          <a:p>
            <a:fld id="{6395B86A-A8D3-4967-9D4C-16D214A0C5A8}" type="slidenum">
              <a:rPr lang="en-GB" smtClean="0"/>
              <a:t>15</a:t>
            </a:fld>
            <a:endParaRPr lang="en-GB"/>
          </a:p>
        </p:txBody>
      </p:sp>
    </p:spTree>
    <p:extLst>
      <p:ext uri="{BB962C8B-B14F-4D97-AF65-F5344CB8AC3E}">
        <p14:creationId xmlns:p14="http://schemas.microsoft.com/office/powerpoint/2010/main" val="28521789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30E89-F8F7-4FCD-A906-6AE2EFBF6A8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D1F0A9F-370F-4DC8-9A39-F26D7E0DB44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A picture containing text&#10;&#10;Description automatically generated">
            <a:extLst>
              <a:ext uri="{FF2B5EF4-FFF2-40B4-BE49-F238E27FC236}">
                <a16:creationId xmlns:a16="http://schemas.microsoft.com/office/drawing/2014/main" id="{263C7D50-AD7D-449E-B23C-0F6DBD600C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44015" y="6055801"/>
            <a:ext cx="2350216" cy="597829"/>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49124A59-0BB5-49BD-A9A2-43F8E650A4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1672" y="6055801"/>
            <a:ext cx="1877927" cy="597829"/>
          </a:xfrm>
          <a:prstGeom prst="rect">
            <a:avLst/>
          </a:prstGeom>
        </p:spPr>
      </p:pic>
      <p:sp>
        <p:nvSpPr>
          <p:cNvPr id="10" name="TextBox 9">
            <a:extLst>
              <a:ext uri="{FF2B5EF4-FFF2-40B4-BE49-F238E27FC236}">
                <a16:creationId xmlns:a16="http://schemas.microsoft.com/office/drawing/2014/main" id="{F89B36C4-D74D-41FE-BB25-75FDAE0737E8}"/>
              </a:ext>
            </a:extLst>
          </p:cNvPr>
          <p:cNvSpPr txBox="1"/>
          <p:nvPr userDrawn="1"/>
        </p:nvSpPr>
        <p:spPr>
          <a:xfrm>
            <a:off x="152400" y="5996626"/>
            <a:ext cx="4114800" cy="646331"/>
          </a:xfrm>
          <a:prstGeom prst="rect">
            <a:avLst/>
          </a:prstGeom>
          <a:noFill/>
        </p:spPr>
        <p:txBody>
          <a:bodyPr wrap="square" rtlCol="0">
            <a:spAutoFit/>
          </a:bodyPr>
          <a:lstStyle/>
          <a:p>
            <a:pPr algn="ctr"/>
            <a:r>
              <a:rPr lang="en-GB">
                <a:solidFill>
                  <a:srgbClr val="A84D98"/>
                </a:solidFill>
                <a:latin typeface="Arial" panose="020B0604020202020204" pitchFamily="34" charset="0"/>
                <a:cs typeface="Arial" panose="020B0604020202020204" pitchFamily="34" charset="0"/>
              </a:rPr>
              <a:t>“Good support isn’t just about </a:t>
            </a:r>
          </a:p>
          <a:p>
            <a:pPr algn="ctr"/>
            <a:r>
              <a:rPr lang="en-GB">
                <a:solidFill>
                  <a:srgbClr val="A84D98"/>
                </a:solidFill>
                <a:latin typeface="Arial" panose="020B0604020202020204" pitchFamily="34" charset="0"/>
                <a:cs typeface="Arial" panose="020B0604020202020204" pitchFamily="34" charset="0"/>
              </a:rPr>
              <a:t>‘services’ – it’s about having a life.”</a:t>
            </a:r>
          </a:p>
        </p:txBody>
      </p:sp>
      <p:sp>
        <p:nvSpPr>
          <p:cNvPr id="11" name="TextBox 10">
            <a:extLst>
              <a:ext uri="{FF2B5EF4-FFF2-40B4-BE49-F238E27FC236}">
                <a16:creationId xmlns:a16="http://schemas.microsoft.com/office/drawing/2014/main" id="{5E5CC354-19C1-4DBF-BD47-FDEB6B749E1A}"/>
              </a:ext>
            </a:extLst>
          </p:cNvPr>
          <p:cNvSpPr txBox="1"/>
          <p:nvPr userDrawn="1"/>
        </p:nvSpPr>
        <p:spPr>
          <a:xfrm>
            <a:off x="152400" y="5996626"/>
            <a:ext cx="4114800" cy="646331"/>
          </a:xfrm>
          <a:prstGeom prst="rect">
            <a:avLst/>
          </a:prstGeom>
          <a:noFill/>
        </p:spPr>
        <p:txBody>
          <a:bodyPr wrap="square" rtlCol="0">
            <a:spAutoFit/>
          </a:bodyPr>
          <a:lstStyle/>
          <a:p>
            <a:pPr algn="ctr"/>
            <a:r>
              <a:rPr lang="en-GB">
                <a:solidFill>
                  <a:srgbClr val="A84D98"/>
                </a:solidFill>
                <a:latin typeface="Arial" panose="020B0604020202020204" pitchFamily="34" charset="0"/>
                <a:cs typeface="Arial" panose="020B0604020202020204" pitchFamily="34" charset="0"/>
              </a:rPr>
              <a:t>“Good support isn’t just about </a:t>
            </a:r>
          </a:p>
          <a:p>
            <a:pPr algn="ctr"/>
            <a:r>
              <a:rPr lang="en-GB">
                <a:solidFill>
                  <a:srgbClr val="A84D98"/>
                </a:solidFill>
                <a:latin typeface="Arial" panose="020B0604020202020204" pitchFamily="34" charset="0"/>
                <a:cs typeface="Arial" panose="020B0604020202020204" pitchFamily="34" charset="0"/>
              </a:rPr>
              <a:t>‘services’ – it’s about having a life.”</a:t>
            </a:r>
          </a:p>
        </p:txBody>
      </p:sp>
      <p:pic>
        <p:nvPicPr>
          <p:cNvPr id="12" name="Picture 11" descr="Text, logo&#10;&#10;Description automatically generated">
            <a:extLst>
              <a:ext uri="{FF2B5EF4-FFF2-40B4-BE49-F238E27FC236}">
                <a16:creationId xmlns:a16="http://schemas.microsoft.com/office/drawing/2014/main" id="{853CD80A-A7DE-4D1A-BBB7-869283F55EF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281" b="9804"/>
          <a:stretch/>
        </p:blipFill>
        <p:spPr>
          <a:xfrm>
            <a:off x="4813649" y="6055801"/>
            <a:ext cx="2749201" cy="695683"/>
          </a:xfrm>
          <a:prstGeom prst="rect">
            <a:avLst/>
          </a:prstGeom>
        </p:spPr>
      </p:pic>
    </p:spTree>
    <p:extLst>
      <p:ext uri="{BB962C8B-B14F-4D97-AF65-F5344CB8AC3E}">
        <p14:creationId xmlns:p14="http://schemas.microsoft.com/office/powerpoint/2010/main" val="2881189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AF20E-51C9-4B6B-884F-FBE512B804DA}"/>
              </a:ext>
            </a:extLst>
          </p:cNvPr>
          <p:cNvSpPr>
            <a:spLocks noGrp="1"/>
          </p:cNvSpPr>
          <p:nvPr>
            <p:ph type="title"/>
          </p:nvPr>
        </p:nvSpPr>
        <p:spPr>
          <a:xfrm>
            <a:off x="838200" y="681037"/>
            <a:ext cx="10515600" cy="1009651"/>
          </a:xfrm>
          <a:prstGeom prst="rect">
            <a:avLst/>
          </a:prstGeom>
        </p:spPr>
        <p:txBody>
          <a:bodyPr/>
          <a:lstStyle>
            <a:lvl1pPr>
              <a:defRPr>
                <a:latin typeface="Arial Black" panose="020B0A040201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9B8C0B9-2369-42F0-A79F-CAE6AE0A55D9}"/>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32585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9BD98-A573-41ED-B960-415262CCD82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8FFA56F-A402-47E6-A77B-F77DF81ACF6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4" name="TextBox 13">
            <a:extLst>
              <a:ext uri="{FF2B5EF4-FFF2-40B4-BE49-F238E27FC236}">
                <a16:creationId xmlns:a16="http://schemas.microsoft.com/office/drawing/2014/main" id="{69AAD4D9-1C71-4A9F-8347-32B18B292BD6}"/>
              </a:ext>
            </a:extLst>
          </p:cNvPr>
          <p:cNvSpPr txBox="1"/>
          <p:nvPr userDrawn="1"/>
        </p:nvSpPr>
        <p:spPr>
          <a:xfrm>
            <a:off x="152400" y="5996626"/>
            <a:ext cx="4114800" cy="646331"/>
          </a:xfrm>
          <a:prstGeom prst="rect">
            <a:avLst/>
          </a:prstGeom>
          <a:noFill/>
        </p:spPr>
        <p:txBody>
          <a:bodyPr wrap="square" rtlCol="0">
            <a:spAutoFit/>
          </a:bodyPr>
          <a:lstStyle/>
          <a:p>
            <a:pPr algn="ctr"/>
            <a:r>
              <a:rPr lang="en-GB">
                <a:solidFill>
                  <a:srgbClr val="A84D98"/>
                </a:solidFill>
                <a:latin typeface="Arial" panose="020B0604020202020204" pitchFamily="34" charset="0"/>
                <a:cs typeface="Arial" panose="020B0604020202020204" pitchFamily="34" charset="0"/>
              </a:rPr>
              <a:t>“Good support isn’t just about </a:t>
            </a:r>
          </a:p>
          <a:p>
            <a:pPr algn="ctr"/>
            <a:r>
              <a:rPr lang="en-GB">
                <a:solidFill>
                  <a:srgbClr val="A84D98"/>
                </a:solidFill>
                <a:latin typeface="Arial" panose="020B0604020202020204" pitchFamily="34" charset="0"/>
                <a:cs typeface="Arial" panose="020B0604020202020204" pitchFamily="34" charset="0"/>
              </a:rPr>
              <a:t>‘services’ – it’s about having a life.”</a:t>
            </a:r>
          </a:p>
        </p:txBody>
      </p:sp>
    </p:spTree>
    <p:extLst>
      <p:ext uri="{BB962C8B-B14F-4D97-AF65-F5344CB8AC3E}">
        <p14:creationId xmlns:p14="http://schemas.microsoft.com/office/powerpoint/2010/main" val="1513403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77174-A6F3-4B06-937D-613C2C2BA7FE}"/>
              </a:ext>
            </a:extLst>
          </p:cNvPr>
          <p:cNvSpPr>
            <a:spLocks noGrp="1"/>
          </p:cNvSpPr>
          <p:nvPr>
            <p:ph type="title"/>
          </p:nvPr>
        </p:nvSpPr>
        <p:spPr>
          <a:xfrm>
            <a:off x="838200" y="569494"/>
            <a:ext cx="10515600" cy="1121194"/>
          </a:xfrm>
          <a:prstGeom prst="rect">
            <a:avLst/>
          </a:prstGeom>
        </p:spPr>
        <p:txBody>
          <a:bodyPr/>
          <a:lstStyle>
            <a:lvl1pPr>
              <a:defRPr>
                <a:latin typeface="Arial Black" panose="020B0A040201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7DC005F-9983-446C-89DB-2A5223E6B58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D2E725-B0D3-4E66-883C-2E9580BD6DF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Box 12">
            <a:extLst>
              <a:ext uri="{FF2B5EF4-FFF2-40B4-BE49-F238E27FC236}">
                <a16:creationId xmlns:a16="http://schemas.microsoft.com/office/drawing/2014/main" id="{DB513AE6-A7B5-40AC-BCA0-418A65E26075}"/>
              </a:ext>
            </a:extLst>
          </p:cNvPr>
          <p:cNvSpPr txBox="1"/>
          <p:nvPr userDrawn="1"/>
        </p:nvSpPr>
        <p:spPr>
          <a:xfrm>
            <a:off x="152400" y="5996626"/>
            <a:ext cx="4114800" cy="646331"/>
          </a:xfrm>
          <a:prstGeom prst="rect">
            <a:avLst/>
          </a:prstGeom>
          <a:noFill/>
        </p:spPr>
        <p:txBody>
          <a:bodyPr wrap="square" rtlCol="0">
            <a:spAutoFit/>
          </a:bodyPr>
          <a:lstStyle/>
          <a:p>
            <a:pPr algn="ctr"/>
            <a:r>
              <a:rPr lang="en-GB">
                <a:solidFill>
                  <a:srgbClr val="A84D98"/>
                </a:solidFill>
                <a:latin typeface="Arial" panose="020B0604020202020204" pitchFamily="34" charset="0"/>
                <a:cs typeface="Arial" panose="020B0604020202020204" pitchFamily="34" charset="0"/>
              </a:rPr>
              <a:t>“Good support isn’t just about </a:t>
            </a:r>
          </a:p>
          <a:p>
            <a:pPr algn="ctr"/>
            <a:r>
              <a:rPr lang="en-GB">
                <a:solidFill>
                  <a:srgbClr val="A84D98"/>
                </a:solidFill>
                <a:latin typeface="Arial" panose="020B0604020202020204" pitchFamily="34" charset="0"/>
                <a:cs typeface="Arial" panose="020B0604020202020204" pitchFamily="34" charset="0"/>
              </a:rPr>
              <a:t>‘services’ – it’s about having a life.”</a:t>
            </a:r>
          </a:p>
        </p:txBody>
      </p:sp>
      <p:pic>
        <p:nvPicPr>
          <p:cNvPr id="6" name="Picture 5" descr="Text, logo&#10;&#10;Description automatically generated">
            <a:extLst>
              <a:ext uri="{FF2B5EF4-FFF2-40B4-BE49-F238E27FC236}">
                <a16:creationId xmlns:a16="http://schemas.microsoft.com/office/drawing/2014/main" id="{09F44028-1DBF-4D22-BC2C-CDB93AF50D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4025" y="5868941"/>
            <a:ext cx="2705100" cy="901700"/>
          </a:xfrm>
          <a:prstGeom prst="rect">
            <a:avLst/>
          </a:prstGeom>
        </p:spPr>
      </p:pic>
    </p:spTree>
    <p:extLst>
      <p:ext uri="{BB962C8B-B14F-4D97-AF65-F5344CB8AC3E}">
        <p14:creationId xmlns:p14="http://schemas.microsoft.com/office/powerpoint/2010/main" val="1212827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C7C97-887C-4C30-B8A2-E516769CFDB2}"/>
              </a:ext>
            </a:extLst>
          </p:cNvPr>
          <p:cNvSpPr>
            <a:spLocks noGrp="1"/>
          </p:cNvSpPr>
          <p:nvPr>
            <p:ph type="title"/>
          </p:nvPr>
        </p:nvSpPr>
        <p:spPr>
          <a:xfrm>
            <a:off x="839788" y="365125"/>
            <a:ext cx="10515600" cy="1325563"/>
          </a:xfrm>
          <a:prstGeom prst="rect">
            <a:avLst/>
          </a:prstGeom>
        </p:spPr>
        <p:txBody>
          <a:bodyPr/>
          <a:lstStyle>
            <a:lvl1pPr>
              <a:defRPr>
                <a:latin typeface="Arial Black" panose="020B0A04020102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C96D33F-05ED-4CA9-B237-B4921B8AEC1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F5F18E-9629-4599-9F91-6B968CCF970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FDC9B1B-63CB-41D9-B49C-95C428E4E77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6275BD-203D-4CED-949C-8303C1BD6C7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Box 8">
            <a:extLst>
              <a:ext uri="{FF2B5EF4-FFF2-40B4-BE49-F238E27FC236}">
                <a16:creationId xmlns:a16="http://schemas.microsoft.com/office/drawing/2014/main" id="{F3804845-0335-47D0-834D-6FC289C1D910}"/>
              </a:ext>
            </a:extLst>
          </p:cNvPr>
          <p:cNvSpPr txBox="1"/>
          <p:nvPr userDrawn="1"/>
        </p:nvSpPr>
        <p:spPr>
          <a:xfrm>
            <a:off x="152400" y="5996626"/>
            <a:ext cx="4114800" cy="646331"/>
          </a:xfrm>
          <a:prstGeom prst="rect">
            <a:avLst/>
          </a:prstGeom>
          <a:noFill/>
        </p:spPr>
        <p:txBody>
          <a:bodyPr wrap="square" rtlCol="0">
            <a:spAutoFit/>
          </a:bodyPr>
          <a:lstStyle/>
          <a:p>
            <a:pPr algn="ctr"/>
            <a:r>
              <a:rPr lang="en-GB">
                <a:solidFill>
                  <a:srgbClr val="A84D98"/>
                </a:solidFill>
                <a:latin typeface="Arial" panose="020B0604020202020204" pitchFamily="34" charset="0"/>
                <a:cs typeface="Arial" panose="020B0604020202020204" pitchFamily="34" charset="0"/>
              </a:rPr>
              <a:t>“Good support isn’t just about </a:t>
            </a:r>
          </a:p>
          <a:p>
            <a:pPr algn="ctr"/>
            <a:r>
              <a:rPr lang="en-GB">
                <a:solidFill>
                  <a:srgbClr val="A84D98"/>
                </a:solidFill>
                <a:latin typeface="Arial" panose="020B0604020202020204" pitchFamily="34" charset="0"/>
                <a:cs typeface="Arial" panose="020B0604020202020204" pitchFamily="34" charset="0"/>
              </a:rPr>
              <a:t>‘services’ – it’s about having a life.”</a:t>
            </a:r>
          </a:p>
        </p:txBody>
      </p:sp>
      <p:pic>
        <p:nvPicPr>
          <p:cNvPr id="10" name="Picture 9" descr="Text, logo&#10;&#10;Description automatically generated">
            <a:extLst>
              <a:ext uri="{FF2B5EF4-FFF2-40B4-BE49-F238E27FC236}">
                <a16:creationId xmlns:a16="http://schemas.microsoft.com/office/drawing/2014/main" id="{64C8F0E8-53A9-4E57-B9B6-4850B169DB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4025" y="5868941"/>
            <a:ext cx="2705100" cy="901700"/>
          </a:xfrm>
          <a:prstGeom prst="rect">
            <a:avLst/>
          </a:prstGeom>
        </p:spPr>
      </p:pic>
    </p:spTree>
    <p:extLst>
      <p:ext uri="{BB962C8B-B14F-4D97-AF65-F5344CB8AC3E}">
        <p14:creationId xmlns:p14="http://schemas.microsoft.com/office/powerpoint/2010/main" val="827027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A93CF-50F5-44F6-A782-3389925E269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5" name="TextBox 4">
            <a:extLst>
              <a:ext uri="{FF2B5EF4-FFF2-40B4-BE49-F238E27FC236}">
                <a16:creationId xmlns:a16="http://schemas.microsoft.com/office/drawing/2014/main" id="{A30F3B84-7C7B-4CD8-8A0B-E7E08AE82F54}"/>
              </a:ext>
            </a:extLst>
          </p:cNvPr>
          <p:cNvSpPr txBox="1"/>
          <p:nvPr userDrawn="1"/>
        </p:nvSpPr>
        <p:spPr>
          <a:xfrm>
            <a:off x="152400" y="5996626"/>
            <a:ext cx="4114800" cy="646331"/>
          </a:xfrm>
          <a:prstGeom prst="rect">
            <a:avLst/>
          </a:prstGeom>
          <a:noFill/>
        </p:spPr>
        <p:txBody>
          <a:bodyPr wrap="square" rtlCol="0">
            <a:spAutoFit/>
          </a:bodyPr>
          <a:lstStyle/>
          <a:p>
            <a:pPr algn="ctr"/>
            <a:r>
              <a:rPr lang="en-GB">
                <a:solidFill>
                  <a:srgbClr val="A84D98"/>
                </a:solidFill>
                <a:latin typeface="Arial" panose="020B0604020202020204" pitchFamily="34" charset="0"/>
                <a:cs typeface="Arial" panose="020B0604020202020204" pitchFamily="34" charset="0"/>
              </a:rPr>
              <a:t>“Good support isn’t just about </a:t>
            </a:r>
          </a:p>
          <a:p>
            <a:pPr algn="ctr"/>
            <a:r>
              <a:rPr lang="en-GB">
                <a:solidFill>
                  <a:srgbClr val="A84D98"/>
                </a:solidFill>
                <a:latin typeface="Arial" panose="020B0604020202020204" pitchFamily="34" charset="0"/>
                <a:cs typeface="Arial" panose="020B0604020202020204" pitchFamily="34" charset="0"/>
              </a:rPr>
              <a:t>‘services’ – it’s about having a life.”</a:t>
            </a:r>
          </a:p>
        </p:txBody>
      </p:sp>
    </p:spTree>
    <p:extLst>
      <p:ext uri="{BB962C8B-B14F-4D97-AF65-F5344CB8AC3E}">
        <p14:creationId xmlns:p14="http://schemas.microsoft.com/office/powerpoint/2010/main" val="764036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2728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AEBF2-4FA5-44E8-9EB6-7A44FA9181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CED31D-EF01-4205-894F-C8341593ED8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7F4BF1D-F783-45A1-8F83-E5DDA69E3B8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TextBox 6">
            <a:extLst>
              <a:ext uri="{FF2B5EF4-FFF2-40B4-BE49-F238E27FC236}">
                <a16:creationId xmlns:a16="http://schemas.microsoft.com/office/drawing/2014/main" id="{E7CF7037-BF33-460B-985D-785B421851A7}"/>
              </a:ext>
            </a:extLst>
          </p:cNvPr>
          <p:cNvSpPr txBox="1"/>
          <p:nvPr userDrawn="1"/>
        </p:nvSpPr>
        <p:spPr>
          <a:xfrm>
            <a:off x="152400" y="5996626"/>
            <a:ext cx="4114800" cy="646331"/>
          </a:xfrm>
          <a:prstGeom prst="rect">
            <a:avLst/>
          </a:prstGeom>
          <a:noFill/>
        </p:spPr>
        <p:txBody>
          <a:bodyPr wrap="square" rtlCol="0">
            <a:spAutoFit/>
          </a:bodyPr>
          <a:lstStyle/>
          <a:p>
            <a:pPr algn="ctr"/>
            <a:r>
              <a:rPr lang="en-GB">
                <a:solidFill>
                  <a:srgbClr val="A84D98"/>
                </a:solidFill>
                <a:latin typeface="Arial" panose="020B0604020202020204" pitchFamily="34" charset="0"/>
                <a:cs typeface="Arial" panose="020B0604020202020204" pitchFamily="34" charset="0"/>
              </a:rPr>
              <a:t>“Good support isn’t just about </a:t>
            </a:r>
          </a:p>
          <a:p>
            <a:pPr algn="ctr"/>
            <a:r>
              <a:rPr lang="en-GB">
                <a:solidFill>
                  <a:srgbClr val="A84D98"/>
                </a:solidFill>
                <a:latin typeface="Arial" panose="020B0604020202020204" pitchFamily="34" charset="0"/>
                <a:cs typeface="Arial" panose="020B0604020202020204" pitchFamily="34" charset="0"/>
              </a:rPr>
              <a:t>‘services’ – it’s about having a life.”</a:t>
            </a:r>
          </a:p>
        </p:txBody>
      </p:sp>
    </p:spTree>
    <p:extLst>
      <p:ext uri="{BB962C8B-B14F-4D97-AF65-F5344CB8AC3E}">
        <p14:creationId xmlns:p14="http://schemas.microsoft.com/office/powerpoint/2010/main" val="4264368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E54E9-278F-4B8A-8E1D-CF0402A6D1D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078310F-F46E-42AB-8307-04C11BC4E5C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B7EDE89-CC00-4AB6-ADC0-D352F88895E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TextBox 6">
            <a:extLst>
              <a:ext uri="{FF2B5EF4-FFF2-40B4-BE49-F238E27FC236}">
                <a16:creationId xmlns:a16="http://schemas.microsoft.com/office/drawing/2014/main" id="{DF1D5D3E-F4E4-4286-9E11-2A637C894C32}"/>
              </a:ext>
            </a:extLst>
          </p:cNvPr>
          <p:cNvSpPr txBox="1"/>
          <p:nvPr userDrawn="1"/>
        </p:nvSpPr>
        <p:spPr>
          <a:xfrm>
            <a:off x="152400" y="5996626"/>
            <a:ext cx="4114800" cy="646331"/>
          </a:xfrm>
          <a:prstGeom prst="rect">
            <a:avLst/>
          </a:prstGeom>
          <a:noFill/>
        </p:spPr>
        <p:txBody>
          <a:bodyPr wrap="square" rtlCol="0">
            <a:spAutoFit/>
          </a:bodyPr>
          <a:lstStyle/>
          <a:p>
            <a:pPr algn="ctr"/>
            <a:r>
              <a:rPr lang="en-GB">
                <a:solidFill>
                  <a:srgbClr val="A84D98"/>
                </a:solidFill>
                <a:latin typeface="Arial" panose="020B0604020202020204" pitchFamily="34" charset="0"/>
                <a:cs typeface="Arial" panose="020B0604020202020204" pitchFamily="34" charset="0"/>
              </a:rPr>
              <a:t>“Good support isn’t just about </a:t>
            </a:r>
          </a:p>
          <a:p>
            <a:pPr algn="ctr"/>
            <a:r>
              <a:rPr lang="en-GB">
                <a:solidFill>
                  <a:srgbClr val="A84D98"/>
                </a:solidFill>
                <a:latin typeface="Arial" panose="020B0604020202020204" pitchFamily="34" charset="0"/>
                <a:cs typeface="Arial" panose="020B0604020202020204" pitchFamily="34" charset="0"/>
              </a:rPr>
              <a:t>‘services’ – it’s about having a life.”</a:t>
            </a:r>
          </a:p>
        </p:txBody>
      </p:sp>
      <p:pic>
        <p:nvPicPr>
          <p:cNvPr id="8" name="Picture 7" descr="Text, logo&#10;&#10;Description automatically generated">
            <a:extLst>
              <a:ext uri="{FF2B5EF4-FFF2-40B4-BE49-F238E27FC236}">
                <a16:creationId xmlns:a16="http://schemas.microsoft.com/office/drawing/2014/main" id="{2F3C8007-030E-4CD3-8874-F9EF50463F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4025" y="5868941"/>
            <a:ext cx="2705100" cy="901700"/>
          </a:xfrm>
          <a:prstGeom prst="rect">
            <a:avLst/>
          </a:prstGeom>
        </p:spPr>
      </p:pic>
    </p:spTree>
    <p:extLst>
      <p:ext uri="{BB962C8B-B14F-4D97-AF65-F5344CB8AC3E}">
        <p14:creationId xmlns:p14="http://schemas.microsoft.com/office/powerpoint/2010/main" val="2530197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68B5D1-DBDC-42D1-8C56-3919C5C1DAA6}"/>
              </a:ext>
            </a:extLst>
          </p:cNvPr>
          <p:cNvSpPr txBox="1"/>
          <p:nvPr userDrawn="1"/>
        </p:nvSpPr>
        <p:spPr>
          <a:xfrm>
            <a:off x="152400" y="5996626"/>
            <a:ext cx="4114800" cy="646331"/>
          </a:xfrm>
          <a:prstGeom prst="rect">
            <a:avLst/>
          </a:prstGeom>
          <a:noFill/>
        </p:spPr>
        <p:txBody>
          <a:bodyPr wrap="square" rtlCol="0">
            <a:spAutoFit/>
          </a:bodyPr>
          <a:lstStyle/>
          <a:p>
            <a:pPr algn="ctr"/>
            <a:r>
              <a:rPr lang="en-GB">
                <a:solidFill>
                  <a:srgbClr val="A84D98"/>
                </a:solidFill>
                <a:latin typeface="Arial" panose="020B0604020202020204" pitchFamily="34" charset="0"/>
                <a:cs typeface="Arial" panose="020B0604020202020204" pitchFamily="34" charset="0"/>
              </a:rPr>
              <a:t>“Good support isn’t just about </a:t>
            </a:r>
          </a:p>
          <a:p>
            <a:pPr algn="ctr"/>
            <a:r>
              <a:rPr lang="en-GB">
                <a:solidFill>
                  <a:srgbClr val="A84D98"/>
                </a:solidFill>
                <a:latin typeface="Arial" panose="020B0604020202020204" pitchFamily="34" charset="0"/>
                <a:cs typeface="Arial" panose="020B0604020202020204" pitchFamily="34" charset="0"/>
              </a:rPr>
              <a:t>‘services’ – it’s about having a life.”</a:t>
            </a:r>
          </a:p>
        </p:txBody>
      </p:sp>
      <p:pic>
        <p:nvPicPr>
          <p:cNvPr id="5" name="Picture 4" descr="Text, logo&#10;&#10;Description automatically generated">
            <a:extLst>
              <a:ext uri="{FF2B5EF4-FFF2-40B4-BE49-F238E27FC236}">
                <a16:creationId xmlns:a16="http://schemas.microsoft.com/office/drawing/2014/main" id="{4A544D76-5D62-4029-A828-C37DB5F93AAE}"/>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344025" y="5868941"/>
            <a:ext cx="2705100" cy="901700"/>
          </a:xfrm>
          <a:prstGeom prst="rect">
            <a:avLst/>
          </a:prstGeom>
        </p:spPr>
      </p:pic>
    </p:spTree>
    <p:extLst>
      <p:ext uri="{BB962C8B-B14F-4D97-AF65-F5344CB8AC3E}">
        <p14:creationId xmlns:p14="http://schemas.microsoft.com/office/powerpoint/2010/main" val="3514124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impact.bham.ac.uk/our-mission/impact-change-model/#:~:text=join%20here.-,The%20Change%20Model,-The%20change%20mode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birmingham.ac.uk/documents/college-social-sciences/social-policy/publications/why-are-we-stuck-in-hospital.pdf" TargetMode="External"/><Relationship Id="rId7" Type="http://schemas.openxmlformats.org/officeDocument/2006/relationships/image" Target="../media/image20.png"/><Relationship Id="rId2" Type="http://schemas.openxmlformats.org/officeDocument/2006/relationships/hyperlink" Target="https://vimeo.com/944754378/d67feef03b" TargetMode="Externa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hyperlink" Target="https://newrouteshome.wixsite.com/scotland/toolkit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994101-15DD-4455-AD1D-09C9ACA0BF9A}"/>
              </a:ext>
            </a:extLst>
          </p:cNvPr>
          <p:cNvSpPr txBox="1"/>
          <p:nvPr/>
        </p:nvSpPr>
        <p:spPr>
          <a:xfrm>
            <a:off x="3743325" y="4494732"/>
            <a:ext cx="4705350" cy="646331"/>
          </a:xfrm>
          <a:prstGeom prst="rect">
            <a:avLst/>
          </a:prstGeom>
          <a:noFill/>
        </p:spPr>
        <p:txBody>
          <a:bodyPr wrap="square" rtlCol="0">
            <a:spAutoFit/>
          </a:bodyPr>
          <a:lstStyle/>
          <a:p>
            <a:pPr algn="ctr"/>
            <a:r>
              <a:rPr lang="en-GB">
                <a:solidFill>
                  <a:srgbClr val="A84D98"/>
                </a:solidFill>
                <a:latin typeface="Arial Black" panose="020B0A04020102020204" pitchFamily="34" charset="0"/>
                <a:cs typeface="Arial" panose="020B0604020202020204" pitchFamily="34" charset="0"/>
              </a:rPr>
              <a:t>“Good support isn’t just about </a:t>
            </a:r>
          </a:p>
          <a:p>
            <a:pPr algn="ctr"/>
            <a:r>
              <a:rPr lang="en-GB">
                <a:solidFill>
                  <a:srgbClr val="A84D98"/>
                </a:solidFill>
                <a:latin typeface="Arial Black" panose="020B0A04020102020204" pitchFamily="34" charset="0"/>
                <a:cs typeface="Arial" panose="020B0604020202020204" pitchFamily="34" charset="0"/>
              </a:rPr>
              <a:t>‘services’ – it’s about having a life.”</a:t>
            </a:r>
          </a:p>
        </p:txBody>
      </p:sp>
      <p:pic>
        <p:nvPicPr>
          <p:cNvPr id="6" name="Picture 6">
            <a:extLst>
              <a:ext uri="{FF2B5EF4-FFF2-40B4-BE49-F238E27FC236}">
                <a16:creationId xmlns:a16="http://schemas.microsoft.com/office/drawing/2014/main" id="{4D1B7EE0-D749-7B9F-10CD-23BA855EABC7}"/>
              </a:ext>
            </a:extLst>
          </p:cNvPr>
          <p:cNvPicPr>
            <a:picLocks noChangeAspect="1"/>
          </p:cNvPicPr>
          <p:nvPr/>
        </p:nvPicPr>
        <p:blipFill rotWithShape="1">
          <a:blip r:embed="rId2"/>
          <a:srcRect l="11368" r="210" b="469"/>
          <a:stretch/>
        </p:blipFill>
        <p:spPr>
          <a:xfrm>
            <a:off x="3085382" y="1345290"/>
            <a:ext cx="6035952" cy="3045999"/>
          </a:xfrm>
          <a:prstGeom prst="rect">
            <a:avLst/>
          </a:prstGeom>
        </p:spPr>
      </p:pic>
    </p:spTree>
    <p:extLst>
      <p:ext uri="{BB962C8B-B14F-4D97-AF65-F5344CB8AC3E}">
        <p14:creationId xmlns:p14="http://schemas.microsoft.com/office/powerpoint/2010/main" val="135005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810C0-E215-4331-ACD2-F2FAAB1E417C}"/>
              </a:ext>
            </a:extLst>
          </p:cNvPr>
          <p:cNvSpPr>
            <a:spLocks noGrp="1"/>
          </p:cNvSpPr>
          <p:nvPr>
            <p:ph type="title"/>
          </p:nvPr>
        </p:nvSpPr>
        <p:spPr>
          <a:xfrm>
            <a:off x="838200" y="704431"/>
            <a:ext cx="10515600" cy="1121194"/>
          </a:xfrm>
        </p:spPr>
        <p:txBody>
          <a:bodyPr lIns="91440" tIns="45720" rIns="91440" bIns="45720" anchor="t"/>
          <a:lstStyle/>
          <a:p>
            <a:r>
              <a:rPr lang="en-GB">
                <a:latin typeface="Arial Black"/>
                <a:cs typeface="Arial"/>
              </a:rPr>
              <a:t>Engaging with PEOPLE</a:t>
            </a:r>
            <a:endParaRPr lang="en-GB">
              <a:cs typeface="Arial"/>
            </a:endParaRPr>
          </a:p>
        </p:txBody>
      </p:sp>
      <p:sp>
        <p:nvSpPr>
          <p:cNvPr id="4" name="Content Placeholder 3">
            <a:extLst>
              <a:ext uri="{FF2B5EF4-FFF2-40B4-BE49-F238E27FC236}">
                <a16:creationId xmlns:a16="http://schemas.microsoft.com/office/drawing/2014/main" id="{427F8553-21D1-AD2D-5215-4801CCC9BBB9}"/>
              </a:ext>
            </a:extLst>
          </p:cNvPr>
          <p:cNvSpPr>
            <a:spLocks noGrp="1"/>
          </p:cNvSpPr>
          <p:nvPr>
            <p:ph sz="half" idx="1"/>
          </p:nvPr>
        </p:nvSpPr>
        <p:spPr>
          <a:xfrm>
            <a:off x="838200" y="1640183"/>
            <a:ext cx="6844990" cy="4536780"/>
          </a:xfrm>
        </p:spPr>
        <p:txBody>
          <a:bodyPr/>
          <a:lstStyle/>
          <a:p>
            <a:r>
              <a:rPr lang="en-GB" sz="2000">
                <a:latin typeface="Arial" panose="020B0604020202020204" pitchFamily="34" charset="0"/>
                <a:cs typeface="Arial" panose="020B0604020202020204" pitchFamily="34" charset="0"/>
              </a:rPr>
              <a:t>It is important to build </a:t>
            </a:r>
            <a:r>
              <a:rPr lang="en-GB" sz="2000" b="1">
                <a:solidFill>
                  <a:srgbClr val="A84D98"/>
                </a:solidFill>
                <a:latin typeface="Arial" panose="020B0604020202020204" pitchFamily="34" charset="0"/>
                <a:cs typeface="Arial" panose="020B0604020202020204" pitchFamily="34" charset="0"/>
              </a:rPr>
              <a:t>trust and respect </a:t>
            </a:r>
            <a:r>
              <a:rPr lang="en-GB" sz="2000">
                <a:solidFill>
                  <a:srgbClr val="000000"/>
                </a:solidFill>
                <a:latin typeface="Arial" panose="020B0604020202020204" pitchFamily="34" charset="0"/>
                <a:cs typeface="Arial" panose="020B0604020202020204" pitchFamily="34" charset="0"/>
              </a:rPr>
              <a:t>through</a:t>
            </a:r>
            <a:r>
              <a:rPr lang="en-GB" sz="2000" b="1">
                <a:solidFill>
                  <a:srgbClr val="A84D98"/>
                </a:solidFill>
                <a:latin typeface="Arial" panose="020B0604020202020204" pitchFamily="34" charset="0"/>
                <a:cs typeface="Arial" panose="020B0604020202020204" pitchFamily="34" charset="0"/>
              </a:rPr>
              <a:t> open and respectful communication</a:t>
            </a:r>
          </a:p>
          <a:p>
            <a:r>
              <a:rPr lang="en-GB" sz="2000">
                <a:solidFill>
                  <a:srgbClr val="000000"/>
                </a:solidFill>
                <a:latin typeface="Arial" panose="020B0604020202020204" pitchFamily="34" charset="0"/>
                <a:cs typeface="Arial" panose="020B0604020202020204" pitchFamily="34" charset="0"/>
              </a:rPr>
              <a:t>People with lived experience, carers and practitioners have felt let down in the past when change has been promised but has not materialised</a:t>
            </a:r>
          </a:p>
          <a:p>
            <a:r>
              <a:rPr lang="en-GB" sz="2000">
                <a:solidFill>
                  <a:srgbClr val="000000"/>
                </a:solidFill>
                <a:latin typeface="Arial" panose="020B0604020202020204" pitchFamily="34" charset="0"/>
                <a:cs typeface="Arial" panose="020B0604020202020204" pitchFamily="34" charset="0"/>
              </a:rPr>
              <a:t>Have a clear plan about </a:t>
            </a:r>
            <a:r>
              <a:rPr lang="en-GB" sz="2000" b="1">
                <a:solidFill>
                  <a:srgbClr val="A84D98"/>
                </a:solidFill>
                <a:latin typeface="Arial" panose="020B0604020202020204" pitchFamily="34" charset="0"/>
                <a:cs typeface="Arial" panose="020B0604020202020204" pitchFamily="34" charset="0"/>
              </a:rPr>
              <a:t>listening, involving and responding </a:t>
            </a:r>
            <a:r>
              <a:rPr lang="en-GB" sz="2000">
                <a:solidFill>
                  <a:srgbClr val="000000"/>
                </a:solidFill>
                <a:latin typeface="Arial" panose="020B0604020202020204" pitchFamily="34" charset="0"/>
                <a:cs typeface="Arial" panose="020B0604020202020204" pitchFamily="34" charset="0"/>
              </a:rPr>
              <a:t>to people</a:t>
            </a:r>
          </a:p>
          <a:p>
            <a:r>
              <a:rPr lang="en-GB" sz="2000">
                <a:solidFill>
                  <a:srgbClr val="000000"/>
                </a:solidFill>
                <a:latin typeface="Arial" panose="020B0604020202020204" pitchFamily="34" charset="0"/>
                <a:cs typeface="Arial" panose="020B0604020202020204" pitchFamily="34" charset="0"/>
              </a:rPr>
              <a:t>Reach agreement on what change is </a:t>
            </a:r>
            <a:r>
              <a:rPr lang="en-GB" sz="2000" b="1">
                <a:solidFill>
                  <a:srgbClr val="A84D98"/>
                </a:solidFill>
                <a:latin typeface="Arial" panose="020B0604020202020204" pitchFamily="34" charset="0"/>
                <a:cs typeface="Arial" panose="020B0604020202020204" pitchFamily="34" charset="0"/>
              </a:rPr>
              <a:t>needed and possible</a:t>
            </a:r>
          </a:p>
          <a:p>
            <a:r>
              <a:rPr lang="en-GB" sz="2000">
                <a:solidFill>
                  <a:srgbClr val="000000"/>
                </a:solidFill>
                <a:latin typeface="Arial" panose="020B0604020202020204" pitchFamily="34" charset="0"/>
                <a:cs typeface="Arial" panose="020B0604020202020204" pitchFamily="34" charset="0"/>
              </a:rPr>
              <a:t>Involve ‘backroom’ or ‘technical’ stakeholders from the start (e.g. HR and IT) to avoid later obstacles</a:t>
            </a:r>
          </a:p>
        </p:txBody>
      </p:sp>
      <p:sp>
        <p:nvSpPr>
          <p:cNvPr id="5" name="Content Placeholder 2">
            <a:extLst>
              <a:ext uri="{FF2B5EF4-FFF2-40B4-BE49-F238E27FC236}">
                <a16:creationId xmlns:a16="http://schemas.microsoft.com/office/drawing/2014/main" id="{2712572B-A671-4071-8A76-84D415FD08B1}"/>
              </a:ext>
            </a:extLst>
          </p:cNvPr>
          <p:cNvSpPr txBox="1">
            <a:spLocks/>
          </p:cNvSpPr>
          <p:nvPr/>
        </p:nvSpPr>
        <p:spPr>
          <a:xfrm>
            <a:off x="3982844" y="1640183"/>
            <a:ext cx="12548381" cy="477404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endParaRPr lang="en-US">
              <a:latin typeface="Calibri" panose="020F0502020204030204"/>
              <a:ea typeface="Calibri" panose="020F0502020204030204"/>
              <a:cs typeface="Calibri" panose="020F0502020204030204"/>
            </a:endParaRPr>
          </a:p>
          <a:p>
            <a:pPr marL="0" indent="0">
              <a:buFont typeface="Arial" panose="020B0604020202020204" pitchFamily="34" charset="0"/>
              <a:buNone/>
            </a:pPr>
            <a:endParaRPr lang="en-GB" sz="2400">
              <a:latin typeface="Arial" panose="020B0604020202020204" pitchFamily="34" charset="0"/>
              <a:cs typeface="Arial" panose="020B0604020202020204" pitchFamily="34" charset="0"/>
            </a:endParaRPr>
          </a:p>
        </p:txBody>
      </p:sp>
      <p:pic>
        <p:nvPicPr>
          <p:cNvPr id="7" name="Picture 6" descr="A group of people standing next to each other&#10;&#10;AI-generated content may be incorrect.">
            <a:extLst>
              <a:ext uri="{FF2B5EF4-FFF2-40B4-BE49-F238E27FC236}">
                <a16:creationId xmlns:a16="http://schemas.microsoft.com/office/drawing/2014/main" id="{B7DD4423-1CB9-402C-AEB5-42EDB551C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2878" y="911099"/>
            <a:ext cx="9793248" cy="5508702"/>
          </a:xfrm>
          <a:prstGeom prst="rect">
            <a:avLst/>
          </a:prstGeom>
        </p:spPr>
      </p:pic>
    </p:spTree>
    <p:extLst>
      <p:ext uri="{BB962C8B-B14F-4D97-AF65-F5344CB8AC3E}">
        <p14:creationId xmlns:p14="http://schemas.microsoft.com/office/powerpoint/2010/main" val="3429035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810C0-E215-4331-ACD2-F2FAAB1E417C}"/>
              </a:ext>
            </a:extLst>
          </p:cNvPr>
          <p:cNvSpPr>
            <a:spLocks noGrp="1"/>
          </p:cNvSpPr>
          <p:nvPr>
            <p:ph type="title"/>
          </p:nvPr>
        </p:nvSpPr>
        <p:spPr>
          <a:xfrm>
            <a:off x="838200" y="569494"/>
            <a:ext cx="10515600" cy="1121194"/>
          </a:xfrm>
        </p:spPr>
        <p:txBody>
          <a:bodyPr lIns="91440" tIns="45720" rIns="91440" bIns="45720">
            <a:normAutofit/>
          </a:bodyPr>
          <a:lstStyle/>
          <a:p>
            <a:r>
              <a:rPr lang="en-GB"/>
              <a:t>Taking informed ACTION</a:t>
            </a:r>
          </a:p>
        </p:txBody>
      </p:sp>
      <p:sp>
        <p:nvSpPr>
          <p:cNvPr id="3" name="Content Placeholder 2">
            <a:extLst>
              <a:ext uri="{FF2B5EF4-FFF2-40B4-BE49-F238E27FC236}">
                <a16:creationId xmlns:a16="http://schemas.microsoft.com/office/drawing/2014/main" id="{2712572B-A671-4071-8A76-84D415FD08B1}"/>
              </a:ext>
            </a:extLst>
          </p:cNvPr>
          <p:cNvSpPr>
            <a:spLocks noGrp="1"/>
          </p:cNvSpPr>
          <p:nvPr>
            <p:ph sz="half" idx="1"/>
          </p:nvPr>
        </p:nvSpPr>
        <p:spPr>
          <a:xfrm>
            <a:off x="992458" y="1690689"/>
            <a:ext cx="7861610" cy="3890586"/>
          </a:xfrm>
        </p:spPr>
        <p:txBody>
          <a:bodyPr lIns="91440" tIns="45720" rIns="91440" bIns="45720">
            <a:normAutofit/>
          </a:bodyPr>
          <a:lstStyle/>
          <a:p>
            <a:pPr fontAlgn="base"/>
            <a:r>
              <a:rPr lang="en-GB" sz="2400">
                <a:latin typeface="Arial" panose="020B0604020202020204" pitchFamily="34" charset="0"/>
                <a:cs typeface="Arial" panose="020B0604020202020204" pitchFamily="34" charset="0"/>
              </a:rPr>
              <a:t>Good project management is crucial to turn inspiring plans into practical actions</a:t>
            </a:r>
          </a:p>
          <a:p>
            <a:pPr fontAlgn="base"/>
            <a:r>
              <a:rPr lang="en-GB" sz="2400">
                <a:latin typeface="Arial" panose="020B0604020202020204" pitchFamily="34" charset="0"/>
                <a:cs typeface="Arial" panose="020B0604020202020204" pitchFamily="34" charset="0"/>
              </a:rPr>
              <a:t>It’s helpful to understand people’s </a:t>
            </a:r>
            <a:r>
              <a:rPr lang="en-GB" sz="2400" b="1">
                <a:solidFill>
                  <a:srgbClr val="A84D98"/>
                </a:solidFill>
                <a:latin typeface="Arial" panose="020B0604020202020204" pitchFamily="34" charset="0"/>
                <a:cs typeface="Arial" panose="020B0604020202020204" pitchFamily="34" charset="0"/>
              </a:rPr>
              <a:t>assumptions</a:t>
            </a:r>
            <a:r>
              <a:rPr lang="en-GB" sz="2400">
                <a:latin typeface="Arial" panose="020B0604020202020204" pitchFamily="34" charset="0"/>
                <a:cs typeface="Arial" panose="020B0604020202020204" pitchFamily="34" charset="0"/>
              </a:rPr>
              <a:t> behind why they think a particular action would work</a:t>
            </a:r>
          </a:p>
          <a:p>
            <a:pPr fontAlgn="base"/>
            <a:r>
              <a:rPr lang="en-GB" sz="2400">
                <a:latin typeface="Arial" panose="020B0604020202020204" pitchFamily="34" charset="0"/>
                <a:cs typeface="Arial" panose="020B0604020202020204" pitchFamily="34" charset="0"/>
              </a:rPr>
              <a:t>Be realistic from the start about </a:t>
            </a:r>
            <a:r>
              <a:rPr lang="en-GB" sz="2400" b="1">
                <a:solidFill>
                  <a:srgbClr val="A84D98"/>
                </a:solidFill>
                <a:latin typeface="Arial" panose="020B0604020202020204" pitchFamily="34" charset="0"/>
                <a:cs typeface="Arial" panose="020B0604020202020204" pitchFamily="34" charset="0"/>
              </a:rPr>
              <a:t>what change is feasible. </a:t>
            </a:r>
            <a:r>
              <a:rPr lang="en-GB" sz="2400">
                <a:latin typeface="Arial" panose="020B0604020202020204" pitchFamily="34" charset="0"/>
                <a:cs typeface="Arial" panose="020B0604020202020204" pitchFamily="34" charset="0"/>
              </a:rPr>
              <a:t>This will help to avoid people becoming disillusioned later.</a:t>
            </a:r>
          </a:p>
          <a:p>
            <a:pPr fontAlgn="base"/>
            <a:r>
              <a:rPr lang="en-GB" sz="2400">
                <a:latin typeface="Arial" panose="020B0604020202020204" pitchFamily="34" charset="0"/>
                <a:cs typeface="Arial" panose="020B0604020202020204" pitchFamily="34" charset="0"/>
              </a:rPr>
              <a:t>Regularly </a:t>
            </a:r>
            <a:r>
              <a:rPr lang="en-GB" sz="2400" b="1">
                <a:solidFill>
                  <a:srgbClr val="A84D98"/>
                </a:solidFill>
                <a:latin typeface="Arial" panose="020B0604020202020204" pitchFamily="34" charset="0"/>
                <a:cs typeface="Arial" panose="020B0604020202020204" pitchFamily="34" charset="0"/>
              </a:rPr>
              <a:t>review</a:t>
            </a:r>
            <a:r>
              <a:rPr lang="en-GB" sz="2400">
                <a:latin typeface="Arial" panose="020B0604020202020204" pitchFamily="34" charset="0"/>
                <a:cs typeface="Arial" panose="020B0604020202020204" pitchFamily="34" charset="0"/>
              </a:rPr>
              <a:t> the actions and assumptions behind them so plans can be adapted when needed</a:t>
            </a:r>
            <a:endParaRPr lang="en-US" sz="2400">
              <a:latin typeface="Arial" panose="020B0604020202020204" pitchFamily="34" charset="0"/>
              <a:cs typeface="Arial" panose="020B0604020202020204" pitchFamily="34" charset="0"/>
            </a:endParaRPr>
          </a:p>
          <a:p>
            <a:pPr marL="0" indent="0">
              <a:buNone/>
            </a:pPr>
            <a:endParaRPr lang="en-GB"/>
          </a:p>
        </p:txBody>
      </p:sp>
      <p:pic>
        <p:nvPicPr>
          <p:cNvPr id="5" name="Picture 4" descr="A person in a blue shirt and colorful gears&#10;&#10;AI-generated content may be incorrect.">
            <a:extLst>
              <a:ext uri="{FF2B5EF4-FFF2-40B4-BE49-F238E27FC236}">
                <a16:creationId xmlns:a16="http://schemas.microsoft.com/office/drawing/2014/main" id="{918D5282-46A9-BF94-9870-E2034B10DED7}"/>
              </a:ext>
            </a:extLst>
          </p:cNvPr>
          <p:cNvPicPr>
            <a:picLocks noChangeAspect="1"/>
          </p:cNvPicPr>
          <p:nvPr/>
        </p:nvPicPr>
        <p:blipFill>
          <a:blip r:embed="rId3">
            <a:extLst>
              <a:ext uri="{28A0092B-C50C-407E-A947-70E740481C1C}">
                <a14:useLocalDpi xmlns:a14="http://schemas.microsoft.com/office/drawing/2010/main" val="0"/>
              </a:ext>
            </a:extLst>
          </a:blip>
          <a:srcRect l="44036"/>
          <a:stretch>
            <a:fillRect/>
          </a:stretch>
        </p:blipFill>
        <p:spPr>
          <a:xfrm>
            <a:off x="8965580" y="0"/>
            <a:ext cx="3226420" cy="5765181"/>
          </a:xfrm>
          <a:prstGeom prst="rect">
            <a:avLst/>
          </a:prstGeom>
        </p:spPr>
      </p:pic>
    </p:spTree>
    <p:extLst>
      <p:ext uri="{BB962C8B-B14F-4D97-AF65-F5344CB8AC3E}">
        <p14:creationId xmlns:p14="http://schemas.microsoft.com/office/powerpoint/2010/main" val="3170062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810C0-E215-4331-ACD2-F2FAAB1E417C}"/>
              </a:ext>
            </a:extLst>
          </p:cNvPr>
          <p:cNvSpPr>
            <a:spLocks noGrp="1"/>
          </p:cNvSpPr>
          <p:nvPr>
            <p:ph type="title"/>
          </p:nvPr>
        </p:nvSpPr>
        <p:spPr>
          <a:xfrm>
            <a:off x="838200" y="569494"/>
            <a:ext cx="10515600" cy="1121194"/>
          </a:xfrm>
        </p:spPr>
        <p:txBody>
          <a:bodyPr lIns="91440" tIns="45720" rIns="91440" bIns="45720">
            <a:normAutofit/>
          </a:bodyPr>
          <a:lstStyle/>
          <a:p>
            <a:r>
              <a:rPr lang="en-GB"/>
              <a:t>Making CO-PRODUCTION central</a:t>
            </a:r>
          </a:p>
        </p:txBody>
      </p:sp>
      <p:sp>
        <p:nvSpPr>
          <p:cNvPr id="3" name="Content Placeholder 2">
            <a:extLst>
              <a:ext uri="{FF2B5EF4-FFF2-40B4-BE49-F238E27FC236}">
                <a16:creationId xmlns:a16="http://schemas.microsoft.com/office/drawing/2014/main" id="{2712572B-A671-4071-8A76-84D415FD08B1}"/>
              </a:ext>
            </a:extLst>
          </p:cNvPr>
          <p:cNvSpPr>
            <a:spLocks noGrp="1"/>
          </p:cNvSpPr>
          <p:nvPr>
            <p:ph sz="half" idx="1"/>
          </p:nvPr>
        </p:nvSpPr>
        <p:spPr>
          <a:xfrm>
            <a:off x="838200" y="1446483"/>
            <a:ext cx="11171663" cy="2869039"/>
          </a:xfrm>
        </p:spPr>
        <p:txBody>
          <a:bodyPr lIns="91440" tIns="45720" rIns="91440" bIns="45720">
            <a:normAutofit/>
          </a:bodyPr>
          <a:lstStyle/>
          <a:p>
            <a:pPr fontAlgn="base"/>
            <a:r>
              <a:rPr lang="en-GB" sz="2000" b="0" i="0">
                <a:effectLst/>
                <a:latin typeface="Arial" panose="020B0604020202020204" pitchFamily="34" charset="0"/>
                <a:cs typeface="Arial" panose="020B0604020202020204" pitchFamily="34" charset="0"/>
              </a:rPr>
              <a:t>Be </a:t>
            </a:r>
            <a:r>
              <a:rPr lang="en-GB" sz="2000" b="1" i="0">
                <a:effectLst/>
                <a:latin typeface="Arial" panose="020B0604020202020204" pitchFamily="34" charset="0"/>
                <a:cs typeface="Arial" panose="020B0604020202020204" pitchFamily="34" charset="0"/>
              </a:rPr>
              <a:t>honest</a:t>
            </a:r>
            <a:r>
              <a:rPr lang="en-GB" sz="2000" b="0" i="0">
                <a:effectLst/>
                <a:latin typeface="Arial" panose="020B0604020202020204" pitchFamily="34" charset="0"/>
                <a:cs typeface="Arial" panose="020B0604020202020204" pitchFamily="34" charset="0"/>
              </a:rPr>
              <a:t> about the level of engagement – if you are only able to ‘consult’ or ‘engage’, don’t call it co-production</a:t>
            </a:r>
          </a:p>
          <a:p>
            <a:pPr fontAlgn="base"/>
            <a:r>
              <a:rPr lang="en-GB" sz="2000">
                <a:latin typeface="Arial" panose="020B0604020202020204" pitchFamily="34" charset="0"/>
                <a:cs typeface="Arial" panose="020B0604020202020204" pitchFamily="34" charset="0"/>
              </a:rPr>
              <a:t>Connect with people from </a:t>
            </a:r>
            <a:r>
              <a:rPr lang="en-GB" sz="2000" b="1">
                <a:solidFill>
                  <a:srgbClr val="A84D98"/>
                </a:solidFill>
                <a:latin typeface="Arial" panose="020B0604020202020204" pitchFamily="34" charset="0"/>
                <a:cs typeface="Arial" panose="020B0604020202020204" pitchFamily="34" charset="0"/>
              </a:rPr>
              <a:t>different backgrounds and cultures</a:t>
            </a:r>
            <a:r>
              <a:rPr lang="en-GB" sz="2000">
                <a:latin typeface="Arial" panose="020B0604020202020204" pitchFamily="34" charset="0"/>
                <a:cs typeface="Arial" panose="020B0604020202020204" pitchFamily="34" charset="0"/>
              </a:rPr>
              <a:t>, especially if they have been excluded previously</a:t>
            </a:r>
          </a:p>
          <a:p>
            <a:pPr fontAlgn="base"/>
            <a:r>
              <a:rPr lang="en-GB" sz="2000">
                <a:latin typeface="Arial" panose="020B0604020202020204" pitchFamily="34" charset="0"/>
                <a:cs typeface="Arial" panose="020B0604020202020204" pitchFamily="34" charset="0"/>
              </a:rPr>
              <a:t>Co-production requires </a:t>
            </a:r>
            <a:r>
              <a:rPr lang="en-GB" sz="2000" b="1">
                <a:solidFill>
                  <a:srgbClr val="A84D98"/>
                </a:solidFill>
                <a:latin typeface="Arial" panose="020B0604020202020204" pitchFamily="34" charset="0"/>
                <a:cs typeface="Arial" panose="020B0604020202020204" pitchFamily="34" charset="0"/>
              </a:rPr>
              <a:t>equal relationships and shared decision making</a:t>
            </a:r>
            <a:r>
              <a:rPr lang="en-GB" sz="2000">
                <a:latin typeface="Arial" panose="020B0604020202020204" pitchFamily="34" charset="0"/>
                <a:cs typeface="Arial" panose="020B0604020202020204" pitchFamily="34" charset="0"/>
              </a:rPr>
              <a:t> – recognise where there are power imbalances</a:t>
            </a:r>
          </a:p>
          <a:p>
            <a:pPr fontAlgn="base"/>
            <a:r>
              <a:rPr lang="en-GB" sz="2000">
                <a:latin typeface="Arial" panose="020B0604020202020204" pitchFamily="34" charset="0"/>
                <a:cs typeface="Arial" panose="020B0604020202020204" pitchFamily="34" charset="0"/>
              </a:rPr>
              <a:t>Be mindful that it takes time to develop </a:t>
            </a:r>
            <a:r>
              <a:rPr lang="en-GB" sz="2000" b="1">
                <a:solidFill>
                  <a:srgbClr val="A84D98"/>
                </a:solidFill>
                <a:latin typeface="Arial" panose="020B0604020202020204" pitchFamily="34" charset="0"/>
                <a:cs typeface="Arial" panose="020B0604020202020204" pitchFamily="34" charset="0"/>
              </a:rPr>
              <a:t>open and trusting relationships</a:t>
            </a:r>
          </a:p>
          <a:p>
            <a:pPr fontAlgn="base"/>
            <a:r>
              <a:rPr lang="en-GB" sz="2000">
                <a:latin typeface="Arial" panose="020B0604020202020204" pitchFamily="34" charset="0"/>
                <a:cs typeface="Arial" panose="020B0604020202020204" pitchFamily="34" charset="0"/>
              </a:rPr>
              <a:t>Ensure participants are </a:t>
            </a:r>
            <a:r>
              <a:rPr lang="en-GB" sz="2000" b="1">
                <a:solidFill>
                  <a:srgbClr val="A84D98"/>
                </a:solidFill>
                <a:latin typeface="Arial" panose="020B0604020202020204" pitchFamily="34" charset="0"/>
                <a:cs typeface="Arial" panose="020B0604020202020204" pitchFamily="34" charset="0"/>
              </a:rPr>
              <a:t>kept informed </a:t>
            </a:r>
            <a:r>
              <a:rPr lang="en-GB" sz="2000">
                <a:latin typeface="Arial" panose="020B0604020202020204" pitchFamily="34" charset="0"/>
                <a:cs typeface="Arial" panose="020B0604020202020204" pitchFamily="34" charset="0"/>
              </a:rPr>
              <a:t>about how their views influenced the change</a:t>
            </a:r>
          </a:p>
          <a:p>
            <a:pPr fontAlgn="base"/>
            <a:endParaRPr lang="en-GB" sz="2000" b="0" i="0">
              <a:effectLst/>
              <a:latin typeface="Arial" panose="020B0604020202020204" pitchFamily="34" charset="0"/>
              <a:cs typeface="Arial" panose="020B0604020202020204" pitchFamily="34" charset="0"/>
            </a:endParaRPr>
          </a:p>
        </p:txBody>
      </p:sp>
      <p:pic>
        <p:nvPicPr>
          <p:cNvPr id="8" name="Picture 7" descr="A group of people in speech bubbles&#10;&#10;AI-generated content may be incorrect.">
            <a:extLst>
              <a:ext uri="{FF2B5EF4-FFF2-40B4-BE49-F238E27FC236}">
                <a16:creationId xmlns:a16="http://schemas.microsoft.com/office/drawing/2014/main" id="{3F135FF7-32AB-8752-452E-222208661B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7995" y="412595"/>
            <a:ext cx="9210905" cy="9210905"/>
          </a:xfrm>
          <a:prstGeom prst="rect">
            <a:avLst/>
          </a:prstGeom>
        </p:spPr>
      </p:pic>
      <p:sp>
        <p:nvSpPr>
          <p:cNvPr id="9" name="TextBox 8">
            <a:extLst>
              <a:ext uri="{FF2B5EF4-FFF2-40B4-BE49-F238E27FC236}">
                <a16:creationId xmlns:a16="http://schemas.microsoft.com/office/drawing/2014/main" id="{CDA30F07-35CD-125F-18D7-403B4EB52A36}"/>
              </a:ext>
            </a:extLst>
          </p:cNvPr>
          <p:cNvSpPr txBox="1"/>
          <p:nvPr/>
        </p:nvSpPr>
        <p:spPr>
          <a:xfrm>
            <a:off x="152400" y="5996626"/>
            <a:ext cx="4114800" cy="646331"/>
          </a:xfrm>
          <a:prstGeom prst="rect">
            <a:avLst/>
          </a:prstGeom>
          <a:noFill/>
        </p:spPr>
        <p:txBody>
          <a:bodyPr wrap="square" rtlCol="0">
            <a:spAutoFit/>
          </a:bodyPr>
          <a:lstStyle/>
          <a:p>
            <a:pPr algn="ctr"/>
            <a:r>
              <a:rPr lang="en-GB">
                <a:solidFill>
                  <a:srgbClr val="A84D98"/>
                </a:solidFill>
                <a:latin typeface="Arial" panose="020B0604020202020204" pitchFamily="34" charset="0"/>
                <a:cs typeface="Arial" panose="020B0604020202020204" pitchFamily="34" charset="0"/>
              </a:rPr>
              <a:t>“Good support isn’t just about </a:t>
            </a:r>
          </a:p>
          <a:p>
            <a:pPr algn="ctr"/>
            <a:r>
              <a:rPr lang="en-GB">
                <a:solidFill>
                  <a:srgbClr val="A84D98"/>
                </a:solidFill>
                <a:latin typeface="Arial" panose="020B0604020202020204" pitchFamily="34" charset="0"/>
                <a:cs typeface="Arial" panose="020B0604020202020204" pitchFamily="34" charset="0"/>
              </a:rPr>
              <a:t>‘services’ – it’s about having a life.”</a:t>
            </a:r>
          </a:p>
        </p:txBody>
      </p:sp>
      <p:pic>
        <p:nvPicPr>
          <p:cNvPr id="10" name="Picture 9" descr="Text, logo&#10;&#10;Description automatically generated">
            <a:extLst>
              <a:ext uri="{FF2B5EF4-FFF2-40B4-BE49-F238E27FC236}">
                <a16:creationId xmlns:a16="http://schemas.microsoft.com/office/drawing/2014/main" id="{292FE130-F9D5-A42F-7EAD-05B76AAE7E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4025" y="5868941"/>
            <a:ext cx="2705100" cy="901700"/>
          </a:xfrm>
          <a:prstGeom prst="rect">
            <a:avLst/>
          </a:prstGeom>
        </p:spPr>
      </p:pic>
    </p:spTree>
    <p:extLst>
      <p:ext uri="{BB962C8B-B14F-4D97-AF65-F5344CB8AC3E}">
        <p14:creationId xmlns:p14="http://schemas.microsoft.com/office/powerpoint/2010/main" val="2757007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810C0-E215-4331-ACD2-F2FAAB1E417C}"/>
              </a:ext>
            </a:extLst>
          </p:cNvPr>
          <p:cNvSpPr>
            <a:spLocks noGrp="1"/>
          </p:cNvSpPr>
          <p:nvPr>
            <p:ph type="title"/>
          </p:nvPr>
        </p:nvSpPr>
        <p:spPr>
          <a:xfrm>
            <a:off x="838200" y="569494"/>
            <a:ext cx="10515600" cy="821984"/>
          </a:xfrm>
        </p:spPr>
        <p:txBody>
          <a:bodyPr lIns="91440" tIns="45720" rIns="91440" bIns="45720">
            <a:normAutofit/>
          </a:bodyPr>
          <a:lstStyle/>
          <a:p>
            <a:r>
              <a:rPr lang="en-GB"/>
              <a:t>TRYING out in practice</a:t>
            </a:r>
          </a:p>
        </p:txBody>
      </p:sp>
      <p:sp>
        <p:nvSpPr>
          <p:cNvPr id="5127" name="Content Placeholder 2">
            <a:extLst>
              <a:ext uri="{FF2B5EF4-FFF2-40B4-BE49-F238E27FC236}">
                <a16:creationId xmlns:a16="http://schemas.microsoft.com/office/drawing/2014/main" id="{E3CA35CC-E3C0-9281-B8FB-01FDF3785362}"/>
              </a:ext>
            </a:extLst>
          </p:cNvPr>
          <p:cNvSpPr>
            <a:spLocks noGrp="1"/>
          </p:cNvSpPr>
          <p:nvPr>
            <p:ph sz="half" idx="1"/>
          </p:nvPr>
        </p:nvSpPr>
        <p:spPr>
          <a:xfrm>
            <a:off x="838199" y="1391478"/>
            <a:ext cx="6785177" cy="4785485"/>
          </a:xfrm>
        </p:spPr>
        <p:txBody>
          <a:bodyPr/>
          <a:lstStyle/>
          <a:p>
            <a:r>
              <a:rPr lang="en-US" sz="2000">
                <a:latin typeface="Arial" panose="020B0604020202020204" pitchFamily="34" charset="0"/>
                <a:cs typeface="Arial" panose="020B0604020202020204" pitchFamily="34" charset="0"/>
              </a:rPr>
              <a:t>Change approaches may need to be adapted depending on the </a:t>
            </a:r>
            <a:r>
              <a:rPr lang="en-US" sz="2000" b="1">
                <a:solidFill>
                  <a:srgbClr val="A84D98"/>
                </a:solidFill>
                <a:latin typeface="Arial" panose="020B0604020202020204" pitchFamily="34" charset="0"/>
                <a:cs typeface="Arial" panose="020B0604020202020204" pitchFamily="34" charset="0"/>
              </a:rPr>
              <a:t>context</a:t>
            </a:r>
          </a:p>
          <a:p>
            <a:r>
              <a:rPr lang="en-US" sz="2000">
                <a:latin typeface="Arial" panose="020B0604020202020204" pitchFamily="34" charset="0"/>
                <a:cs typeface="Arial" panose="020B0604020202020204" pitchFamily="34" charset="0"/>
              </a:rPr>
              <a:t>At each stage be clear </a:t>
            </a:r>
            <a:r>
              <a:rPr lang="en-US" sz="2000" b="1">
                <a:solidFill>
                  <a:srgbClr val="A84D98"/>
                </a:solidFill>
                <a:latin typeface="Arial" panose="020B0604020202020204" pitchFamily="34" charset="0"/>
                <a:cs typeface="Arial" panose="020B0604020202020204" pitchFamily="34" charset="0"/>
              </a:rPr>
              <a:t>what aspect of the process</a:t>
            </a:r>
            <a:r>
              <a:rPr lang="en-US" sz="2000">
                <a:latin typeface="Arial" panose="020B0604020202020204" pitchFamily="34" charset="0"/>
                <a:cs typeface="Arial" panose="020B0604020202020204" pitchFamily="34" charset="0"/>
              </a:rPr>
              <a:t> is being explored</a:t>
            </a:r>
          </a:p>
          <a:p>
            <a:r>
              <a:rPr lang="en-US" sz="2000">
                <a:latin typeface="Arial" panose="020B0604020202020204" pitchFamily="34" charset="0"/>
                <a:cs typeface="Arial" panose="020B0604020202020204" pitchFamily="34" charset="0"/>
              </a:rPr>
              <a:t>Be clear how the ‘trying out’ will be </a:t>
            </a:r>
            <a:r>
              <a:rPr lang="en-US" sz="2000" b="1">
                <a:solidFill>
                  <a:srgbClr val="A84D98"/>
                </a:solidFill>
                <a:latin typeface="Arial" panose="020B0604020202020204" pitchFamily="34" charset="0"/>
                <a:cs typeface="Arial" panose="020B0604020202020204" pitchFamily="34" charset="0"/>
              </a:rPr>
              <a:t>measured and understood</a:t>
            </a:r>
          </a:p>
          <a:p>
            <a:r>
              <a:rPr lang="en-US" sz="2000">
                <a:latin typeface="Arial" panose="020B0604020202020204" pitchFamily="34" charset="0"/>
                <a:cs typeface="Arial" panose="020B0604020202020204" pitchFamily="34" charset="0"/>
              </a:rPr>
              <a:t>If something doesn’t work, encourage people not to see this as a ‘failure’ but </a:t>
            </a:r>
            <a:r>
              <a:rPr lang="en-US" sz="2000" b="1">
                <a:solidFill>
                  <a:srgbClr val="A84D98"/>
                </a:solidFill>
                <a:latin typeface="Arial" panose="020B0604020202020204" pitchFamily="34" charset="0"/>
                <a:cs typeface="Arial" panose="020B0604020202020204" pitchFamily="34" charset="0"/>
              </a:rPr>
              <a:t>an opportunity to reflect and learn</a:t>
            </a:r>
          </a:p>
          <a:p>
            <a:r>
              <a:rPr lang="en-US" sz="2000">
                <a:latin typeface="Arial" panose="020B0604020202020204" pitchFamily="34" charset="0"/>
                <a:cs typeface="Arial" panose="020B0604020202020204" pitchFamily="34" charset="0"/>
              </a:rPr>
              <a:t>Using </a:t>
            </a:r>
            <a:r>
              <a:rPr lang="en-US" sz="2000" b="1">
                <a:solidFill>
                  <a:srgbClr val="A84D98"/>
                </a:solidFill>
                <a:latin typeface="Arial" panose="020B0604020202020204" pitchFamily="34" charset="0"/>
                <a:cs typeface="Arial" panose="020B0604020202020204" pitchFamily="34" charset="0"/>
              </a:rPr>
              <a:t>different types of data </a:t>
            </a:r>
            <a:r>
              <a:rPr lang="en-US" sz="2000">
                <a:latin typeface="Arial" panose="020B0604020202020204" pitchFamily="34" charset="0"/>
                <a:cs typeface="Arial" panose="020B0604020202020204" pitchFamily="34" charset="0"/>
              </a:rPr>
              <a:t>can be helpful (e.g. outcome measures, feedback from stakeholders)</a:t>
            </a:r>
          </a:p>
          <a:p>
            <a:endParaRPr lang="en-US" sz="2400"/>
          </a:p>
        </p:txBody>
      </p:sp>
      <p:pic>
        <p:nvPicPr>
          <p:cNvPr id="6" name="Picture 5" descr="A hands holding a piece of paper&#10;&#10;AI-generated content may be incorrect.">
            <a:extLst>
              <a:ext uri="{FF2B5EF4-FFF2-40B4-BE49-F238E27FC236}">
                <a16:creationId xmlns:a16="http://schemas.microsoft.com/office/drawing/2014/main" id="{C04724AE-8FF2-44D4-AC7A-F4D1643D0C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117396">
            <a:off x="7585487" y="-33959"/>
            <a:ext cx="5344021" cy="5573210"/>
          </a:xfrm>
          <a:prstGeom prst="rect">
            <a:avLst/>
          </a:prstGeom>
        </p:spPr>
      </p:pic>
    </p:spTree>
    <p:extLst>
      <p:ext uri="{BB962C8B-B14F-4D97-AF65-F5344CB8AC3E}">
        <p14:creationId xmlns:p14="http://schemas.microsoft.com/office/powerpoint/2010/main" val="2561225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810C0-E215-4331-ACD2-F2FAAB1E417C}"/>
              </a:ext>
            </a:extLst>
          </p:cNvPr>
          <p:cNvSpPr>
            <a:spLocks noGrp="1"/>
          </p:cNvSpPr>
          <p:nvPr>
            <p:ph type="title"/>
          </p:nvPr>
        </p:nvSpPr>
        <p:spPr>
          <a:xfrm>
            <a:off x="838200" y="569494"/>
            <a:ext cx="10515600" cy="1121194"/>
          </a:xfrm>
        </p:spPr>
        <p:txBody>
          <a:bodyPr lIns="91440" tIns="45720" rIns="91440" bIns="45720">
            <a:normAutofit/>
          </a:bodyPr>
          <a:lstStyle/>
          <a:p>
            <a:r>
              <a:rPr lang="en-GB"/>
              <a:t>SUSTAINING for the long term</a:t>
            </a:r>
          </a:p>
        </p:txBody>
      </p:sp>
      <p:sp>
        <p:nvSpPr>
          <p:cNvPr id="10" name="Content Placeholder 2">
            <a:extLst>
              <a:ext uri="{FF2B5EF4-FFF2-40B4-BE49-F238E27FC236}">
                <a16:creationId xmlns:a16="http://schemas.microsoft.com/office/drawing/2014/main" id="{6D827D3F-7E05-4D02-D57E-0B2BAE5B2DE5}"/>
              </a:ext>
            </a:extLst>
          </p:cNvPr>
          <p:cNvSpPr>
            <a:spLocks noGrp="1"/>
          </p:cNvSpPr>
          <p:nvPr>
            <p:ph sz="half" idx="1"/>
          </p:nvPr>
        </p:nvSpPr>
        <p:spPr>
          <a:xfrm>
            <a:off x="838200" y="1580321"/>
            <a:ext cx="6131312" cy="4224130"/>
          </a:xfrm>
        </p:spPr>
        <p:txBody>
          <a:bodyPr/>
          <a:lstStyle/>
          <a:p>
            <a:r>
              <a:rPr lang="en-US" sz="2000" b="1">
                <a:solidFill>
                  <a:srgbClr val="A84D98"/>
                </a:solidFill>
                <a:latin typeface="Arial" panose="020B0604020202020204" pitchFamily="34" charset="0"/>
                <a:cs typeface="Arial" panose="020B0604020202020204" pitchFamily="34" charset="0"/>
              </a:rPr>
              <a:t>Planning</a:t>
            </a:r>
            <a:r>
              <a:rPr lang="en-US" sz="2000">
                <a:latin typeface="Arial" panose="020B0604020202020204" pitchFamily="34" charset="0"/>
                <a:cs typeface="Arial" panose="020B0604020202020204" pitchFamily="34" charset="0"/>
              </a:rPr>
              <a:t> for sustainable change from the beginning is vital</a:t>
            </a:r>
          </a:p>
          <a:p>
            <a:r>
              <a:rPr lang="en-US" sz="2000">
                <a:latin typeface="Arial" panose="020B0604020202020204" pitchFamily="34" charset="0"/>
                <a:cs typeface="Arial" panose="020B0604020202020204" pitchFamily="34" charset="0"/>
              </a:rPr>
              <a:t>Connecting with other developments happening locally can help to ensure </a:t>
            </a:r>
            <a:r>
              <a:rPr lang="en-US" sz="2000" b="1">
                <a:solidFill>
                  <a:srgbClr val="A84D98"/>
                </a:solidFill>
                <a:latin typeface="Arial" panose="020B0604020202020204" pitchFamily="34" charset="0"/>
                <a:cs typeface="Arial" panose="020B0604020202020204" pitchFamily="34" charset="0"/>
              </a:rPr>
              <a:t>longer-term engagement and investment</a:t>
            </a:r>
          </a:p>
          <a:p>
            <a:r>
              <a:rPr lang="en-US" sz="2000">
                <a:latin typeface="Arial" panose="020B0604020202020204" pitchFamily="34" charset="0"/>
                <a:cs typeface="Arial" panose="020B0604020202020204" pitchFamily="34" charset="0"/>
              </a:rPr>
              <a:t>Change involving </a:t>
            </a:r>
            <a:r>
              <a:rPr lang="en-US" sz="2000" b="1">
                <a:solidFill>
                  <a:srgbClr val="A84D98"/>
                </a:solidFill>
                <a:latin typeface="Arial" panose="020B0604020202020204" pitchFamily="34" charset="0"/>
                <a:cs typeface="Arial" panose="020B0604020202020204" pitchFamily="34" charset="0"/>
              </a:rPr>
              <a:t>diverse groups </a:t>
            </a:r>
            <a:r>
              <a:rPr lang="en-US" sz="2000">
                <a:latin typeface="Arial" panose="020B0604020202020204" pitchFamily="34" charset="0"/>
                <a:cs typeface="Arial" panose="020B0604020202020204" pitchFamily="34" charset="0"/>
              </a:rPr>
              <a:t>is more likely to be sustained due to increased energy and capacity</a:t>
            </a:r>
          </a:p>
          <a:p>
            <a:r>
              <a:rPr lang="en-US" sz="2000">
                <a:latin typeface="Arial" panose="020B0604020202020204" pitchFamily="34" charset="0"/>
                <a:cs typeface="Arial" panose="020B0604020202020204" pitchFamily="34" charset="0"/>
              </a:rPr>
              <a:t>Evaluation insights can help build the </a:t>
            </a:r>
            <a:r>
              <a:rPr lang="en-US" sz="2000" b="1">
                <a:solidFill>
                  <a:srgbClr val="A84D98"/>
                </a:solidFill>
                <a:latin typeface="Arial" panose="020B0604020202020204" pitchFamily="34" charset="0"/>
                <a:cs typeface="Arial" panose="020B0604020202020204" pitchFamily="34" charset="0"/>
              </a:rPr>
              <a:t>credibility</a:t>
            </a:r>
            <a:r>
              <a:rPr lang="en-US" sz="2000">
                <a:latin typeface="Arial" panose="020B0604020202020204" pitchFamily="34" charset="0"/>
                <a:cs typeface="Arial" panose="020B0604020202020204" pitchFamily="34" charset="0"/>
              </a:rPr>
              <a:t> of the change</a:t>
            </a:r>
          </a:p>
          <a:p>
            <a:r>
              <a:rPr lang="en-US" sz="2000">
                <a:latin typeface="Arial" panose="020B0604020202020204" pitchFamily="34" charset="0"/>
                <a:cs typeface="Arial" panose="020B0604020202020204" pitchFamily="34" charset="0"/>
              </a:rPr>
              <a:t>As the local context changes, the change approach may need to be adapted. Continue to focus on the </a:t>
            </a:r>
            <a:r>
              <a:rPr lang="en-US" sz="2000" b="1">
                <a:solidFill>
                  <a:srgbClr val="A84D98"/>
                </a:solidFill>
                <a:latin typeface="Arial" panose="020B0604020202020204" pitchFamily="34" charset="0"/>
                <a:cs typeface="Arial" panose="020B0604020202020204" pitchFamily="34" charset="0"/>
              </a:rPr>
              <a:t>outcomes</a:t>
            </a:r>
            <a:r>
              <a:rPr lang="en-US" sz="2000">
                <a:latin typeface="Arial" panose="020B0604020202020204" pitchFamily="34" charset="0"/>
                <a:cs typeface="Arial" panose="020B0604020202020204" pitchFamily="34" charset="0"/>
              </a:rPr>
              <a:t> that matter</a:t>
            </a:r>
          </a:p>
          <a:p>
            <a:endParaRPr lang="en-US" sz="2400"/>
          </a:p>
        </p:txBody>
      </p:sp>
      <p:pic>
        <p:nvPicPr>
          <p:cNvPr id="4" name="Picture 3" descr="A cartoon of people connecting to a map&#10;&#10;AI-generated content may be incorrect.">
            <a:extLst>
              <a:ext uri="{FF2B5EF4-FFF2-40B4-BE49-F238E27FC236}">
                <a16:creationId xmlns:a16="http://schemas.microsoft.com/office/drawing/2014/main" id="{6D8209A9-2242-D6BD-9E53-DF1BBC02B2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5151" y="381965"/>
            <a:ext cx="6858000" cy="6858000"/>
          </a:xfrm>
          <a:prstGeom prst="rect">
            <a:avLst/>
          </a:prstGeom>
        </p:spPr>
      </p:pic>
    </p:spTree>
    <p:extLst>
      <p:ext uri="{BB962C8B-B14F-4D97-AF65-F5344CB8AC3E}">
        <p14:creationId xmlns:p14="http://schemas.microsoft.com/office/powerpoint/2010/main" val="481084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B6BFC-BCF8-6E9C-E767-89C214F82A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344CA1-8A6C-2E24-609A-1473702B6FF9}"/>
              </a:ext>
            </a:extLst>
          </p:cNvPr>
          <p:cNvSpPr>
            <a:spLocks noGrp="1"/>
          </p:cNvSpPr>
          <p:nvPr>
            <p:ph type="title"/>
          </p:nvPr>
        </p:nvSpPr>
        <p:spPr>
          <a:xfrm>
            <a:off x="831850" y="842963"/>
            <a:ext cx="10515600" cy="2852737"/>
          </a:xfrm>
        </p:spPr>
        <p:txBody>
          <a:bodyPr/>
          <a:lstStyle/>
          <a:p>
            <a:pPr algn="ctr"/>
            <a:r>
              <a:rPr lang="en-GB" sz="4400" dirty="0">
                <a:solidFill>
                  <a:srgbClr val="A84D98"/>
                </a:solidFill>
                <a:latin typeface="Arial Black" panose="020B0A04020102020204" pitchFamily="34" charset="0"/>
              </a:rPr>
              <a:t>Some examples from across IMPACT</a:t>
            </a:r>
          </a:p>
        </p:txBody>
      </p:sp>
      <p:sp>
        <p:nvSpPr>
          <p:cNvPr id="3" name="Text Placeholder 2">
            <a:extLst>
              <a:ext uri="{FF2B5EF4-FFF2-40B4-BE49-F238E27FC236}">
                <a16:creationId xmlns:a16="http://schemas.microsoft.com/office/drawing/2014/main" id="{C38412D1-2CD3-58A4-2FE7-F0F840EC1F87}"/>
              </a:ext>
            </a:extLst>
          </p:cNvPr>
          <p:cNvSpPr>
            <a:spLocks noGrp="1"/>
          </p:cNvSpPr>
          <p:nvPr>
            <p:ph type="body" idx="1"/>
          </p:nvPr>
        </p:nvSpPr>
        <p:spPr>
          <a:xfrm>
            <a:off x="831850" y="3941763"/>
            <a:ext cx="10515600" cy="439737"/>
          </a:xfrm>
        </p:spPr>
        <p:txBody>
          <a:bodyPr/>
          <a:lstStyle/>
          <a:p>
            <a:pPr algn="ctr"/>
            <a:r>
              <a:rPr lang="en-GB" dirty="0">
                <a:solidFill>
                  <a:schemeClr val="tx1"/>
                </a:solidFill>
                <a:latin typeface="Arial" panose="020B0604020202020204" pitchFamily="34" charset="0"/>
                <a:cs typeface="Arial" panose="020B0604020202020204" pitchFamily="34" charset="0"/>
              </a:rPr>
              <a:t>Find more examples on the website </a:t>
            </a:r>
            <a:r>
              <a:rPr lang="en-GB" dirty="0">
                <a:solidFill>
                  <a:schemeClr val="tx1"/>
                </a:solidFill>
                <a:latin typeface="Arial" panose="020B0604020202020204" pitchFamily="34" charset="0"/>
                <a:cs typeface="Arial" panose="020B0604020202020204" pitchFamily="34" charset="0"/>
                <a:hlinkClick r:id="rId3"/>
              </a:rPr>
              <a:t>here</a:t>
            </a:r>
            <a:r>
              <a:rPr lang="en-GB"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38521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9EBD7-10D9-41A3-AEF0-39D58429DA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828CC3-DA3C-D0FD-9393-F3018C667B44}"/>
              </a:ext>
            </a:extLst>
          </p:cNvPr>
          <p:cNvSpPr>
            <a:spLocks noGrp="1"/>
          </p:cNvSpPr>
          <p:nvPr>
            <p:ph type="title"/>
          </p:nvPr>
        </p:nvSpPr>
        <p:spPr>
          <a:xfrm>
            <a:off x="838200" y="569494"/>
            <a:ext cx="10515600" cy="838517"/>
          </a:xfrm>
        </p:spPr>
        <p:txBody>
          <a:bodyPr lIns="91440" tIns="45720" rIns="91440" bIns="45720">
            <a:noAutofit/>
          </a:bodyPr>
          <a:lstStyle/>
          <a:p>
            <a:r>
              <a:rPr lang="en-GB" sz="2400"/>
              <a:t>Facilitator: Family Group Decision Making to Support People with Drug and Alcohol Issues (City of Edinburgh, Scotland)</a:t>
            </a:r>
          </a:p>
        </p:txBody>
      </p:sp>
      <p:sp>
        <p:nvSpPr>
          <p:cNvPr id="6" name="Content Placeholder 5">
            <a:extLst>
              <a:ext uri="{FF2B5EF4-FFF2-40B4-BE49-F238E27FC236}">
                <a16:creationId xmlns:a16="http://schemas.microsoft.com/office/drawing/2014/main" id="{7D86CDEE-4DA7-D19C-6203-226D7F9FE02D}"/>
              </a:ext>
            </a:extLst>
          </p:cNvPr>
          <p:cNvSpPr>
            <a:spLocks noGrp="1"/>
          </p:cNvSpPr>
          <p:nvPr>
            <p:ph sz="half" idx="1"/>
          </p:nvPr>
        </p:nvSpPr>
        <p:spPr>
          <a:xfrm>
            <a:off x="838200" y="1362974"/>
            <a:ext cx="5181600" cy="4573280"/>
          </a:xfrm>
          <a:ln w="28575">
            <a:solidFill>
              <a:srgbClr val="A84D98"/>
            </a:solidFill>
          </a:ln>
        </p:spPr>
        <p:txBody>
          <a:bodyPr lIns="91440" tIns="45720" rIns="91440" bIns="45720" anchor="t"/>
          <a:lstStyle/>
          <a:p>
            <a:pPr marL="0" indent="0">
              <a:buNone/>
            </a:pPr>
            <a:r>
              <a:rPr lang="en-GB" sz="2400" b="1">
                <a:solidFill>
                  <a:srgbClr val="A84D98"/>
                </a:solidFill>
                <a:latin typeface="Arial"/>
                <a:cs typeface="Arial"/>
              </a:rPr>
              <a:t>Agreeing the issue</a:t>
            </a:r>
          </a:p>
          <a:p>
            <a:r>
              <a:rPr lang="en-GB" sz="2000">
                <a:latin typeface="Arial"/>
                <a:cs typeface="Arial"/>
              </a:rPr>
              <a:t>Low practitioner referrals. </a:t>
            </a:r>
            <a:r>
              <a:rPr lang="en-GB" sz="2000">
                <a:solidFill>
                  <a:srgbClr val="A84D98"/>
                </a:solidFill>
                <a:latin typeface="Arial"/>
                <a:cs typeface="Arial"/>
              </a:rPr>
              <a:t>Why?</a:t>
            </a:r>
          </a:p>
          <a:p>
            <a:pPr marL="0" indent="0">
              <a:buNone/>
            </a:pPr>
            <a:r>
              <a:rPr lang="en-GB" sz="2400" b="1">
                <a:solidFill>
                  <a:srgbClr val="A84D98"/>
                </a:solidFill>
                <a:latin typeface="Arial"/>
                <a:cs typeface="Arial"/>
              </a:rPr>
              <a:t>Mobilising evidence </a:t>
            </a:r>
          </a:p>
          <a:p>
            <a:r>
              <a:rPr lang="en-GB" sz="2400">
                <a:solidFill>
                  <a:srgbClr val="A84D98"/>
                </a:solidFill>
                <a:latin typeface="Arial"/>
                <a:cs typeface="Arial"/>
              </a:rPr>
              <a:t> </a:t>
            </a:r>
            <a:r>
              <a:rPr lang="en-GB" sz="2000">
                <a:latin typeface="Arial"/>
                <a:cs typeface="Arial"/>
              </a:rPr>
              <a:t>Previous research </a:t>
            </a:r>
          </a:p>
          <a:p>
            <a:pPr lvl="1"/>
            <a:r>
              <a:rPr lang="en-GB" sz="1600">
                <a:latin typeface="Arial"/>
                <a:cs typeface="Arial"/>
              </a:rPr>
              <a:t>Building referrals takes time</a:t>
            </a:r>
            <a:endParaRPr lang="en-GB" sz="1200">
              <a:latin typeface="Arial"/>
              <a:cs typeface="Arial"/>
            </a:endParaRPr>
          </a:p>
          <a:p>
            <a:pPr>
              <a:lnSpc>
                <a:spcPct val="100000"/>
              </a:lnSpc>
            </a:pPr>
            <a:r>
              <a:rPr lang="en-GB" sz="2000">
                <a:latin typeface="Arial"/>
                <a:cs typeface="Arial"/>
              </a:rPr>
              <a:t> Analysis of referrals so far </a:t>
            </a:r>
          </a:p>
          <a:p>
            <a:pPr lvl="1">
              <a:lnSpc>
                <a:spcPct val="100000"/>
              </a:lnSpc>
            </a:pPr>
            <a:r>
              <a:rPr lang="en-GB" sz="1600">
                <a:latin typeface="Arial"/>
                <a:cs typeface="Arial"/>
              </a:rPr>
              <a:t>Biases: gender, had adult children</a:t>
            </a:r>
          </a:p>
          <a:p>
            <a:pPr lvl="1">
              <a:lnSpc>
                <a:spcPct val="100000"/>
              </a:lnSpc>
            </a:pPr>
            <a:r>
              <a:rPr lang="en-GB" sz="1600">
                <a:latin typeface="Arial"/>
                <a:cs typeface="Arial"/>
              </a:rPr>
              <a:t>Most referrers familiar with FGDM by means other than team presentations </a:t>
            </a:r>
          </a:p>
          <a:p>
            <a:pPr>
              <a:lnSpc>
                <a:spcPct val="100000"/>
              </a:lnSpc>
            </a:pPr>
            <a:r>
              <a:rPr lang="en-GB" sz="2000">
                <a:latin typeface="Arial"/>
                <a:cs typeface="Arial"/>
              </a:rPr>
              <a:t>Speaking to other adult FGDM services</a:t>
            </a:r>
          </a:p>
          <a:p>
            <a:pPr lvl="1">
              <a:lnSpc>
                <a:spcPct val="100000"/>
              </a:lnSpc>
            </a:pPr>
            <a:r>
              <a:rPr lang="en-GB" sz="1200">
                <a:latin typeface="Arial"/>
                <a:cs typeface="Arial"/>
              </a:rPr>
              <a:t> </a:t>
            </a:r>
            <a:r>
              <a:rPr lang="en-GB" sz="1600">
                <a:latin typeface="Arial"/>
                <a:cs typeface="Arial"/>
              </a:rPr>
              <a:t>Importance of sharing success </a:t>
            </a:r>
          </a:p>
          <a:p>
            <a:pPr marL="457200" lvl="1" indent="0">
              <a:buNone/>
            </a:pPr>
            <a:endParaRPr lang="en-GB" sz="1600">
              <a:latin typeface="Arial"/>
              <a:cs typeface="Arial"/>
            </a:endParaRPr>
          </a:p>
          <a:p>
            <a:pPr lvl="1"/>
            <a:endParaRPr lang="en-GB" sz="1600">
              <a:latin typeface="Arial"/>
              <a:cs typeface="Arial"/>
            </a:endParaRPr>
          </a:p>
          <a:p>
            <a:pPr lvl="1"/>
            <a:endParaRPr lang="en-GB" sz="1600">
              <a:latin typeface="Arial" panose="020B0604020202020204" pitchFamily="34" charset="0"/>
              <a:cs typeface="Arial" panose="020B0604020202020204" pitchFamily="34" charset="0"/>
            </a:endParaRPr>
          </a:p>
          <a:p>
            <a:pPr lvl="1">
              <a:buFont typeface="Courier New" panose="020B0604020202020204" pitchFamily="34" charset="0"/>
              <a:buChar char="o"/>
            </a:pPr>
            <a:endParaRPr lang="en-GB" sz="2400" b="1">
              <a:latin typeface="Arial" panose="020B0604020202020204" pitchFamily="34" charset="0"/>
              <a:ea typeface="Calibri" panose="020F0502020204030204"/>
              <a:cs typeface="Arial" panose="020B0604020202020204" pitchFamily="34" charset="0"/>
            </a:endParaRPr>
          </a:p>
          <a:p>
            <a:pPr marL="0" indent="0">
              <a:buNone/>
            </a:pPr>
            <a:endParaRPr lang="en-GB" sz="2400">
              <a:latin typeface="Arial" panose="020B0604020202020204" pitchFamily="34" charset="0"/>
              <a:ea typeface="Calibri" panose="020F0502020204030204"/>
              <a:cs typeface="Arial" panose="020B0604020202020204" pitchFamily="34" charset="0"/>
            </a:endParaRPr>
          </a:p>
          <a:p>
            <a:endParaRPr lang="en-GB">
              <a:ea typeface="Calibri" panose="020F0502020204030204"/>
              <a:cs typeface="Calibri" panose="020F0502020204030204"/>
            </a:endParaRPr>
          </a:p>
        </p:txBody>
      </p:sp>
      <p:sp>
        <p:nvSpPr>
          <p:cNvPr id="9" name="Content Placeholder 8">
            <a:extLst>
              <a:ext uri="{FF2B5EF4-FFF2-40B4-BE49-F238E27FC236}">
                <a16:creationId xmlns:a16="http://schemas.microsoft.com/office/drawing/2014/main" id="{E091D6E3-D0CA-3163-C7B4-F815E8F870F9}"/>
              </a:ext>
            </a:extLst>
          </p:cNvPr>
          <p:cNvSpPr>
            <a:spLocks noGrp="1"/>
          </p:cNvSpPr>
          <p:nvPr>
            <p:ph sz="half" idx="2"/>
          </p:nvPr>
        </p:nvSpPr>
        <p:spPr>
          <a:xfrm>
            <a:off x="6172200" y="1362974"/>
            <a:ext cx="5181600" cy="4573280"/>
          </a:xfrm>
          <a:ln w="28575">
            <a:solidFill>
              <a:srgbClr val="A84D98"/>
            </a:solidFill>
          </a:ln>
        </p:spPr>
        <p:txBody>
          <a:bodyPr lIns="91440" tIns="45720" rIns="91440" bIns="45720" anchor="t"/>
          <a:lstStyle/>
          <a:p>
            <a:pPr marL="0" indent="0">
              <a:buNone/>
            </a:pPr>
            <a:r>
              <a:rPr lang="en-GB" sz="2400" b="1">
                <a:solidFill>
                  <a:srgbClr val="A84D98"/>
                </a:solidFill>
                <a:latin typeface="Arial"/>
                <a:cs typeface="Arial"/>
              </a:rPr>
              <a:t>Engaging a wide range of staff </a:t>
            </a:r>
          </a:p>
          <a:p>
            <a:r>
              <a:rPr lang="en-GB" sz="2000">
                <a:latin typeface="Arial"/>
                <a:cs typeface="Arial"/>
              </a:rPr>
              <a:t>Assumptions found:</a:t>
            </a:r>
          </a:p>
          <a:p>
            <a:pPr lvl="1"/>
            <a:r>
              <a:rPr lang="en-GB" sz="1600">
                <a:latin typeface="Arial"/>
                <a:cs typeface="Arial"/>
              </a:rPr>
              <a:t>There will be no (‘good’) family  </a:t>
            </a:r>
          </a:p>
          <a:p>
            <a:pPr lvl="1"/>
            <a:r>
              <a:rPr lang="en-GB" sz="1600">
                <a:latin typeface="Arial"/>
                <a:cs typeface="Arial"/>
              </a:rPr>
              <a:t> Lack of understanding of FGDM</a:t>
            </a:r>
          </a:p>
          <a:p>
            <a:pPr lvl="1"/>
            <a:r>
              <a:rPr lang="en-GB" sz="1600">
                <a:latin typeface="Arial"/>
                <a:cs typeface="Arial"/>
              </a:rPr>
              <a:t>Loss of professional power </a:t>
            </a:r>
          </a:p>
          <a:p>
            <a:pPr lvl="1"/>
            <a:r>
              <a:rPr lang="en-GB" sz="1600">
                <a:latin typeface="Arial"/>
                <a:cs typeface="Arial"/>
              </a:rPr>
              <a:t> Not enough time for FGDM </a:t>
            </a:r>
          </a:p>
          <a:p>
            <a:pPr marL="0" indent="0">
              <a:buNone/>
            </a:pPr>
            <a:r>
              <a:rPr lang="en-GB" b="1">
                <a:solidFill>
                  <a:srgbClr val="A84D98"/>
                </a:solidFill>
              </a:rPr>
              <a:t>Taking informed action</a:t>
            </a:r>
            <a:endParaRPr lang="en-GB">
              <a:solidFill>
                <a:srgbClr val="A84D98"/>
              </a:solidFill>
            </a:endParaRPr>
          </a:p>
          <a:p>
            <a:r>
              <a:rPr lang="en-GB" sz="2000">
                <a:latin typeface="Arial"/>
                <a:cs typeface="Arial"/>
              </a:rPr>
              <a:t>Improved information leaflet </a:t>
            </a:r>
          </a:p>
          <a:p>
            <a:r>
              <a:rPr lang="en-GB" sz="2000">
                <a:latin typeface="Arial"/>
                <a:cs typeface="Arial"/>
              </a:rPr>
              <a:t>Myth buster </a:t>
            </a:r>
          </a:p>
          <a:p>
            <a:pPr marL="0" indent="0">
              <a:buNone/>
            </a:pPr>
            <a:r>
              <a:rPr lang="en-GB" sz="2400" b="1">
                <a:solidFill>
                  <a:srgbClr val="A84D98"/>
                </a:solidFill>
                <a:latin typeface="Arial"/>
                <a:cs typeface="Arial"/>
              </a:rPr>
              <a:t>Trying out in practice </a:t>
            </a:r>
          </a:p>
          <a:p>
            <a:r>
              <a:rPr lang="en-GB" sz="2000">
                <a:latin typeface="Arial"/>
                <a:cs typeface="Arial"/>
              </a:rPr>
              <a:t>Attendance at M/D recovery team allocation meetings</a:t>
            </a:r>
          </a:p>
          <a:p>
            <a:pPr marL="342900" indent="-342900"/>
            <a:endParaRPr lang="en-GB" sz="2400" b="1">
              <a:latin typeface="Arial"/>
              <a:cs typeface="Arial"/>
            </a:endParaRPr>
          </a:p>
        </p:txBody>
      </p:sp>
    </p:spTree>
    <p:extLst>
      <p:ext uri="{BB962C8B-B14F-4D97-AF65-F5344CB8AC3E}">
        <p14:creationId xmlns:p14="http://schemas.microsoft.com/office/powerpoint/2010/main" val="1803545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5133E-1578-14C1-0A09-409033099F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A785DB-E06A-5DDE-C179-CB5B820971D1}"/>
              </a:ext>
            </a:extLst>
          </p:cNvPr>
          <p:cNvSpPr>
            <a:spLocks noGrp="1"/>
          </p:cNvSpPr>
          <p:nvPr>
            <p:ph type="title"/>
          </p:nvPr>
        </p:nvSpPr>
        <p:spPr>
          <a:xfrm>
            <a:off x="838200" y="569494"/>
            <a:ext cx="10515600" cy="838517"/>
          </a:xfrm>
        </p:spPr>
        <p:txBody>
          <a:bodyPr lIns="91440" tIns="45720" rIns="91440" bIns="45720">
            <a:noAutofit/>
          </a:bodyPr>
          <a:lstStyle/>
          <a:p>
            <a:r>
              <a:rPr lang="en-GB" sz="2400"/>
              <a:t>Network: </a:t>
            </a:r>
            <a:r>
              <a:rPr lang="en-GB" sz="2400" b="1"/>
              <a:t>People with learning disabilities and autistic people leaving long-stay hospitals</a:t>
            </a:r>
            <a:endParaRPr lang="en-GB" sz="2400"/>
          </a:p>
        </p:txBody>
      </p:sp>
      <p:sp>
        <p:nvSpPr>
          <p:cNvPr id="6" name="Content Placeholder 5">
            <a:extLst>
              <a:ext uri="{FF2B5EF4-FFF2-40B4-BE49-F238E27FC236}">
                <a16:creationId xmlns:a16="http://schemas.microsoft.com/office/drawing/2014/main" id="{EC8E08C5-5C23-A3C6-0439-7A1FED6ADC78}"/>
              </a:ext>
            </a:extLst>
          </p:cNvPr>
          <p:cNvSpPr>
            <a:spLocks noGrp="1"/>
          </p:cNvSpPr>
          <p:nvPr>
            <p:ph sz="half" idx="1"/>
          </p:nvPr>
        </p:nvSpPr>
        <p:spPr>
          <a:xfrm>
            <a:off x="536713" y="1408010"/>
            <a:ext cx="6301409" cy="4466015"/>
          </a:xfrm>
          <a:ln w="28575">
            <a:solidFill>
              <a:srgbClr val="A84D98"/>
            </a:solidFill>
          </a:ln>
        </p:spPr>
        <p:txBody>
          <a:bodyPr lIns="91440" tIns="45720" rIns="91440" bIns="45720" anchor="t"/>
          <a:lstStyle/>
          <a:p>
            <a:pPr marL="0" indent="0">
              <a:buNone/>
            </a:pPr>
            <a:r>
              <a:rPr lang="en-GB" sz="2400" b="1">
                <a:solidFill>
                  <a:srgbClr val="A84D98"/>
                </a:solidFill>
                <a:latin typeface="Arial"/>
                <a:cs typeface="Arial"/>
              </a:rPr>
              <a:t>Agreeing the issue</a:t>
            </a:r>
          </a:p>
          <a:p>
            <a:r>
              <a:rPr lang="en-GB" sz="1600">
                <a:solidFill>
                  <a:schemeClr val="dk1"/>
                </a:solidFill>
                <a:latin typeface="Arial" panose="020B0604020202020204" pitchFamily="34" charset="0"/>
                <a:cs typeface="Arial" panose="020B0604020202020204" pitchFamily="34" charset="0"/>
              </a:rPr>
              <a:t>Before the first Network meeting, IMPACT carried out an evidence review and found:</a:t>
            </a:r>
          </a:p>
          <a:p>
            <a:pPr marL="609585" indent="-406390">
              <a:buClr>
                <a:schemeClr val="dk1"/>
              </a:buClr>
              <a:buSzPts val="1200"/>
              <a:buChar char="●"/>
            </a:pPr>
            <a:r>
              <a:rPr lang="en-GB" sz="1600">
                <a:solidFill>
                  <a:schemeClr val="dk1"/>
                </a:solidFill>
                <a:latin typeface="Arial" panose="020B0604020202020204" pitchFamily="34" charset="0"/>
                <a:cs typeface="Arial" panose="020B0604020202020204" pitchFamily="34" charset="0"/>
              </a:rPr>
              <a:t>All four UK nations are characterised by alarmingly </a:t>
            </a:r>
            <a:r>
              <a:rPr lang="en-GB" sz="1600" b="1">
                <a:solidFill>
                  <a:schemeClr val="dk1"/>
                </a:solidFill>
                <a:latin typeface="Arial" panose="020B0604020202020204" pitchFamily="34" charset="0"/>
                <a:cs typeface="Arial" panose="020B0604020202020204" pitchFamily="34" charset="0"/>
              </a:rPr>
              <a:t>high levels of people with learning disabilities and autism </a:t>
            </a:r>
            <a:r>
              <a:rPr lang="en-GB" sz="1600">
                <a:solidFill>
                  <a:schemeClr val="dk1"/>
                </a:solidFill>
                <a:latin typeface="Arial" panose="020B0604020202020204" pitchFamily="34" charset="0"/>
                <a:cs typeface="Arial" panose="020B0604020202020204" pitchFamily="34" charset="0"/>
              </a:rPr>
              <a:t>admitted in long stay hospitals with an average stay of 3 years (and more).</a:t>
            </a:r>
          </a:p>
          <a:p>
            <a:pPr marL="609585" indent="-406390">
              <a:buClr>
                <a:schemeClr val="dk1"/>
              </a:buClr>
              <a:buSzPts val="1200"/>
              <a:buChar char="●"/>
            </a:pPr>
            <a:r>
              <a:rPr lang="en-GB" sz="1600">
                <a:solidFill>
                  <a:schemeClr val="dk1"/>
                </a:solidFill>
                <a:latin typeface="Arial" panose="020B0604020202020204" pitchFamily="34" charset="0"/>
                <a:cs typeface="Arial" panose="020B0604020202020204" pitchFamily="34" charset="0"/>
              </a:rPr>
              <a:t>Discharge plans are often </a:t>
            </a:r>
            <a:r>
              <a:rPr lang="en-GB" sz="1600" b="1">
                <a:solidFill>
                  <a:schemeClr val="dk1"/>
                </a:solidFill>
                <a:latin typeface="Arial" panose="020B0604020202020204" pitchFamily="34" charset="0"/>
                <a:cs typeface="Arial" panose="020B0604020202020204" pitchFamily="34" charset="0"/>
              </a:rPr>
              <a:t>delayed because of inadequate community services.</a:t>
            </a:r>
          </a:p>
          <a:p>
            <a:pPr marL="609585" indent="-406390">
              <a:buClr>
                <a:schemeClr val="dk1"/>
              </a:buClr>
              <a:buSzPts val="1200"/>
              <a:buChar char="●"/>
            </a:pPr>
            <a:r>
              <a:rPr lang="en-GB" sz="1600">
                <a:solidFill>
                  <a:schemeClr val="dk1"/>
                </a:solidFill>
                <a:latin typeface="Arial" panose="020B0604020202020204" pitchFamily="34" charset="0"/>
                <a:cs typeface="Arial" panose="020B0604020202020204" pitchFamily="34" charset="0"/>
              </a:rPr>
              <a:t>Surprisingly, there has been </a:t>
            </a:r>
            <a:r>
              <a:rPr lang="en-GB" sz="1600" b="1">
                <a:solidFill>
                  <a:schemeClr val="dk1"/>
                </a:solidFill>
                <a:latin typeface="Arial" panose="020B0604020202020204" pitchFamily="34" charset="0"/>
                <a:cs typeface="Arial" panose="020B0604020202020204" pitchFamily="34" charset="0"/>
              </a:rPr>
              <a:t>little research on why people with learning disabilities and autistic people spend so much time in these settings.</a:t>
            </a:r>
            <a:endParaRPr lang="en-GB" sz="1600">
              <a:solidFill>
                <a:schemeClr val="dk1"/>
              </a:solidFill>
              <a:latin typeface="Arial" panose="020B0604020202020204" pitchFamily="34" charset="0"/>
              <a:cs typeface="Arial" panose="020B0604020202020204" pitchFamily="34" charset="0"/>
            </a:endParaRPr>
          </a:p>
          <a:p>
            <a:r>
              <a:rPr lang="en-GB" sz="1600">
                <a:solidFill>
                  <a:schemeClr val="dk1"/>
                </a:solidFill>
                <a:latin typeface="Arial" panose="020B0604020202020204" pitchFamily="34" charset="0"/>
                <a:cs typeface="Arial" panose="020B0604020202020204" pitchFamily="34" charset="0"/>
              </a:rPr>
              <a:t>In particular, previous research often </a:t>
            </a:r>
            <a:r>
              <a:rPr lang="en-GB" sz="1600" b="1">
                <a:solidFill>
                  <a:schemeClr val="dk1"/>
                </a:solidFill>
                <a:latin typeface="Arial" panose="020B0604020202020204" pitchFamily="34" charset="0"/>
                <a:cs typeface="Arial" panose="020B0604020202020204" pitchFamily="34" charset="0"/>
              </a:rPr>
              <a:t>failed to speak directly to people with learning disabilities and autistic people, their families, or frontline staff </a:t>
            </a:r>
            <a:r>
              <a:rPr lang="en-GB" sz="1600">
                <a:solidFill>
                  <a:schemeClr val="dk1"/>
                </a:solidFill>
                <a:latin typeface="Arial" panose="020B0604020202020204" pitchFamily="34" charset="0"/>
                <a:cs typeface="Arial" panose="020B0604020202020204" pitchFamily="34" charset="0"/>
              </a:rPr>
              <a:t>about their experiences. As a result, key barriers and helpful solutions remain poorly understood.</a:t>
            </a:r>
            <a:endParaRPr lang="en-GB" sz="1600">
              <a:solidFill>
                <a:schemeClr val="dk1"/>
              </a:solidFill>
              <a:latin typeface="Arial" panose="020B0604020202020204" pitchFamily="34" charset="0"/>
              <a:ea typeface="Arial"/>
              <a:cs typeface="Arial" panose="020B0604020202020204" pitchFamily="34" charset="0"/>
              <a:sym typeface="Arial"/>
            </a:endParaRPr>
          </a:p>
        </p:txBody>
      </p:sp>
      <p:sp>
        <p:nvSpPr>
          <p:cNvPr id="7" name="Content Placeholder 5">
            <a:extLst>
              <a:ext uri="{FF2B5EF4-FFF2-40B4-BE49-F238E27FC236}">
                <a16:creationId xmlns:a16="http://schemas.microsoft.com/office/drawing/2014/main" id="{DAD14FDE-269B-3329-E014-277B76EE4E0A}"/>
              </a:ext>
            </a:extLst>
          </p:cNvPr>
          <p:cNvSpPr txBox="1">
            <a:spLocks/>
          </p:cNvSpPr>
          <p:nvPr/>
        </p:nvSpPr>
        <p:spPr>
          <a:xfrm>
            <a:off x="7050156" y="1408009"/>
            <a:ext cx="4757531" cy="4466015"/>
          </a:xfrm>
          <a:prstGeom prst="rect">
            <a:avLst/>
          </a:prstGeom>
          <a:ln w="28575">
            <a:solidFill>
              <a:srgbClr val="A84D98"/>
            </a:solidFill>
          </a:ln>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a:solidFill>
                  <a:srgbClr val="A84D98"/>
                </a:solidFill>
                <a:latin typeface="Arial"/>
                <a:cs typeface="Arial"/>
              </a:rPr>
              <a:t>Key learning:</a:t>
            </a:r>
          </a:p>
          <a:p>
            <a:pPr marL="457200" lvl="0" indent="-304800">
              <a:spcBef>
                <a:spcPts val="0"/>
              </a:spcBef>
              <a:buClr>
                <a:schemeClr val="dk1"/>
              </a:buClr>
              <a:buSzPts val="1200"/>
              <a:buChar char="●"/>
            </a:pPr>
            <a:r>
              <a:rPr lang="en-GB" sz="1800">
                <a:solidFill>
                  <a:schemeClr val="dk1"/>
                </a:solidFill>
                <a:latin typeface="Arial" panose="020B0604020202020204" pitchFamily="34" charset="0"/>
                <a:cs typeface="Arial" panose="020B0604020202020204" pitchFamily="34" charset="0"/>
              </a:rPr>
              <a:t>Limited Housing Options</a:t>
            </a:r>
          </a:p>
          <a:p>
            <a:pPr marL="457200" lvl="0" indent="-304800">
              <a:spcBef>
                <a:spcPts val="0"/>
              </a:spcBef>
              <a:buClr>
                <a:schemeClr val="dk1"/>
              </a:buClr>
              <a:buSzPts val="1200"/>
              <a:buChar char="●"/>
            </a:pPr>
            <a:r>
              <a:rPr lang="en-GB" sz="1800">
                <a:solidFill>
                  <a:schemeClr val="dk1"/>
                </a:solidFill>
                <a:latin typeface="Arial" panose="020B0604020202020204" pitchFamily="34" charset="0"/>
                <a:cs typeface="Arial" panose="020B0604020202020204" pitchFamily="34" charset="0"/>
              </a:rPr>
              <a:t>Poor Communication Between Services</a:t>
            </a:r>
          </a:p>
          <a:p>
            <a:pPr marL="457200" lvl="0" indent="-304800">
              <a:spcBef>
                <a:spcPts val="0"/>
              </a:spcBef>
              <a:buClr>
                <a:schemeClr val="dk1"/>
              </a:buClr>
              <a:buSzPts val="1200"/>
              <a:buChar char="●"/>
            </a:pPr>
            <a:r>
              <a:rPr lang="en-GB" sz="1800">
                <a:solidFill>
                  <a:schemeClr val="dk1"/>
                </a:solidFill>
                <a:latin typeface="Arial" panose="020B0604020202020204" pitchFamily="34" charset="0"/>
                <a:cs typeface="Arial" panose="020B0604020202020204" pitchFamily="34" charset="0"/>
              </a:rPr>
              <a:t>Lack of Accountability to the Person</a:t>
            </a:r>
          </a:p>
          <a:p>
            <a:pPr marL="457200" lvl="0" indent="-304800">
              <a:spcBef>
                <a:spcPts val="0"/>
              </a:spcBef>
              <a:buClr>
                <a:schemeClr val="dk1"/>
              </a:buClr>
              <a:buSzPts val="1200"/>
              <a:buChar char="●"/>
            </a:pPr>
            <a:r>
              <a:rPr lang="en-GB" sz="1800">
                <a:solidFill>
                  <a:schemeClr val="dk1"/>
                </a:solidFill>
                <a:latin typeface="Arial" panose="020B0604020202020204" pitchFamily="34" charset="0"/>
                <a:cs typeface="Arial" panose="020B0604020202020204" pitchFamily="34" charset="0"/>
              </a:rPr>
              <a:t>Not Seeing the Person as an Individual</a:t>
            </a:r>
          </a:p>
          <a:p>
            <a:pPr marL="457200" lvl="0" indent="-304800">
              <a:spcBef>
                <a:spcPts val="0"/>
              </a:spcBef>
              <a:buClr>
                <a:schemeClr val="dk1"/>
              </a:buClr>
              <a:buSzPts val="1200"/>
              <a:buChar char="●"/>
            </a:pPr>
            <a:r>
              <a:rPr lang="en-GB" sz="1800">
                <a:solidFill>
                  <a:schemeClr val="dk1"/>
                </a:solidFill>
                <a:latin typeface="Arial" panose="020B0604020202020204" pitchFamily="34" charset="0"/>
                <a:cs typeface="Arial" panose="020B0604020202020204" pitchFamily="34" charset="0"/>
              </a:rPr>
              <a:t>People and Families Need a Stronger Voice</a:t>
            </a:r>
          </a:p>
          <a:p>
            <a:pPr marL="457200" lvl="0" indent="-304800">
              <a:spcBef>
                <a:spcPts val="0"/>
              </a:spcBef>
              <a:buClr>
                <a:schemeClr val="dk1"/>
              </a:buClr>
              <a:buSzPts val="1200"/>
              <a:buChar char="●"/>
            </a:pPr>
            <a:r>
              <a:rPr lang="en-GB" sz="1800">
                <a:solidFill>
                  <a:schemeClr val="dk1"/>
                </a:solidFill>
                <a:latin typeface="Arial" panose="020B0604020202020204" pitchFamily="34" charset="0"/>
                <a:cs typeface="Arial" panose="020B0604020202020204" pitchFamily="34" charset="0"/>
              </a:rPr>
              <a:t>Lack of Information and Awareness</a:t>
            </a:r>
          </a:p>
          <a:p>
            <a:pPr marL="457200" lvl="0" indent="-304800">
              <a:spcBef>
                <a:spcPts val="0"/>
              </a:spcBef>
              <a:buClr>
                <a:schemeClr val="dk1"/>
              </a:buClr>
              <a:buSzPts val="1200"/>
              <a:buChar char="●"/>
            </a:pPr>
            <a:r>
              <a:rPr lang="en-GB" sz="1800">
                <a:solidFill>
                  <a:schemeClr val="dk1"/>
                </a:solidFill>
                <a:latin typeface="Arial" panose="020B0604020202020204" pitchFamily="34" charset="0"/>
                <a:cs typeface="Arial" panose="020B0604020202020204" pitchFamily="34" charset="0"/>
              </a:rPr>
              <a:t>Funding Gaps</a:t>
            </a:r>
          </a:p>
          <a:p>
            <a:pPr marL="457200" lvl="0" indent="-304800">
              <a:spcBef>
                <a:spcPts val="0"/>
              </a:spcBef>
              <a:buClr>
                <a:schemeClr val="dk1"/>
              </a:buClr>
              <a:buSzPts val="1200"/>
              <a:buChar char="●"/>
            </a:pPr>
            <a:r>
              <a:rPr lang="en-GB" sz="1800">
                <a:solidFill>
                  <a:schemeClr val="dk1"/>
                </a:solidFill>
                <a:latin typeface="Arial" panose="020B0604020202020204" pitchFamily="34" charset="0"/>
                <a:cs typeface="Arial" panose="020B0604020202020204" pitchFamily="34" charset="0"/>
              </a:rPr>
              <a:t>Staffing Challenges</a:t>
            </a:r>
          </a:p>
          <a:p>
            <a:pPr marL="457200" lvl="0" indent="-304800">
              <a:spcBef>
                <a:spcPts val="0"/>
              </a:spcBef>
              <a:buClr>
                <a:schemeClr val="dk1"/>
              </a:buClr>
              <a:buSzPts val="1200"/>
              <a:buChar char="●"/>
            </a:pPr>
            <a:r>
              <a:rPr lang="en-GB" sz="1800">
                <a:solidFill>
                  <a:schemeClr val="dk1"/>
                </a:solidFill>
                <a:latin typeface="Arial" panose="020B0604020202020204" pitchFamily="34" charset="0"/>
                <a:cs typeface="Arial" panose="020B0604020202020204" pitchFamily="34" charset="0"/>
              </a:rPr>
              <a:t>Risk Aversion and Fear of Change</a:t>
            </a:r>
          </a:p>
          <a:p>
            <a:pPr marL="457200" lvl="0" indent="-304800">
              <a:spcBef>
                <a:spcPts val="0"/>
              </a:spcBef>
              <a:buClr>
                <a:schemeClr val="dk1"/>
              </a:buClr>
              <a:buSzPts val="1200"/>
              <a:buChar char="●"/>
            </a:pPr>
            <a:r>
              <a:rPr lang="en-GB" sz="1800">
                <a:solidFill>
                  <a:schemeClr val="dk1"/>
                </a:solidFill>
                <a:latin typeface="Arial" panose="020B0604020202020204" pitchFamily="34" charset="0"/>
                <a:cs typeface="Arial" panose="020B0604020202020204" pitchFamily="34" charset="0"/>
              </a:rPr>
              <a:t>Institutional Environments Can Make Things Worse</a:t>
            </a:r>
          </a:p>
          <a:p>
            <a:pPr marL="457200" lvl="0" indent="-304800">
              <a:spcBef>
                <a:spcPts val="0"/>
              </a:spcBef>
              <a:buClr>
                <a:schemeClr val="dk1"/>
              </a:buClr>
              <a:buSzPts val="1200"/>
              <a:buChar char="●"/>
            </a:pPr>
            <a:r>
              <a:rPr lang="en-GB" sz="1800">
                <a:solidFill>
                  <a:schemeClr val="dk1"/>
                </a:solidFill>
                <a:latin typeface="Arial" panose="020B0604020202020204" pitchFamily="34" charset="0"/>
                <a:cs typeface="Arial" panose="020B0604020202020204" pitchFamily="34" charset="0"/>
              </a:rPr>
              <a:t>Pressure to Act Quickly Can Backfire</a:t>
            </a:r>
          </a:p>
          <a:p>
            <a:pPr marL="457200" lvl="0" indent="-304800">
              <a:spcBef>
                <a:spcPts val="0"/>
              </a:spcBef>
              <a:buClr>
                <a:schemeClr val="dk1"/>
              </a:buClr>
              <a:buSzPts val="1200"/>
              <a:buChar char="●"/>
            </a:pPr>
            <a:r>
              <a:rPr lang="en-GB" sz="1800">
                <a:solidFill>
                  <a:schemeClr val="dk1"/>
                </a:solidFill>
                <a:latin typeface="Arial" panose="020B0604020202020204" pitchFamily="34" charset="0"/>
                <a:cs typeface="Arial" panose="020B0604020202020204" pitchFamily="34" charset="0"/>
              </a:rPr>
              <a:t>Broken Trust</a:t>
            </a:r>
          </a:p>
        </p:txBody>
      </p:sp>
    </p:spTree>
    <p:extLst>
      <p:ext uri="{BB962C8B-B14F-4D97-AF65-F5344CB8AC3E}">
        <p14:creationId xmlns:p14="http://schemas.microsoft.com/office/powerpoint/2010/main" val="1283148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71E5A-B00D-D761-8523-CA21254529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BD0BFB-EEC3-F267-35BB-BE94AEE76F2B}"/>
              </a:ext>
            </a:extLst>
          </p:cNvPr>
          <p:cNvSpPr>
            <a:spLocks noGrp="1"/>
          </p:cNvSpPr>
          <p:nvPr>
            <p:ph type="title"/>
          </p:nvPr>
        </p:nvSpPr>
        <p:spPr>
          <a:xfrm>
            <a:off x="838200" y="569494"/>
            <a:ext cx="10515600" cy="838517"/>
          </a:xfrm>
        </p:spPr>
        <p:txBody>
          <a:bodyPr lIns="91440" tIns="45720" rIns="91440" bIns="45720">
            <a:noAutofit/>
          </a:bodyPr>
          <a:lstStyle/>
          <a:p>
            <a:r>
              <a:rPr lang="en-GB" sz="2400"/>
              <a:t>Network: </a:t>
            </a:r>
            <a:r>
              <a:rPr lang="en-GB" sz="2400" b="1"/>
              <a:t>People with learning disabilities and autistic people leaving long-stay hospitals</a:t>
            </a:r>
            <a:endParaRPr lang="en-GB" sz="2400"/>
          </a:p>
        </p:txBody>
      </p:sp>
      <p:sp>
        <p:nvSpPr>
          <p:cNvPr id="6" name="Content Placeholder 5">
            <a:extLst>
              <a:ext uri="{FF2B5EF4-FFF2-40B4-BE49-F238E27FC236}">
                <a16:creationId xmlns:a16="http://schemas.microsoft.com/office/drawing/2014/main" id="{4448E090-CE86-18E7-E139-7787EE79F4E8}"/>
              </a:ext>
            </a:extLst>
          </p:cNvPr>
          <p:cNvSpPr>
            <a:spLocks noGrp="1"/>
          </p:cNvSpPr>
          <p:nvPr>
            <p:ph sz="half" idx="1"/>
          </p:nvPr>
        </p:nvSpPr>
        <p:spPr>
          <a:xfrm>
            <a:off x="838200" y="1362974"/>
            <a:ext cx="7580243" cy="4481235"/>
          </a:xfrm>
          <a:ln w="28575">
            <a:solidFill>
              <a:srgbClr val="A84D98"/>
            </a:solidFill>
          </a:ln>
        </p:spPr>
        <p:txBody>
          <a:bodyPr lIns="91440" tIns="45720" rIns="91440" bIns="45720" anchor="t"/>
          <a:lstStyle/>
          <a:p>
            <a:pPr marL="0" indent="0">
              <a:buNone/>
            </a:pPr>
            <a:r>
              <a:rPr lang="en-GB" sz="2400" b="1">
                <a:solidFill>
                  <a:srgbClr val="A84D98"/>
                </a:solidFill>
                <a:latin typeface="Arial"/>
                <a:cs typeface="Arial"/>
              </a:rPr>
              <a:t>Mobilising evidence </a:t>
            </a:r>
          </a:p>
          <a:p>
            <a:pPr>
              <a:buFont typeface="Wingdings" panose="05000000000000000000" pitchFamily="2" charset="2"/>
              <a:buChar char="Ø"/>
            </a:pPr>
            <a:r>
              <a:rPr lang="en-GB" sz="2400">
                <a:solidFill>
                  <a:srgbClr val="A84D98"/>
                </a:solidFill>
                <a:latin typeface="Arial"/>
                <a:cs typeface="Arial"/>
              </a:rPr>
              <a:t> </a:t>
            </a:r>
            <a:r>
              <a:rPr lang="en-GB" sz="2000">
                <a:latin typeface="Arial"/>
                <a:cs typeface="Arial"/>
              </a:rPr>
              <a:t>Collective action: </a:t>
            </a:r>
            <a:r>
              <a:rPr lang="en-GB" sz="2000" b="1">
                <a:solidFill>
                  <a:schemeClr val="dk1"/>
                </a:solidFill>
              </a:rPr>
              <a:t>Awareness-raising campaign across all four UK nations</a:t>
            </a:r>
            <a:endParaRPr lang="en-GB" sz="2000">
              <a:latin typeface="Arial"/>
              <a:cs typeface="Arial"/>
            </a:endParaRPr>
          </a:p>
          <a:p>
            <a:pPr lvl="1"/>
            <a:r>
              <a:rPr lang="en-GB" sz="1600">
                <a:solidFill>
                  <a:schemeClr val="dk1"/>
                </a:solidFill>
                <a:latin typeface="Arial" panose="020B0604020202020204" pitchFamily="34" charset="0"/>
                <a:cs typeface="Arial" panose="020B0604020202020204" pitchFamily="34" charset="0"/>
              </a:rPr>
              <a:t>A co-produced video </a:t>
            </a:r>
            <a:r>
              <a:rPr lang="en-GB" sz="1600" u="sng">
                <a:solidFill>
                  <a:schemeClr val="hlink"/>
                </a:solidFill>
                <a:latin typeface="Arial" panose="020B0604020202020204" pitchFamily="34" charset="0"/>
                <a:cs typeface="Arial" panose="020B0604020202020204" pitchFamily="34" charset="0"/>
                <a:hlinkClick r:id="rId2"/>
              </a:rPr>
              <a:t>‘Homes not hospitals’</a:t>
            </a:r>
            <a:r>
              <a:rPr lang="en-GB" sz="1600">
                <a:solidFill>
                  <a:schemeClr val="dk1"/>
                </a:solidFill>
                <a:latin typeface="Arial" panose="020B0604020202020204" pitchFamily="34" charset="0"/>
                <a:cs typeface="Arial" panose="020B0604020202020204" pitchFamily="34" charset="0"/>
              </a:rPr>
              <a:t> has been produced and it has involved three of the networks (via BILD, MacIntyre and InControl Scotland). The video, which has been led by people with lived experience, is made across the four UK nations and includes the experiences of people with learning disabilities and autism and their carers.</a:t>
            </a:r>
            <a:r>
              <a:rPr lang="en-GB" sz="1600">
                <a:solidFill>
                  <a:srgbClr val="242424"/>
                </a:solidFill>
                <a:latin typeface="Arial" panose="020B0604020202020204" pitchFamily="34" charset="0"/>
                <a:cs typeface="Arial" panose="020B0604020202020204" pitchFamily="34" charset="0"/>
              </a:rPr>
              <a:t> </a:t>
            </a:r>
          </a:p>
          <a:p>
            <a:pPr>
              <a:buFont typeface="Wingdings" panose="05000000000000000000" pitchFamily="2" charset="2"/>
              <a:buChar char="Ø"/>
            </a:pPr>
            <a:r>
              <a:rPr lang="en-GB" sz="2400">
                <a:solidFill>
                  <a:srgbClr val="A84D98"/>
                </a:solidFill>
                <a:latin typeface="Arial"/>
                <a:cs typeface="Arial"/>
              </a:rPr>
              <a:t> </a:t>
            </a:r>
            <a:r>
              <a:rPr lang="en-GB" sz="2000">
                <a:latin typeface="Arial"/>
                <a:cs typeface="Arial"/>
              </a:rPr>
              <a:t>Evidence-informed practices</a:t>
            </a:r>
          </a:p>
          <a:p>
            <a:pPr lvl="1"/>
            <a:r>
              <a:rPr lang="en-GB" sz="1600">
                <a:solidFill>
                  <a:schemeClr val="dk1"/>
                </a:solidFill>
                <a:latin typeface="Arial" panose="020B0604020202020204" pitchFamily="34" charset="0"/>
                <a:cs typeface="Arial" panose="020B0604020202020204" pitchFamily="34" charset="0"/>
              </a:rPr>
              <a:t>One of the local Networks used the ‘</a:t>
            </a:r>
            <a:r>
              <a:rPr lang="en-GB" sz="1600" u="sng">
                <a:solidFill>
                  <a:schemeClr val="hlink"/>
                </a:solidFill>
                <a:latin typeface="Arial" panose="020B0604020202020204" pitchFamily="34" charset="0"/>
                <a:cs typeface="Arial" panose="020B0604020202020204" pitchFamily="34" charset="0"/>
                <a:hlinkClick r:id="rId3"/>
              </a:rPr>
              <a:t>top 10 tips’ </a:t>
            </a:r>
            <a:r>
              <a:rPr lang="en-GB" sz="1600">
                <a:solidFill>
                  <a:schemeClr val="dk1"/>
                </a:solidFill>
                <a:latin typeface="Arial" panose="020B0604020202020204" pitchFamily="34" charset="0"/>
                <a:cs typeface="Arial" panose="020B0604020202020204" pitchFamily="34" charset="0"/>
              </a:rPr>
              <a:t>to benchmark their own practice; </a:t>
            </a:r>
          </a:p>
          <a:p>
            <a:pPr lvl="1"/>
            <a:r>
              <a:rPr lang="en-GB" sz="1600">
                <a:solidFill>
                  <a:schemeClr val="dk1"/>
                </a:solidFill>
                <a:latin typeface="Arial" panose="020B0604020202020204" pitchFamily="34" charset="0"/>
                <a:cs typeface="Arial" panose="020B0604020202020204" pitchFamily="34" charset="0"/>
              </a:rPr>
              <a:t>Co-produced</a:t>
            </a:r>
            <a:r>
              <a:rPr lang="en-GB" sz="1600" u="sng">
                <a:solidFill>
                  <a:schemeClr val="hlink"/>
                </a:solidFill>
                <a:latin typeface="Arial" panose="020B0604020202020204" pitchFamily="34" charset="0"/>
                <a:cs typeface="Arial" panose="020B0604020202020204" pitchFamily="34" charset="0"/>
                <a:hlinkClick r:id="rId4"/>
              </a:rPr>
              <a:t> 2 self-reflective toolkit </a:t>
            </a:r>
            <a:endParaRPr lang="en-GB" sz="1600">
              <a:solidFill>
                <a:schemeClr val="dk1"/>
              </a:solidFill>
              <a:latin typeface="Arial" panose="020B0604020202020204" pitchFamily="34" charset="0"/>
              <a:cs typeface="Arial" panose="020B0604020202020204" pitchFamily="34" charset="0"/>
            </a:endParaRPr>
          </a:p>
          <a:p>
            <a:pPr marL="1066785" lvl="1" indent="-406390">
              <a:buClr>
                <a:srgbClr val="222222"/>
              </a:buClr>
              <a:buSzPts val="1200"/>
              <a:buChar char="-"/>
            </a:pPr>
            <a:r>
              <a:rPr lang="en-GB" sz="1600">
                <a:solidFill>
                  <a:schemeClr val="dk1"/>
                </a:solidFill>
                <a:latin typeface="Arial" panose="020B0604020202020204" pitchFamily="34" charset="0"/>
                <a:cs typeface="Arial" panose="020B0604020202020204" pitchFamily="34" charset="0"/>
              </a:rPr>
              <a:t>One for professionals, </a:t>
            </a:r>
          </a:p>
          <a:p>
            <a:pPr marL="1066785" lvl="1" indent="-406390">
              <a:buClr>
                <a:srgbClr val="222222"/>
              </a:buClr>
              <a:buSzPts val="1200"/>
              <a:buChar char="-"/>
            </a:pPr>
            <a:r>
              <a:rPr lang="en-GB" sz="1600">
                <a:solidFill>
                  <a:schemeClr val="dk1"/>
                </a:solidFill>
                <a:latin typeface="Arial" panose="020B0604020202020204" pitchFamily="34" charset="0"/>
                <a:cs typeface="Arial" panose="020B0604020202020204" pitchFamily="34" charset="0"/>
              </a:rPr>
              <a:t>One for individuals and families </a:t>
            </a:r>
          </a:p>
          <a:p>
            <a:pPr lvl="1"/>
            <a:r>
              <a:rPr lang="en-GB" sz="1600">
                <a:solidFill>
                  <a:schemeClr val="dk1"/>
                </a:solidFill>
                <a:latin typeface="Arial" panose="020B0604020202020204" pitchFamily="34" charset="0"/>
                <a:cs typeface="Arial" panose="020B0604020202020204" pitchFamily="34" charset="0"/>
              </a:rPr>
              <a:t>The toolkit has also an Easy Read version</a:t>
            </a:r>
          </a:p>
          <a:p>
            <a:pPr marL="457200" lvl="1" indent="0">
              <a:buNone/>
            </a:pPr>
            <a:endParaRPr lang="en-GB" sz="2400" b="1">
              <a:latin typeface="Arial" panose="020B0604020202020204" pitchFamily="34" charset="0"/>
              <a:ea typeface="Calibri" panose="020F0502020204030204"/>
              <a:cs typeface="Arial" panose="020B0604020202020204" pitchFamily="34" charset="0"/>
            </a:endParaRPr>
          </a:p>
          <a:p>
            <a:pPr marL="0" indent="0">
              <a:buNone/>
            </a:pPr>
            <a:endParaRPr lang="en-GB" sz="2400">
              <a:latin typeface="Arial" panose="020B0604020202020204" pitchFamily="34" charset="0"/>
              <a:ea typeface="Calibri" panose="020F0502020204030204"/>
              <a:cs typeface="Arial" panose="020B0604020202020204" pitchFamily="34" charset="0"/>
            </a:endParaRPr>
          </a:p>
          <a:p>
            <a:endParaRPr lang="en-GB">
              <a:ea typeface="Calibri" panose="020F0502020204030204"/>
              <a:cs typeface="Calibri" panose="020F0502020204030204"/>
            </a:endParaRPr>
          </a:p>
        </p:txBody>
      </p:sp>
      <p:pic>
        <p:nvPicPr>
          <p:cNvPr id="127" name="Google Shape;127;p25"/>
          <p:cNvPicPr preferRelativeResize="0"/>
          <p:nvPr/>
        </p:nvPicPr>
        <p:blipFill>
          <a:blip r:embed="rId5">
            <a:alphaModFix/>
          </a:blip>
          <a:stretch>
            <a:fillRect/>
          </a:stretch>
        </p:blipFill>
        <p:spPr>
          <a:xfrm>
            <a:off x="9405554" y="3409242"/>
            <a:ext cx="2430067" cy="2434967"/>
          </a:xfrm>
          <a:prstGeom prst="rect">
            <a:avLst/>
          </a:prstGeom>
          <a:noFill/>
          <a:ln>
            <a:noFill/>
          </a:ln>
        </p:spPr>
      </p:pic>
      <p:pic>
        <p:nvPicPr>
          <p:cNvPr id="128" name="Google Shape;128;p25"/>
          <p:cNvPicPr preferRelativeResize="0"/>
          <p:nvPr/>
        </p:nvPicPr>
        <p:blipFill rotWithShape="1">
          <a:blip r:embed="rId6">
            <a:alphaModFix/>
          </a:blip>
          <a:srcRect l="7304" b="23430"/>
          <a:stretch/>
        </p:blipFill>
        <p:spPr>
          <a:xfrm>
            <a:off x="8603398" y="2306974"/>
            <a:ext cx="2139744" cy="1325599"/>
          </a:xfrm>
          <a:prstGeom prst="rect">
            <a:avLst/>
          </a:prstGeom>
          <a:noFill/>
          <a:ln w="19050" cap="flat" cmpd="sng">
            <a:solidFill>
              <a:srgbClr val="44546A"/>
            </a:solidFill>
            <a:prstDash val="solid"/>
            <a:round/>
            <a:headEnd type="none" w="sm" len="sm"/>
            <a:tailEnd type="none" w="sm" len="sm"/>
          </a:ln>
        </p:spPr>
      </p:pic>
      <p:pic>
        <p:nvPicPr>
          <p:cNvPr id="129" name="Google Shape;129;p25"/>
          <p:cNvPicPr preferRelativeResize="0"/>
          <p:nvPr/>
        </p:nvPicPr>
        <p:blipFill rotWithShape="1">
          <a:blip r:embed="rId7">
            <a:alphaModFix/>
          </a:blip>
          <a:srcRect l="31874" t="23283" r="33167" b="38186"/>
          <a:stretch/>
        </p:blipFill>
        <p:spPr>
          <a:xfrm>
            <a:off x="9405555" y="988752"/>
            <a:ext cx="2430067" cy="1506643"/>
          </a:xfrm>
          <a:prstGeom prst="rect">
            <a:avLst/>
          </a:prstGeom>
          <a:noFill/>
          <a:ln>
            <a:noFill/>
          </a:ln>
        </p:spPr>
      </p:pic>
    </p:spTree>
    <p:extLst>
      <p:ext uri="{BB962C8B-B14F-4D97-AF65-F5344CB8AC3E}">
        <p14:creationId xmlns:p14="http://schemas.microsoft.com/office/powerpoint/2010/main" val="1842350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B9496-4098-5DE7-A054-BE954F10ED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388B58-8ACB-F3D6-9A8C-EBFF23D71C27}"/>
              </a:ext>
            </a:extLst>
          </p:cNvPr>
          <p:cNvSpPr>
            <a:spLocks noGrp="1"/>
          </p:cNvSpPr>
          <p:nvPr>
            <p:ph type="title"/>
          </p:nvPr>
        </p:nvSpPr>
        <p:spPr>
          <a:xfrm>
            <a:off x="838200" y="569494"/>
            <a:ext cx="10515600" cy="838517"/>
          </a:xfrm>
        </p:spPr>
        <p:txBody>
          <a:bodyPr lIns="91440" tIns="45720" rIns="91440" bIns="45720">
            <a:noAutofit/>
          </a:bodyPr>
          <a:lstStyle/>
          <a:p>
            <a:r>
              <a:rPr lang="en-GB" sz="2400"/>
              <a:t>Demonstrator: Social work with older people (Walsall Council, England)</a:t>
            </a:r>
          </a:p>
        </p:txBody>
      </p:sp>
      <p:sp>
        <p:nvSpPr>
          <p:cNvPr id="6" name="Content Placeholder 5">
            <a:extLst>
              <a:ext uri="{FF2B5EF4-FFF2-40B4-BE49-F238E27FC236}">
                <a16:creationId xmlns:a16="http://schemas.microsoft.com/office/drawing/2014/main" id="{8953DD56-92F9-C294-C06F-C4BEC95D5FFF}"/>
              </a:ext>
            </a:extLst>
          </p:cNvPr>
          <p:cNvSpPr>
            <a:spLocks noGrp="1"/>
          </p:cNvSpPr>
          <p:nvPr>
            <p:ph sz="half" idx="1"/>
          </p:nvPr>
        </p:nvSpPr>
        <p:spPr>
          <a:xfrm>
            <a:off x="838200" y="1362974"/>
            <a:ext cx="5181600" cy="4573280"/>
          </a:xfrm>
          <a:ln w="28575">
            <a:solidFill>
              <a:srgbClr val="A84D98"/>
            </a:solidFill>
          </a:ln>
        </p:spPr>
        <p:txBody>
          <a:bodyPr lIns="91440" tIns="45720" rIns="91440" bIns="45720" anchor="t"/>
          <a:lstStyle/>
          <a:p>
            <a:pPr marL="0" indent="0">
              <a:buNone/>
            </a:pPr>
            <a:r>
              <a:rPr lang="en-GB" sz="2400" b="1">
                <a:solidFill>
                  <a:srgbClr val="A84D98"/>
                </a:solidFill>
                <a:latin typeface="Arial"/>
                <a:cs typeface="Arial"/>
              </a:rPr>
              <a:t>Making co-production central</a:t>
            </a:r>
          </a:p>
          <a:p>
            <a:r>
              <a:rPr lang="en-GB" sz="2400">
                <a:latin typeface="Arial" panose="020B0604020202020204" pitchFamily="34" charset="0"/>
                <a:cs typeface="Arial" panose="020B0604020202020204" pitchFamily="34" charset="0"/>
              </a:rPr>
              <a:t>People with lived experience had been involved in prior research</a:t>
            </a:r>
          </a:p>
          <a:p>
            <a:r>
              <a:rPr lang="en-GB" sz="2400">
                <a:latin typeface="Arial" panose="020B0604020202020204" pitchFamily="34" charset="0"/>
                <a:cs typeface="Arial" panose="020B0604020202020204" pitchFamily="34" charset="0"/>
              </a:rPr>
              <a:t>Equal members of steering group &amp; workshops</a:t>
            </a:r>
          </a:p>
          <a:p>
            <a:r>
              <a:rPr lang="en-GB" sz="2400">
                <a:latin typeface="Arial" panose="020B0604020202020204" pitchFamily="34" charset="0"/>
                <a:cs typeface="Arial" panose="020B0604020202020204" pitchFamily="34" charset="0"/>
              </a:rPr>
              <a:t>Safe, inclusive &amp; open space created</a:t>
            </a:r>
          </a:p>
          <a:p>
            <a:r>
              <a:rPr lang="en-GB" sz="2400">
                <a:latin typeface="Arial" panose="020B0604020202020204" pitchFamily="34" charset="0"/>
                <a:cs typeface="Arial" panose="020B0604020202020204" pitchFamily="34" charset="0"/>
              </a:rPr>
              <a:t>Co-production example to highlight good practice</a:t>
            </a:r>
          </a:p>
          <a:p>
            <a:endParaRPr lang="en-GB" sz="2000"/>
          </a:p>
          <a:p>
            <a:endParaRPr lang="en-GB" sz="2000"/>
          </a:p>
          <a:p>
            <a:pPr marL="457200" lvl="1" indent="0">
              <a:buNone/>
            </a:pPr>
            <a:endParaRPr lang="en-GB" sz="1600">
              <a:latin typeface="Arial"/>
              <a:cs typeface="Arial"/>
            </a:endParaRPr>
          </a:p>
          <a:p>
            <a:pPr lvl="1"/>
            <a:endParaRPr lang="en-GB" sz="1600">
              <a:latin typeface="Arial"/>
              <a:cs typeface="Arial"/>
            </a:endParaRPr>
          </a:p>
          <a:p>
            <a:pPr lvl="1"/>
            <a:endParaRPr lang="en-GB" sz="1600">
              <a:latin typeface="Arial" panose="020B0604020202020204" pitchFamily="34" charset="0"/>
              <a:cs typeface="Arial" panose="020B0604020202020204" pitchFamily="34" charset="0"/>
            </a:endParaRPr>
          </a:p>
          <a:p>
            <a:pPr lvl="1">
              <a:buFont typeface="Courier New" panose="020B0604020202020204" pitchFamily="34" charset="0"/>
              <a:buChar char="o"/>
            </a:pPr>
            <a:endParaRPr lang="en-GB" sz="2400" b="1">
              <a:latin typeface="Arial" panose="020B0604020202020204" pitchFamily="34" charset="0"/>
              <a:ea typeface="Calibri" panose="020F0502020204030204"/>
              <a:cs typeface="Arial" panose="020B0604020202020204" pitchFamily="34" charset="0"/>
            </a:endParaRPr>
          </a:p>
          <a:p>
            <a:pPr marL="0" indent="0">
              <a:buNone/>
            </a:pPr>
            <a:endParaRPr lang="en-GB" sz="2400">
              <a:latin typeface="Arial" panose="020B0604020202020204" pitchFamily="34" charset="0"/>
              <a:ea typeface="Calibri" panose="020F0502020204030204"/>
              <a:cs typeface="Arial" panose="020B0604020202020204" pitchFamily="34" charset="0"/>
            </a:endParaRPr>
          </a:p>
          <a:p>
            <a:endParaRPr lang="en-GB">
              <a:ea typeface="Calibri" panose="020F0502020204030204"/>
              <a:cs typeface="Calibri" panose="020F0502020204030204"/>
            </a:endParaRPr>
          </a:p>
        </p:txBody>
      </p:sp>
      <p:sp>
        <p:nvSpPr>
          <p:cNvPr id="9" name="Content Placeholder 8">
            <a:extLst>
              <a:ext uri="{FF2B5EF4-FFF2-40B4-BE49-F238E27FC236}">
                <a16:creationId xmlns:a16="http://schemas.microsoft.com/office/drawing/2014/main" id="{34A3DD8D-CF15-5CFA-1591-3AD118769A54}"/>
              </a:ext>
            </a:extLst>
          </p:cNvPr>
          <p:cNvSpPr>
            <a:spLocks noGrp="1"/>
          </p:cNvSpPr>
          <p:nvPr>
            <p:ph sz="half" idx="2"/>
          </p:nvPr>
        </p:nvSpPr>
        <p:spPr>
          <a:xfrm>
            <a:off x="6172200" y="1362974"/>
            <a:ext cx="5181600" cy="4573280"/>
          </a:xfrm>
          <a:ln w="28575">
            <a:solidFill>
              <a:srgbClr val="A84D98"/>
            </a:solidFill>
          </a:ln>
        </p:spPr>
        <p:txBody>
          <a:bodyPr lIns="91440" tIns="45720" rIns="91440" bIns="45720" anchor="t"/>
          <a:lstStyle/>
          <a:p>
            <a:pPr marL="0" indent="0">
              <a:buNone/>
            </a:pPr>
            <a:r>
              <a:rPr lang="en-GB" sz="2400" b="1">
                <a:solidFill>
                  <a:srgbClr val="A84D98"/>
                </a:solidFill>
                <a:latin typeface="Arial"/>
                <a:cs typeface="Arial"/>
              </a:rPr>
              <a:t>Sustaining for the long term</a:t>
            </a:r>
          </a:p>
          <a:p>
            <a:r>
              <a:rPr lang="en-GB" sz="2400">
                <a:latin typeface="Arial" panose="020B0604020202020204" pitchFamily="34" charset="0"/>
                <a:cs typeface="Arial" panose="020B0604020202020204" pitchFamily="34" charset="0"/>
              </a:rPr>
              <a:t>Practitioner, Lived Experience &amp; Strategic Leader engagement</a:t>
            </a:r>
          </a:p>
          <a:p>
            <a:r>
              <a:rPr lang="en-GB" sz="2400">
                <a:latin typeface="Arial" panose="020B0604020202020204" pitchFamily="34" charset="0"/>
                <a:cs typeface="Arial" panose="020B0604020202020204" pitchFamily="34" charset="0"/>
              </a:rPr>
              <a:t>Pilots to explore practical implementation</a:t>
            </a:r>
          </a:p>
          <a:p>
            <a:r>
              <a:rPr lang="en-GB" sz="2400">
                <a:latin typeface="Arial" panose="020B0604020202020204" pitchFamily="34" charset="0"/>
                <a:cs typeface="Arial" panose="020B0604020202020204" pitchFamily="34" charset="0"/>
              </a:rPr>
              <a:t>Connecting with wider council &amp; NHS developments</a:t>
            </a:r>
          </a:p>
          <a:p>
            <a:r>
              <a:rPr lang="en-GB" sz="2400">
                <a:latin typeface="Arial" panose="020B0604020202020204" pitchFamily="34" charset="0"/>
                <a:cs typeface="Arial" panose="020B0604020202020204" pitchFamily="34" charset="0"/>
              </a:rPr>
              <a:t>On-going project support &amp; coordination</a:t>
            </a:r>
          </a:p>
          <a:p>
            <a:pPr marL="342900" indent="-342900"/>
            <a:endParaRPr lang="en-GB" sz="2400" b="1">
              <a:latin typeface="Arial"/>
              <a:cs typeface="Arial"/>
            </a:endParaRPr>
          </a:p>
        </p:txBody>
      </p:sp>
    </p:spTree>
    <p:extLst>
      <p:ext uri="{BB962C8B-B14F-4D97-AF65-F5344CB8AC3E}">
        <p14:creationId xmlns:p14="http://schemas.microsoft.com/office/powerpoint/2010/main" val="305457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8DAA0-EA45-45B4-B845-0AE4178274D2}"/>
              </a:ext>
            </a:extLst>
          </p:cNvPr>
          <p:cNvSpPr>
            <a:spLocks noGrp="1"/>
          </p:cNvSpPr>
          <p:nvPr>
            <p:ph type="title"/>
          </p:nvPr>
        </p:nvSpPr>
        <p:spPr>
          <a:xfrm>
            <a:off x="831850" y="842963"/>
            <a:ext cx="10515600" cy="2852737"/>
          </a:xfrm>
        </p:spPr>
        <p:txBody>
          <a:bodyPr lIns="91440" tIns="45720" rIns="91440" bIns="45720" anchor="b"/>
          <a:lstStyle/>
          <a:p>
            <a:pPr algn="ctr"/>
            <a:r>
              <a:rPr lang="en-GB" sz="4400">
                <a:solidFill>
                  <a:srgbClr val="A84D98"/>
                </a:solidFill>
                <a:latin typeface="Arial Black"/>
              </a:rPr>
              <a:t>Introducing the</a:t>
            </a:r>
            <a:br>
              <a:rPr lang="en-GB" sz="4400">
                <a:latin typeface="Arial Black" panose="020B0A04020102020204" pitchFamily="34" charset="0"/>
              </a:rPr>
            </a:br>
            <a:r>
              <a:rPr lang="en-GB" sz="4400">
                <a:solidFill>
                  <a:srgbClr val="A84D98"/>
                </a:solidFill>
                <a:latin typeface="Arial Black"/>
              </a:rPr>
              <a:t>IMPACT Evidence Informed Change Model</a:t>
            </a:r>
          </a:p>
        </p:txBody>
      </p:sp>
      <p:sp>
        <p:nvSpPr>
          <p:cNvPr id="5" name="Text Placeholder 4">
            <a:extLst>
              <a:ext uri="{FF2B5EF4-FFF2-40B4-BE49-F238E27FC236}">
                <a16:creationId xmlns:a16="http://schemas.microsoft.com/office/drawing/2014/main" id="{74FDE1B0-58C7-3745-948A-446B6CD98C25}"/>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884538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3F04E-48E5-9847-C2F6-2718E65209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A0018D-FB07-D26E-BBC7-357A5CA2C378}"/>
              </a:ext>
            </a:extLst>
          </p:cNvPr>
          <p:cNvSpPr>
            <a:spLocks noGrp="1"/>
          </p:cNvSpPr>
          <p:nvPr>
            <p:ph type="title"/>
          </p:nvPr>
        </p:nvSpPr>
        <p:spPr>
          <a:xfrm>
            <a:off x="838200" y="704431"/>
            <a:ext cx="10515600" cy="1121194"/>
          </a:xfrm>
        </p:spPr>
        <p:txBody>
          <a:bodyPr lIns="91440" tIns="45720" rIns="91440" bIns="45720" anchor="t"/>
          <a:lstStyle/>
          <a:p>
            <a:r>
              <a:rPr lang="en-GB">
                <a:latin typeface="Arial Black"/>
                <a:cs typeface="Arial"/>
              </a:rPr>
              <a:t>Community of Practice</a:t>
            </a:r>
            <a:endParaRPr lang="en-GB">
              <a:cs typeface="Arial"/>
            </a:endParaRPr>
          </a:p>
        </p:txBody>
      </p:sp>
      <p:sp>
        <p:nvSpPr>
          <p:cNvPr id="3" name="Content Placeholder 2">
            <a:extLst>
              <a:ext uri="{FF2B5EF4-FFF2-40B4-BE49-F238E27FC236}">
                <a16:creationId xmlns:a16="http://schemas.microsoft.com/office/drawing/2014/main" id="{61DA9FDE-55F6-E6D3-943D-1FF6E56B0A0E}"/>
              </a:ext>
            </a:extLst>
          </p:cNvPr>
          <p:cNvSpPr>
            <a:spLocks noGrp="1"/>
          </p:cNvSpPr>
          <p:nvPr>
            <p:ph sz="half" idx="1"/>
          </p:nvPr>
        </p:nvSpPr>
        <p:spPr>
          <a:xfrm>
            <a:off x="838199" y="1825625"/>
            <a:ext cx="5346701" cy="4351338"/>
          </a:xfrm>
        </p:spPr>
        <p:txBody>
          <a:bodyPr lIns="91440" tIns="45720" rIns="91440" bIns="45720">
            <a:normAutofit/>
          </a:bodyPr>
          <a:lstStyle/>
          <a:p>
            <a:r>
              <a:rPr lang="en-GB" sz="2000">
                <a:latin typeface="Arial" panose="020B0604020202020204" pitchFamily="34" charset="0"/>
                <a:cs typeface="Arial" panose="020B0604020202020204" pitchFamily="34" charset="0"/>
              </a:rPr>
              <a:t>Supportive space in which peers with an interest in change and improvement in social care can meet to share challenges, solutions and resources</a:t>
            </a:r>
          </a:p>
          <a:p>
            <a:r>
              <a:rPr lang="en-GB" sz="2000">
                <a:latin typeface="Arial" panose="020B0604020202020204" pitchFamily="34" charset="0"/>
                <a:cs typeface="Arial" panose="020B0604020202020204" pitchFamily="34" charset="0"/>
              </a:rPr>
              <a:t>Will meet every 6-8 weeks online for 90 minutes</a:t>
            </a:r>
          </a:p>
          <a:p>
            <a:r>
              <a:rPr lang="en-GB" sz="2000">
                <a:latin typeface="Arial" panose="020B0604020202020204" pitchFamily="34" charset="0"/>
                <a:cs typeface="Arial" panose="020B0604020202020204" pitchFamily="34" charset="0"/>
              </a:rPr>
              <a:t>Open to anyone in the UK who leads and / or facilities change and/or improvement projects and activities in social care</a:t>
            </a:r>
          </a:p>
          <a:p>
            <a:r>
              <a:rPr lang="en-GB" sz="2000">
                <a:latin typeface="Arial" panose="020B0604020202020204" pitchFamily="34" charset="0"/>
                <a:cs typeface="Arial" panose="020B0604020202020204" pitchFamily="34" charset="0"/>
              </a:rPr>
              <a:t>Activities including sharing of a local change and improvement projects, peer support re addressing barriers, identifying of helpful resources and research.</a:t>
            </a:r>
          </a:p>
          <a:p>
            <a:pPr fontAlgn="base"/>
            <a:endParaRPr lang="en-US"/>
          </a:p>
        </p:txBody>
      </p:sp>
      <p:pic>
        <p:nvPicPr>
          <p:cNvPr id="5" name="Picture 4">
            <a:extLst>
              <a:ext uri="{FF2B5EF4-FFF2-40B4-BE49-F238E27FC236}">
                <a16:creationId xmlns:a16="http://schemas.microsoft.com/office/drawing/2014/main" id="{EE56648A-21C5-A7F1-8BA5-203340685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1406525"/>
            <a:ext cx="4419600" cy="4419600"/>
          </a:xfrm>
          <a:prstGeom prst="rect">
            <a:avLst/>
          </a:prstGeom>
        </p:spPr>
      </p:pic>
    </p:spTree>
    <p:extLst>
      <p:ext uri="{BB962C8B-B14F-4D97-AF65-F5344CB8AC3E}">
        <p14:creationId xmlns:p14="http://schemas.microsoft.com/office/powerpoint/2010/main" val="3047990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12572B-A671-4071-8A76-84D415FD08B1}"/>
              </a:ext>
            </a:extLst>
          </p:cNvPr>
          <p:cNvSpPr>
            <a:spLocks noGrp="1"/>
          </p:cNvSpPr>
          <p:nvPr>
            <p:ph sz="half" idx="1"/>
          </p:nvPr>
        </p:nvSpPr>
        <p:spPr>
          <a:xfrm>
            <a:off x="528637" y="2615615"/>
            <a:ext cx="11134725" cy="1626769"/>
          </a:xfrm>
        </p:spPr>
        <p:txBody>
          <a:bodyPr lIns="91440" tIns="45720" rIns="91440" bIns="45720" anchor="t"/>
          <a:lstStyle/>
          <a:p>
            <a:pPr marL="0" indent="0" algn="ctr" rtl="0" fontAlgn="base">
              <a:buNone/>
            </a:pPr>
            <a:r>
              <a:rPr lang="en-GB" sz="2400" b="0" i="0" u="none" strike="noStrike">
                <a:effectLst/>
                <a:latin typeface="Arial" panose="020B0604020202020204" pitchFamily="34" charset="0"/>
              </a:rPr>
              <a:t>Find out more about our projects, people and progress:</a:t>
            </a:r>
          </a:p>
          <a:p>
            <a:pPr algn="ctr" rtl="0" fontAlgn="base">
              <a:buFont typeface="Arial" panose="020B0604020202020204" pitchFamily="34" charset="0"/>
              <a:buChar char="•"/>
            </a:pPr>
            <a:endParaRPr lang="en-GB" sz="2400">
              <a:solidFill>
                <a:srgbClr val="575756"/>
              </a:solidFill>
              <a:latin typeface="Arial" panose="020B0604020202020204" pitchFamily="34" charset="0"/>
            </a:endParaRPr>
          </a:p>
          <a:p>
            <a:pPr marL="0" indent="0" algn="ctr">
              <a:buNone/>
            </a:pPr>
            <a:r>
              <a:rPr lang="en-US" sz="2400" b="0" i="0">
                <a:solidFill>
                  <a:srgbClr val="A84D97"/>
                </a:solidFill>
                <a:effectLst/>
                <a:latin typeface="Arial Black"/>
                <a:ea typeface="+mn-lt"/>
                <a:cs typeface="+mn-lt"/>
              </a:rPr>
              <a:t>https://</a:t>
            </a:r>
            <a:r>
              <a:rPr lang="en-US" sz="2400">
                <a:solidFill>
                  <a:srgbClr val="A84D97"/>
                </a:solidFill>
                <a:latin typeface="Arial Black"/>
                <a:ea typeface="+mn-lt"/>
                <a:cs typeface="+mn-lt"/>
              </a:rPr>
              <a:t>impact</a:t>
            </a:r>
            <a:r>
              <a:rPr lang="en-US" sz="2400" b="0" i="0">
                <a:solidFill>
                  <a:srgbClr val="A84D97"/>
                </a:solidFill>
                <a:effectLst/>
                <a:latin typeface="Arial Black"/>
                <a:ea typeface="+mn-lt"/>
                <a:cs typeface="+mn-lt"/>
              </a:rPr>
              <a:t>.bham.ac.uk/</a:t>
            </a:r>
            <a:endParaRPr lang="en-US"/>
          </a:p>
          <a:p>
            <a:pPr marL="0" indent="0" algn="ctr">
              <a:buNone/>
            </a:pPr>
            <a:endParaRPr lang="en-US" sz="2400">
              <a:solidFill>
                <a:srgbClr val="A84D97"/>
              </a:solidFill>
              <a:latin typeface="Arial Black"/>
              <a:cs typeface="Arial" panose="020B0604020202020204" pitchFamily="34" charset="0"/>
            </a:endParaRPr>
          </a:p>
          <a:p>
            <a:pPr marL="0" indent="0" algn="ctr">
              <a:buNone/>
            </a:pPr>
            <a:r>
              <a:rPr lang="en-US" sz="2400">
                <a:solidFill>
                  <a:srgbClr val="A84D97"/>
                </a:solidFill>
                <a:latin typeface="Arial Black"/>
                <a:cs typeface="Arial"/>
              </a:rPr>
              <a:t>@ImpAdultCare</a:t>
            </a:r>
          </a:p>
          <a:p>
            <a:pPr marL="0" indent="0">
              <a:buNone/>
            </a:pPr>
            <a:endParaRPr lang="en-GB"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933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FEBF-D490-499C-DB42-F6B082D2C118}"/>
              </a:ext>
            </a:extLst>
          </p:cNvPr>
          <p:cNvSpPr>
            <a:spLocks noGrp="1"/>
          </p:cNvSpPr>
          <p:nvPr>
            <p:ph type="title"/>
          </p:nvPr>
        </p:nvSpPr>
        <p:spPr/>
        <p:txBody>
          <a:bodyPr lIns="91440" tIns="45720" rIns="91440" bIns="45720" anchor="t"/>
          <a:lstStyle/>
          <a:p>
            <a:r>
              <a:rPr lang="en-GB">
                <a:latin typeface="Arial Black"/>
                <a:cs typeface="Arial"/>
              </a:rPr>
              <a:t>A key aim for IMPACT....</a:t>
            </a:r>
            <a:endParaRPr lang="en-US"/>
          </a:p>
        </p:txBody>
      </p:sp>
      <p:sp>
        <p:nvSpPr>
          <p:cNvPr id="3" name="Text Placeholder 2">
            <a:extLst>
              <a:ext uri="{FF2B5EF4-FFF2-40B4-BE49-F238E27FC236}">
                <a16:creationId xmlns:a16="http://schemas.microsoft.com/office/drawing/2014/main" id="{781A6B62-7D4E-C4BB-BCA7-498B74146AD5}"/>
              </a:ext>
            </a:extLst>
          </p:cNvPr>
          <p:cNvSpPr>
            <a:spLocks noGrp="1"/>
          </p:cNvSpPr>
          <p:nvPr>
            <p:ph idx="1"/>
          </p:nvPr>
        </p:nvSpPr>
        <p:spPr/>
        <p:txBody>
          <a:bodyPr lIns="91440" tIns="45720" rIns="91440" bIns="45720" anchor="t"/>
          <a:lstStyle/>
          <a:p>
            <a:pPr marL="0" indent="0" algn="ctr">
              <a:buNone/>
            </a:pPr>
            <a:r>
              <a:rPr lang="en-GB" i="1">
                <a:latin typeface="Arial"/>
                <a:cs typeface="Arial"/>
              </a:rPr>
              <a:t>"Improving understanding of what elements of evidence implementation do and do not work in practice, and using this to overcome barriers"</a:t>
            </a:r>
          </a:p>
          <a:p>
            <a:pPr marL="0" indent="0" algn="ctr">
              <a:buNone/>
            </a:pPr>
            <a:endParaRPr lang="en-GB" i="1">
              <a:solidFill>
                <a:srgbClr val="7030A0"/>
              </a:solidFill>
              <a:latin typeface="Arial"/>
              <a:cs typeface="Arial"/>
            </a:endParaRPr>
          </a:p>
          <a:p>
            <a:pPr marL="0" indent="0" algn="ctr">
              <a:buNone/>
            </a:pPr>
            <a:r>
              <a:rPr lang="en-GB" i="1">
                <a:solidFill>
                  <a:srgbClr val="A84D98"/>
                </a:solidFill>
                <a:latin typeface="Arial"/>
                <a:cs typeface="Arial"/>
              </a:rPr>
              <a:t>Or in other words...</a:t>
            </a:r>
            <a:endParaRPr lang="en-GB">
              <a:solidFill>
                <a:srgbClr val="A84D98"/>
              </a:solidFill>
            </a:endParaRPr>
          </a:p>
          <a:p>
            <a:pPr marL="0" indent="0" algn="ctr">
              <a:buNone/>
            </a:pPr>
            <a:endParaRPr lang="en-GB" i="1">
              <a:solidFill>
                <a:srgbClr val="7030A0"/>
              </a:solidFill>
              <a:latin typeface="Arial"/>
              <a:cs typeface="Arial"/>
            </a:endParaRPr>
          </a:p>
          <a:p>
            <a:pPr marL="0" indent="0" algn="ctr">
              <a:buNone/>
            </a:pPr>
            <a:r>
              <a:rPr lang="en-GB" i="1">
                <a:solidFill>
                  <a:srgbClr val="00B050"/>
                </a:solidFill>
                <a:latin typeface="Arial"/>
                <a:cs typeface="Arial"/>
              </a:rPr>
              <a:t>"To help social care practitioners, policy makers, communities &amp; people with lived experience better understand how to make positive change happen with the help of evidence."</a:t>
            </a:r>
          </a:p>
        </p:txBody>
      </p:sp>
    </p:spTree>
    <p:extLst>
      <p:ext uri="{BB962C8B-B14F-4D97-AF65-F5344CB8AC3E}">
        <p14:creationId xmlns:p14="http://schemas.microsoft.com/office/powerpoint/2010/main" val="1114179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6B5C1-4DEA-806A-115E-0B67A0F89482}"/>
              </a:ext>
            </a:extLst>
          </p:cNvPr>
          <p:cNvSpPr>
            <a:spLocks noGrp="1"/>
          </p:cNvSpPr>
          <p:nvPr>
            <p:ph type="title"/>
          </p:nvPr>
        </p:nvSpPr>
        <p:spPr>
          <a:xfrm>
            <a:off x="366964" y="681037"/>
            <a:ext cx="11628520" cy="1029703"/>
          </a:xfrm>
        </p:spPr>
        <p:txBody>
          <a:bodyPr lIns="91440" tIns="45720" rIns="91440" bIns="45720" anchor="t"/>
          <a:lstStyle/>
          <a:p>
            <a:r>
              <a:rPr lang="en-GB">
                <a:latin typeface="Arial Black"/>
                <a:cs typeface="Arial"/>
              </a:rPr>
              <a:t>Why do we need an evidence-based model of change for social care?</a:t>
            </a:r>
            <a:endParaRPr lang="en-GB"/>
          </a:p>
        </p:txBody>
      </p:sp>
      <p:sp>
        <p:nvSpPr>
          <p:cNvPr id="3" name="Content Placeholder 2">
            <a:extLst>
              <a:ext uri="{FF2B5EF4-FFF2-40B4-BE49-F238E27FC236}">
                <a16:creationId xmlns:a16="http://schemas.microsoft.com/office/drawing/2014/main" id="{7093A1F9-FE7F-116C-A6A9-A756361F51F5}"/>
              </a:ext>
            </a:extLst>
          </p:cNvPr>
          <p:cNvSpPr>
            <a:spLocks noGrp="1"/>
          </p:cNvSpPr>
          <p:nvPr>
            <p:ph idx="1"/>
          </p:nvPr>
        </p:nvSpPr>
        <p:spPr>
          <a:xfrm>
            <a:off x="246648" y="2126973"/>
            <a:ext cx="11025255" cy="4049989"/>
          </a:xfrm>
        </p:spPr>
        <p:txBody>
          <a:bodyPr lIns="91440" tIns="45720" rIns="91440" bIns="45720" anchor="t"/>
          <a:lstStyle/>
          <a:p>
            <a:r>
              <a:rPr lang="en-GB">
                <a:latin typeface="Arial"/>
                <a:cs typeface="Arial"/>
              </a:rPr>
              <a:t>Research and practice highlight that having a process to guide change can help provide focus, direction, review &amp; learning</a:t>
            </a:r>
          </a:p>
          <a:p>
            <a:pPr marL="0" indent="0">
              <a:buNone/>
            </a:pPr>
            <a:endParaRPr lang="en-GB" sz="700">
              <a:latin typeface="Arial"/>
              <a:cs typeface="Arial"/>
            </a:endParaRPr>
          </a:p>
          <a:p>
            <a:r>
              <a:rPr lang="en-GB">
                <a:latin typeface="Arial"/>
                <a:cs typeface="Arial"/>
              </a:rPr>
              <a:t>There are multiple change &amp; improvement models available – these have generally been developed for business, health and / or research settings</a:t>
            </a:r>
          </a:p>
          <a:p>
            <a:pPr marL="0" indent="0">
              <a:buNone/>
            </a:pPr>
            <a:endParaRPr lang="en-GB" sz="700"/>
          </a:p>
          <a:p>
            <a:r>
              <a:rPr lang="en-GB">
                <a:latin typeface="Arial"/>
                <a:cs typeface="Arial"/>
              </a:rPr>
              <a:t>These models all have merit but often not in accessible language, illustrated through social care examples or with sufficient emphasis on co-production</a:t>
            </a:r>
          </a:p>
          <a:p>
            <a:endParaRPr lang="en-GB"/>
          </a:p>
          <a:p>
            <a:endParaRPr lang="en-GB"/>
          </a:p>
        </p:txBody>
      </p:sp>
    </p:spTree>
    <p:extLst>
      <p:ext uri="{BB962C8B-B14F-4D97-AF65-F5344CB8AC3E}">
        <p14:creationId xmlns:p14="http://schemas.microsoft.com/office/powerpoint/2010/main" val="962434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810C0-E215-4331-ACD2-F2FAAB1E417C}"/>
              </a:ext>
            </a:extLst>
          </p:cNvPr>
          <p:cNvSpPr>
            <a:spLocks noGrp="1"/>
          </p:cNvSpPr>
          <p:nvPr>
            <p:ph type="title"/>
          </p:nvPr>
        </p:nvSpPr>
        <p:spPr>
          <a:xfrm>
            <a:off x="627890" y="482837"/>
            <a:ext cx="3932237" cy="1600200"/>
          </a:xfrm>
        </p:spPr>
        <p:txBody>
          <a:bodyPr lIns="91440" tIns="45720" rIns="91440" bIns="45720" anchor="b">
            <a:normAutofit/>
          </a:bodyPr>
          <a:lstStyle/>
          <a:p>
            <a:r>
              <a:rPr lang="en-GB" b="1">
                <a:latin typeface="Arial Black" panose="020B0A04020102020204" pitchFamily="34" charset="0"/>
              </a:rPr>
              <a:t>What is the IMPACT Change Model?</a:t>
            </a:r>
          </a:p>
        </p:txBody>
      </p:sp>
      <p:graphicFrame>
        <p:nvGraphicFramePr>
          <p:cNvPr id="5" name="Content Placeholder 2">
            <a:extLst>
              <a:ext uri="{FF2B5EF4-FFF2-40B4-BE49-F238E27FC236}">
                <a16:creationId xmlns:a16="http://schemas.microsoft.com/office/drawing/2014/main" id="{B5BF8BA2-CF4A-AC71-63D5-AE817BF0AA34}"/>
              </a:ext>
            </a:extLst>
          </p:cNvPr>
          <p:cNvGraphicFramePr>
            <a:graphicFrameLocks noGrp="1"/>
          </p:cNvGraphicFramePr>
          <p:nvPr>
            <p:ph idx="1"/>
            <p:extLst>
              <p:ext uri="{D42A27DB-BD31-4B8C-83A1-F6EECF244321}">
                <p14:modId xmlns:p14="http://schemas.microsoft.com/office/powerpoint/2010/main" val="2892597556"/>
              </p:ext>
            </p:extLst>
          </p:nvPr>
        </p:nvGraphicFramePr>
        <p:xfrm>
          <a:off x="4611757" y="556592"/>
          <a:ext cx="6952353" cy="48969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logo with colorful hands and text&#10;&#10;AI-generated content may be incorrect.">
            <a:extLst>
              <a:ext uri="{FF2B5EF4-FFF2-40B4-BE49-F238E27FC236}">
                <a16:creationId xmlns:a16="http://schemas.microsoft.com/office/drawing/2014/main" id="{5AA2A806-9DD3-ECE8-04EE-2B052DD2E2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890" y="1967574"/>
            <a:ext cx="3485972" cy="3485972"/>
          </a:xfrm>
          <a:prstGeom prst="rect">
            <a:avLst/>
          </a:prstGeom>
        </p:spPr>
      </p:pic>
    </p:spTree>
    <p:extLst>
      <p:ext uri="{BB962C8B-B14F-4D97-AF65-F5344CB8AC3E}">
        <p14:creationId xmlns:p14="http://schemas.microsoft.com/office/powerpoint/2010/main" val="1327445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D8438BD-D7AF-C2EF-6256-6A0187BE47AD}"/>
              </a:ext>
            </a:extLst>
          </p:cNvPr>
          <p:cNvCxnSpPr/>
          <p:nvPr/>
        </p:nvCxnSpPr>
        <p:spPr>
          <a:xfrm>
            <a:off x="-281114" y="3490644"/>
            <a:ext cx="12801600" cy="0"/>
          </a:xfrm>
          <a:prstGeom prst="line">
            <a:avLst/>
          </a:prstGeom>
          <a:ln>
            <a:solidFill>
              <a:srgbClr val="A84D9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4C378D8-1B1C-5B20-1031-78662294743D}"/>
              </a:ext>
            </a:extLst>
          </p:cNvPr>
          <p:cNvCxnSpPr>
            <a:cxnSpLocks/>
          </p:cNvCxnSpPr>
          <p:nvPr/>
        </p:nvCxnSpPr>
        <p:spPr>
          <a:xfrm flipV="1">
            <a:off x="6151745" y="1270000"/>
            <a:ext cx="0" cy="6672667"/>
          </a:xfrm>
          <a:prstGeom prst="line">
            <a:avLst/>
          </a:prstGeom>
          <a:ln>
            <a:solidFill>
              <a:srgbClr val="A84D98"/>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FC42D1C-F83B-664D-ABA7-1A228CF125E3}"/>
              </a:ext>
            </a:extLst>
          </p:cNvPr>
          <p:cNvSpPr txBox="1"/>
          <p:nvPr/>
        </p:nvSpPr>
        <p:spPr>
          <a:xfrm>
            <a:off x="164975" y="3035170"/>
            <a:ext cx="5775325" cy="338554"/>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A84D98"/>
                </a:solidFill>
                <a:effectLst/>
                <a:uLnTx/>
                <a:uFillTx/>
                <a:latin typeface="Arial"/>
                <a:ea typeface="+mn-ea"/>
                <a:cs typeface="Arial"/>
              </a:rPr>
              <a:t>Examples from practice</a:t>
            </a:r>
            <a:endParaRPr kumimoji="0" lang="en-GB" sz="1600" b="0" i="0" u="none" strike="noStrike" kern="1200" cap="none" spc="0" normalizeH="0" baseline="0" noProof="0">
              <a:ln>
                <a:noFill/>
              </a:ln>
              <a:solidFill>
                <a:srgbClr val="222222"/>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4BF26E94-ABBB-D233-DF87-53001B560B0B}"/>
              </a:ext>
            </a:extLst>
          </p:cNvPr>
          <p:cNvSpPr txBox="1"/>
          <p:nvPr/>
        </p:nvSpPr>
        <p:spPr>
          <a:xfrm>
            <a:off x="6502381" y="3021916"/>
            <a:ext cx="5689620" cy="338554"/>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A84D98"/>
                </a:solidFill>
                <a:effectLst/>
                <a:uLnTx/>
                <a:uFillTx/>
                <a:latin typeface="Arial"/>
                <a:ea typeface="+mn-ea"/>
                <a:cs typeface="Arial"/>
              </a:rPr>
              <a:t>Helpful tools</a:t>
            </a:r>
            <a:endParaRPr kumimoji="0" lang="en-GB" sz="1600" b="0" i="0" u="none" strike="noStrike" kern="1200" cap="none" spc="0" normalizeH="0" baseline="0" noProof="0">
              <a:ln>
                <a:noFill/>
              </a:ln>
              <a:solidFill>
                <a:srgbClr val="222222"/>
              </a:solidFill>
              <a:effectLst/>
              <a:uLnTx/>
              <a:uFillTx/>
              <a:latin typeface="Arial"/>
              <a:ea typeface="+mn-ea"/>
              <a:cs typeface="Arial"/>
            </a:endParaRPr>
          </a:p>
        </p:txBody>
      </p:sp>
      <p:sp>
        <p:nvSpPr>
          <p:cNvPr id="14" name="TextBox 13">
            <a:extLst>
              <a:ext uri="{FF2B5EF4-FFF2-40B4-BE49-F238E27FC236}">
                <a16:creationId xmlns:a16="http://schemas.microsoft.com/office/drawing/2014/main" id="{B5A93CD5-2CD2-892F-9797-7B5CF7739D74}"/>
              </a:ext>
            </a:extLst>
          </p:cNvPr>
          <p:cNvSpPr txBox="1"/>
          <p:nvPr/>
        </p:nvSpPr>
        <p:spPr>
          <a:xfrm>
            <a:off x="168274" y="3660232"/>
            <a:ext cx="5775325" cy="338554"/>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A84D98"/>
                </a:solidFill>
                <a:effectLst/>
                <a:uLnTx/>
                <a:uFillTx/>
                <a:latin typeface="Arial"/>
                <a:ea typeface="+mn-ea"/>
                <a:cs typeface="Arial"/>
              </a:rPr>
              <a:t>Prompt sheet</a:t>
            </a:r>
            <a:endParaRPr kumimoji="0" lang="en-GB" sz="1600" b="0" i="0" u="none" strike="noStrike" kern="1200" cap="none" spc="0" normalizeH="0" baseline="0" noProof="0">
              <a:ln>
                <a:noFill/>
              </a:ln>
              <a:solidFill>
                <a:srgbClr val="222222"/>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3F66FA2F-DED0-3698-8A5C-2976F6F85644}"/>
              </a:ext>
            </a:extLst>
          </p:cNvPr>
          <p:cNvSpPr txBox="1"/>
          <p:nvPr/>
        </p:nvSpPr>
        <p:spPr>
          <a:xfrm>
            <a:off x="6624538" y="3660232"/>
            <a:ext cx="5399184" cy="338554"/>
          </a:xfrm>
          <a:prstGeom prst="rect">
            <a:avLst/>
          </a:prstGeom>
          <a:noFill/>
        </p:spPr>
        <p:txBody>
          <a:bodyPr wrap="square" lIns="91440" tIns="45720" rIns="91440" bIns="45720" anchor="t">
            <a:spAutoFit/>
          </a:bodyPr>
          <a:lstStyle/>
          <a:p>
            <a:pPr lvl="0" algn="ctr">
              <a:defRPr/>
            </a:pPr>
            <a:r>
              <a:rPr kumimoji="0" lang="en-GB" sz="1600" b="1" i="0" u="none" strike="noStrike" kern="1200" cap="none" spc="0" normalizeH="0" baseline="0" noProof="0">
                <a:ln>
                  <a:noFill/>
                </a:ln>
                <a:solidFill>
                  <a:srgbClr val="A84D98"/>
                </a:solidFill>
                <a:effectLst/>
                <a:uLnTx/>
                <a:uFillTx/>
                <a:latin typeface="Arial"/>
                <a:ea typeface="+mn-ea"/>
                <a:cs typeface="Arial"/>
              </a:rPr>
              <a:t>Community of Practice</a:t>
            </a:r>
            <a:endPar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6" name="Picture 15" descr="A screenshot of a video game&#10;&#10;AI-generated content may be incorrect.">
            <a:extLst>
              <a:ext uri="{FF2B5EF4-FFF2-40B4-BE49-F238E27FC236}">
                <a16:creationId xmlns:a16="http://schemas.microsoft.com/office/drawing/2014/main" id="{67E938A2-138D-5812-1643-B70A52DF34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1819" y="3720662"/>
            <a:ext cx="5102229" cy="2870004"/>
          </a:xfrm>
          <a:prstGeom prst="rect">
            <a:avLst/>
          </a:prstGeom>
        </p:spPr>
      </p:pic>
      <p:sp>
        <p:nvSpPr>
          <p:cNvPr id="2" name="Title 1">
            <a:extLst>
              <a:ext uri="{FF2B5EF4-FFF2-40B4-BE49-F238E27FC236}">
                <a16:creationId xmlns:a16="http://schemas.microsoft.com/office/drawing/2014/main" id="{15F810C0-E215-4331-ACD2-F2FAAB1E417C}"/>
              </a:ext>
            </a:extLst>
          </p:cNvPr>
          <p:cNvSpPr>
            <a:spLocks noGrp="1"/>
          </p:cNvSpPr>
          <p:nvPr>
            <p:ph type="title"/>
          </p:nvPr>
        </p:nvSpPr>
        <p:spPr>
          <a:xfrm>
            <a:off x="838200" y="526631"/>
            <a:ext cx="10515600" cy="1121194"/>
          </a:xfrm>
        </p:spPr>
        <p:txBody>
          <a:bodyPr lIns="91440" tIns="45720" rIns="91440" bIns="45720" anchor="t"/>
          <a:lstStyle/>
          <a:p>
            <a:r>
              <a:rPr lang="en-GB" sz="3200">
                <a:latin typeface="Arial Black"/>
                <a:cs typeface="Arial"/>
              </a:rPr>
              <a:t>Resources to support IMPACT’s Change Model</a:t>
            </a:r>
            <a:endParaRPr lang="en-GB" sz="3200">
              <a:cs typeface="Arial"/>
            </a:endParaRPr>
          </a:p>
        </p:txBody>
      </p:sp>
      <p:pic>
        <p:nvPicPr>
          <p:cNvPr id="18" name="Picture 17" descr="A group of buildings in a city&#10;&#10;AI-generated content may be incorrect.">
            <a:extLst>
              <a:ext uri="{FF2B5EF4-FFF2-40B4-BE49-F238E27FC236}">
                <a16:creationId xmlns:a16="http://schemas.microsoft.com/office/drawing/2014/main" id="{E0AB2594-AD0D-DE6C-EEF4-4FC1FDC62A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337" y="570705"/>
            <a:ext cx="4292600" cy="2414587"/>
          </a:xfrm>
          <a:prstGeom prst="rect">
            <a:avLst/>
          </a:prstGeom>
        </p:spPr>
      </p:pic>
      <p:pic>
        <p:nvPicPr>
          <p:cNvPr id="20" name="Picture 19" descr="A hand holding a magnifying glass&#10;&#10;AI-generated content may be incorrect.">
            <a:extLst>
              <a:ext uri="{FF2B5EF4-FFF2-40B4-BE49-F238E27FC236}">
                <a16:creationId xmlns:a16="http://schemas.microsoft.com/office/drawing/2014/main" id="{66D41B6A-9D75-882C-5972-09AE1C3BD3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201" y="3998786"/>
            <a:ext cx="4726100" cy="2068148"/>
          </a:xfrm>
          <a:prstGeom prst="rect">
            <a:avLst/>
          </a:prstGeom>
        </p:spPr>
      </p:pic>
      <p:pic>
        <p:nvPicPr>
          <p:cNvPr id="23" name="Picture 22" descr="A cartoon of a person's head&#10;&#10;AI-generated content may be incorrect.">
            <a:extLst>
              <a:ext uri="{FF2B5EF4-FFF2-40B4-BE49-F238E27FC236}">
                <a16:creationId xmlns:a16="http://schemas.microsoft.com/office/drawing/2014/main" id="{B04A067E-785B-2E5A-9302-335811EBD7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5391" y="1081991"/>
            <a:ext cx="3403600" cy="1914525"/>
          </a:xfrm>
          <a:prstGeom prst="rect">
            <a:avLst/>
          </a:prstGeom>
        </p:spPr>
      </p:pic>
    </p:spTree>
    <p:extLst>
      <p:ext uri="{BB962C8B-B14F-4D97-AF65-F5344CB8AC3E}">
        <p14:creationId xmlns:p14="http://schemas.microsoft.com/office/powerpoint/2010/main" val="3957072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C8909-638E-2FB1-191E-FA510CE1F1AC}"/>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90C55814-51BE-2A75-7328-46A65BD768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656" y="1304590"/>
            <a:ext cx="4564844" cy="4564844"/>
          </a:xfrm>
          <a:prstGeom prst="rect">
            <a:avLst/>
          </a:prstGeom>
        </p:spPr>
      </p:pic>
      <p:sp>
        <p:nvSpPr>
          <p:cNvPr id="2" name="Title 1">
            <a:extLst>
              <a:ext uri="{FF2B5EF4-FFF2-40B4-BE49-F238E27FC236}">
                <a16:creationId xmlns:a16="http://schemas.microsoft.com/office/drawing/2014/main" id="{6A28B35F-BD91-114A-DB0C-F0AD67A89F8A}"/>
              </a:ext>
            </a:extLst>
          </p:cNvPr>
          <p:cNvSpPr>
            <a:spLocks noGrp="1"/>
          </p:cNvSpPr>
          <p:nvPr>
            <p:ph type="title"/>
          </p:nvPr>
        </p:nvSpPr>
        <p:spPr>
          <a:xfrm>
            <a:off x="838200" y="704431"/>
            <a:ext cx="10515600" cy="1121194"/>
          </a:xfrm>
        </p:spPr>
        <p:txBody>
          <a:bodyPr lIns="91440" tIns="45720" rIns="91440" bIns="45720" anchor="t"/>
          <a:lstStyle/>
          <a:p>
            <a:r>
              <a:rPr lang="en-GB">
                <a:latin typeface="Arial Black"/>
                <a:cs typeface="Arial"/>
              </a:rPr>
              <a:t>The Change Model</a:t>
            </a:r>
            <a:endParaRPr lang="en-GB">
              <a:cs typeface="Arial"/>
            </a:endParaRPr>
          </a:p>
        </p:txBody>
      </p:sp>
      <p:pic>
        <p:nvPicPr>
          <p:cNvPr id="4" name="Picture 3" descr="A logo with colorful hands and text&#10;&#10;AI-generated content may be incorrect.">
            <a:extLst>
              <a:ext uri="{FF2B5EF4-FFF2-40B4-BE49-F238E27FC236}">
                <a16:creationId xmlns:a16="http://schemas.microsoft.com/office/drawing/2014/main" id="{AB6A4070-5511-8D78-70BE-C0A11113F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1348" y="1709269"/>
            <a:ext cx="3485972" cy="3485972"/>
          </a:xfrm>
          <a:prstGeom prst="rect">
            <a:avLst/>
          </a:prstGeom>
        </p:spPr>
      </p:pic>
    </p:spTree>
    <p:extLst>
      <p:ext uri="{BB962C8B-B14F-4D97-AF65-F5344CB8AC3E}">
        <p14:creationId xmlns:p14="http://schemas.microsoft.com/office/powerpoint/2010/main" val="985074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810C0-E215-4331-ACD2-F2FAAB1E417C}"/>
              </a:ext>
            </a:extLst>
          </p:cNvPr>
          <p:cNvSpPr>
            <a:spLocks noGrp="1"/>
          </p:cNvSpPr>
          <p:nvPr>
            <p:ph type="title"/>
          </p:nvPr>
        </p:nvSpPr>
        <p:spPr>
          <a:xfrm>
            <a:off x="838200" y="569494"/>
            <a:ext cx="10515600" cy="1121194"/>
          </a:xfrm>
        </p:spPr>
        <p:txBody>
          <a:bodyPr lIns="91440" tIns="45720" rIns="91440" bIns="45720">
            <a:normAutofit/>
          </a:bodyPr>
          <a:lstStyle/>
          <a:p>
            <a:r>
              <a:rPr lang="en-GB"/>
              <a:t>Agreeing on the ISSUES</a:t>
            </a:r>
          </a:p>
        </p:txBody>
      </p:sp>
      <p:sp>
        <p:nvSpPr>
          <p:cNvPr id="3" name="Content Placeholder 2">
            <a:extLst>
              <a:ext uri="{FF2B5EF4-FFF2-40B4-BE49-F238E27FC236}">
                <a16:creationId xmlns:a16="http://schemas.microsoft.com/office/drawing/2014/main" id="{2712572B-A671-4071-8A76-84D415FD08B1}"/>
              </a:ext>
            </a:extLst>
          </p:cNvPr>
          <p:cNvSpPr>
            <a:spLocks noGrp="1"/>
          </p:cNvSpPr>
          <p:nvPr>
            <p:ph sz="half" idx="1"/>
          </p:nvPr>
        </p:nvSpPr>
        <p:spPr>
          <a:xfrm>
            <a:off x="838199" y="1825625"/>
            <a:ext cx="11093605" cy="4351338"/>
          </a:xfrm>
        </p:spPr>
        <p:txBody>
          <a:bodyPr lIns="91440" tIns="45720" rIns="91440" bIns="45720">
            <a:normAutofit/>
          </a:bodyPr>
          <a:lstStyle/>
          <a:p>
            <a:pPr fontAlgn="base"/>
            <a:r>
              <a:rPr lang="en-GB" sz="2000">
                <a:latin typeface="Arial" panose="020B0604020202020204" pitchFamily="34" charset="0"/>
                <a:cs typeface="Arial" panose="020B0604020202020204" pitchFamily="34" charset="0"/>
              </a:rPr>
              <a:t>Important that everyone understands the </a:t>
            </a:r>
            <a:r>
              <a:rPr lang="en-GB" sz="2000" b="1">
                <a:solidFill>
                  <a:srgbClr val="A84D98"/>
                </a:solidFill>
                <a:latin typeface="Arial" panose="020B0604020202020204" pitchFamily="34" charset="0"/>
                <a:cs typeface="Arial" panose="020B0604020202020204" pitchFamily="34" charset="0"/>
              </a:rPr>
              <a:t>current situation, opportunities and challenges.</a:t>
            </a:r>
          </a:p>
          <a:p>
            <a:pPr fontAlgn="base"/>
            <a:r>
              <a:rPr lang="en-GB" sz="2000">
                <a:latin typeface="Arial" panose="020B0604020202020204" pitchFamily="34" charset="0"/>
                <a:cs typeface="Arial" panose="020B0604020202020204" pitchFamily="34" charset="0"/>
              </a:rPr>
              <a:t>Consider what has been done before</a:t>
            </a:r>
          </a:p>
          <a:p>
            <a:pPr fontAlgn="base"/>
            <a:r>
              <a:rPr lang="en-GB" sz="2000">
                <a:latin typeface="Arial" panose="020B0604020202020204" pitchFamily="34" charset="0"/>
                <a:cs typeface="Arial" panose="020B0604020202020204" pitchFamily="34" charset="0"/>
              </a:rPr>
              <a:t>Be clear about the </a:t>
            </a:r>
            <a:r>
              <a:rPr lang="en-GB" sz="2000" b="1">
                <a:solidFill>
                  <a:srgbClr val="A84D98"/>
                </a:solidFill>
                <a:latin typeface="Arial" panose="020B0604020202020204" pitchFamily="34" charset="0"/>
                <a:cs typeface="Arial" panose="020B0604020202020204" pitchFamily="34" charset="0"/>
              </a:rPr>
              <a:t>outcomes</a:t>
            </a:r>
            <a:r>
              <a:rPr lang="en-GB" sz="2000">
                <a:latin typeface="Arial" panose="020B0604020202020204" pitchFamily="34" charset="0"/>
                <a:cs typeface="Arial" panose="020B0604020202020204" pitchFamily="34" charset="0"/>
              </a:rPr>
              <a:t> you want to achieve, and what success would look like for different stakeholders.</a:t>
            </a:r>
          </a:p>
          <a:p>
            <a:pPr fontAlgn="base"/>
            <a:r>
              <a:rPr lang="en-GB" sz="2000">
                <a:latin typeface="Arial" panose="020B0604020202020204" pitchFamily="34" charset="0"/>
                <a:cs typeface="Arial" panose="020B0604020202020204" pitchFamily="34" charset="0"/>
              </a:rPr>
              <a:t>Create a ‘safe’ environment for everyone to share their hopes, frustrations and concerns</a:t>
            </a:r>
          </a:p>
          <a:p>
            <a:pPr fontAlgn="base"/>
            <a:r>
              <a:rPr lang="en-GB" sz="2000">
                <a:latin typeface="Arial" panose="020B0604020202020204" pitchFamily="34" charset="0"/>
                <a:cs typeface="Arial" panose="020B0604020202020204" pitchFamily="34" charset="0"/>
              </a:rPr>
              <a:t>Be </a:t>
            </a:r>
            <a:r>
              <a:rPr lang="en-GB" sz="2000" b="1">
                <a:solidFill>
                  <a:srgbClr val="A84D98"/>
                </a:solidFill>
                <a:latin typeface="Arial" panose="020B0604020202020204" pitchFamily="34" charset="0"/>
                <a:cs typeface="Arial" panose="020B0604020202020204" pitchFamily="34" charset="0"/>
              </a:rPr>
              <a:t>open and honest </a:t>
            </a:r>
            <a:r>
              <a:rPr lang="en-GB" sz="2000">
                <a:latin typeface="Arial" panose="020B0604020202020204" pitchFamily="34" charset="0"/>
                <a:cs typeface="Arial" panose="020B0604020202020204" pitchFamily="34" charset="0"/>
              </a:rPr>
              <a:t>about what can and can’t be changed</a:t>
            </a:r>
          </a:p>
          <a:p>
            <a:pPr fontAlgn="base"/>
            <a:endParaRPr lang="en-US"/>
          </a:p>
        </p:txBody>
      </p:sp>
      <p:pic>
        <p:nvPicPr>
          <p:cNvPr id="5" name="Picture 4" descr="A cartoon of a person pulling a rope&#10;&#10;AI-generated content may be incorrect.">
            <a:extLst>
              <a:ext uri="{FF2B5EF4-FFF2-40B4-BE49-F238E27FC236}">
                <a16:creationId xmlns:a16="http://schemas.microsoft.com/office/drawing/2014/main" id="{1B3A5F01-3873-D673-407B-82FE62A1331C}"/>
              </a:ext>
            </a:extLst>
          </p:cNvPr>
          <p:cNvPicPr>
            <a:picLocks noChangeAspect="1"/>
          </p:cNvPicPr>
          <p:nvPr/>
        </p:nvPicPr>
        <p:blipFill>
          <a:blip r:embed="rId3">
            <a:extLst>
              <a:ext uri="{28A0092B-C50C-407E-A947-70E740481C1C}">
                <a14:useLocalDpi xmlns:a14="http://schemas.microsoft.com/office/drawing/2010/main" val="0"/>
              </a:ext>
            </a:extLst>
          </a:blip>
          <a:srcRect t="62436"/>
          <a:stretch>
            <a:fillRect/>
          </a:stretch>
        </p:blipFill>
        <p:spPr>
          <a:xfrm>
            <a:off x="2601546" y="3922339"/>
            <a:ext cx="7815147" cy="2935661"/>
          </a:xfrm>
          <a:prstGeom prst="rect">
            <a:avLst/>
          </a:prstGeom>
        </p:spPr>
      </p:pic>
      <p:sp>
        <p:nvSpPr>
          <p:cNvPr id="6" name="TextBox 5">
            <a:extLst>
              <a:ext uri="{FF2B5EF4-FFF2-40B4-BE49-F238E27FC236}">
                <a16:creationId xmlns:a16="http://schemas.microsoft.com/office/drawing/2014/main" id="{757E6213-843D-C79C-4436-21F16B90FAF0}"/>
              </a:ext>
            </a:extLst>
          </p:cNvPr>
          <p:cNvSpPr txBox="1"/>
          <p:nvPr/>
        </p:nvSpPr>
        <p:spPr>
          <a:xfrm>
            <a:off x="152400" y="5996626"/>
            <a:ext cx="4114800" cy="646331"/>
          </a:xfrm>
          <a:prstGeom prst="rect">
            <a:avLst/>
          </a:prstGeom>
          <a:noFill/>
        </p:spPr>
        <p:txBody>
          <a:bodyPr wrap="square" rtlCol="0">
            <a:spAutoFit/>
          </a:bodyPr>
          <a:lstStyle/>
          <a:p>
            <a:pPr algn="ctr"/>
            <a:r>
              <a:rPr lang="en-GB">
                <a:solidFill>
                  <a:srgbClr val="A84D98"/>
                </a:solidFill>
                <a:latin typeface="Arial" panose="020B0604020202020204" pitchFamily="34" charset="0"/>
                <a:cs typeface="Arial" panose="020B0604020202020204" pitchFamily="34" charset="0"/>
              </a:rPr>
              <a:t>“Good support isn’t just about </a:t>
            </a:r>
          </a:p>
          <a:p>
            <a:pPr algn="ctr"/>
            <a:r>
              <a:rPr lang="en-GB">
                <a:solidFill>
                  <a:srgbClr val="A84D98"/>
                </a:solidFill>
                <a:latin typeface="Arial" panose="020B0604020202020204" pitchFamily="34" charset="0"/>
                <a:cs typeface="Arial" panose="020B0604020202020204" pitchFamily="34" charset="0"/>
              </a:rPr>
              <a:t>‘services’ – it’s about having a life.”</a:t>
            </a:r>
          </a:p>
        </p:txBody>
      </p:sp>
    </p:spTree>
    <p:extLst>
      <p:ext uri="{BB962C8B-B14F-4D97-AF65-F5344CB8AC3E}">
        <p14:creationId xmlns:p14="http://schemas.microsoft.com/office/powerpoint/2010/main" val="2851582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810C0-E215-4331-ACD2-F2FAAB1E417C}"/>
              </a:ext>
            </a:extLst>
          </p:cNvPr>
          <p:cNvSpPr>
            <a:spLocks noGrp="1"/>
          </p:cNvSpPr>
          <p:nvPr>
            <p:ph type="title"/>
          </p:nvPr>
        </p:nvSpPr>
        <p:spPr>
          <a:xfrm>
            <a:off x="838200" y="569494"/>
            <a:ext cx="10515600" cy="838517"/>
          </a:xfrm>
        </p:spPr>
        <p:txBody>
          <a:bodyPr lIns="91440" tIns="45720" rIns="91440" bIns="45720">
            <a:normAutofit/>
          </a:bodyPr>
          <a:lstStyle/>
          <a:p>
            <a:r>
              <a:rPr lang="en-GB"/>
              <a:t>MOBILISING the evidence</a:t>
            </a:r>
          </a:p>
        </p:txBody>
      </p:sp>
      <p:sp>
        <p:nvSpPr>
          <p:cNvPr id="3" name="Content Placeholder 2">
            <a:extLst>
              <a:ext uri="{FF2B5EF4-FFF2-40B4-BE49-F238E27FC236}">
                <a16:creationId xmlns:a16="http://schemas.microsoft.com/office/drawing/2014/main" id="{2712572B-A671-4071-8A76-84D415FD08B1}"/>
              </a:ext>
            </a:extLst>
          </p:cNvPr>
          <p:cNvSpPr>
            <a:spLocks noGrp="1"/>
          </p:cNvSpPr>
          <p:nvPr>
            <p:ph sz="half" idx="1"/>
          </p:nvPr>
        </p:nvSpPr>
        <p:spPr>
          <a:xfrm>
            <a:off x="838199" y="1542948"/>
            <a:ext cx="5707567" cy="4634015"/>
          </a:xfrm>
        </p:spPr>
        <p:txBody>
          <a:bodyPr lIns="91440" tIns="45720" rIns="91440" bIns="45720">
            <a:normAutofit/>
          </a:bodyPr>
          <a:lstStyle/>
          <a:p>
            <a:pPr fontAlgn="base"/>
            <a:r>
              <a:rPr lang="en-GB" sz="2000">
                <a:latin typeface="Arial" panose="020B0604020202020204" pitchFamily="34" charset="0"/>
                <a:cs typeface="Arial" panose="020B0604020202020204" pitchFamily="34" charset="0"/>
              </a:rPr>
              <a:t>Scarce time and resources should be focused on things that can make a real difference</a:t>
            </a:r>
          </a:p>
          <a:p>
            <a:pPr fontAlgn="base"/>
            <a:r>
              <a:rPr lang="en-GB" sz="2000">
                <a:latin typeface="Arial" panose="020B0604020202020204" pitchFamily="34" charset="0"/>
                <a:cs typeface="Arial" panose="020B0604020202020204" pitchFamily="34" charset="0"/>
              </a:rPr>
              <a:t>Change should always be </a:t>
            </a:r>
            <a:r>
              <a:rPr lang="en-GB" sz="2000" b="1">
                <a:solidFill>
                  <a:srgbClr val="A84D98"/>
                </a:solidFill>
                <a:latin typeface="Arial" panose="020B0604020202020204" pitchFamily="34" charset="0"/>
                <a:cs typeface="Arial" panose="020B0604020202020204" pitchFamily="34" charset="0"/>
              </a:rPr>
              <a:t>evidence-informed</a:t>
            </a:r>
            <a:endParaRPr lang="en-US" sz="2000" b="1">
              <a:solidFill>
                <a:srgbClr val="A84D98"/>
              </a:solidFill>
              <a:latin typeface="Arial" panose="020B0604020202020204" pitchFamily="34" charset="0"/>
              <a:cs typeface="Arial" panose="020B0604020202020204" pitchFamily="34" charset="0"/>
            </a:endParaRPr>
          </a:p>
          <a:p>
            <a:r>
              <a:rPr lang="en-GB" sz="2000">
                <a:latin typeface="Arial" panose="020B0604020202020204" pitchFamily="34" charset="0"/>
                <a:cs typeface="Arial" panose="020B0604020202020204" pitchFamily="34" charset="0"/>
              </a:rPr>
              <a:t>Evidence should include </a:t>
            </a:r>
            <a:r>
              <a:rPr lang="en-GB" sz="2000" b="1">
                <a:solidFill>
                  <a:srgbClr val="A84D98"/>
                </a:solidFill>
                <a:latin typeface="Arial" panose="020B0604020202020204" pitchFamily="34" charset="0"/>
                <a:cs typeface="Arial" panose="020B0604020202020204" pitchFamily="34" charset="0"/>
              </a:rPr>
              <a:t>research, lived experience and practice knowledge</a:t>
            </a:r>
          </a:p>
          <a:p>
            <a:r>
              <a:rPr lang="en-GB" sz="2000">
                <a:solidFill>
                  <a:srgbClr val="000000"/>
                </a:solidFill>
                <a:latin typeface="Arial" panose="020B0604020202020204" pitchFamily="34" charset="0"/>
                <a:cs typeface="Arial" panose="020B0604020202020204" pitchFamily="34" charset="0"/>
              </a:rPr>
              <a:t>Evidence should include </a:t>
            </a:r>
            <a:r>
              <a:rPr lang="en-GB" sz="2000" b="1">
                <a:solidFill>
                  <a:srgbClr val="A84D98"/>
                </a:solidFill>
                <a:latin typeface="Arial" panose="020B0604020202020204" pitchFamily="34" charset="0"/>
                <a:cs typeface="Arial" panose="020B0604020202020204" pitchFamily="34" charset="0"/>
              </a:rPr>
              <a:t>diverse perspectives</a:t>
            </a:r>
          </a:p>
          <a:p>
            <a:r>
              <a:rPr lang="en-GB" sz="2000">
                <a:solidFill>
                  <a:srgbClr val="000000"/>
                </a:solidFill>
                <a:latin typeface="Arial" panose="020B0604020202020204" pitchFamily="34" charset="0"/>
                <a:cs typeface="Arial" panose="020B0604020202020204" pitchFamily="34" charset="0"/>
              </a:rPr>
              <a:t>Whilst gathering evidence, consider the risks of </a:t>
            </a:r>
            <a:r>
              <a:rPr lang="en-GB" sz="2000" b="1">
                <a:solidFill>
                  <a:srgbClr val="A84D98"/>
                </a:solidFill>
                <a:latin typeface="Arial" panose="020B0604020202020204" pitchFamily="34" charset="0"/>
                <a:cs typeface="Arial" panose="020B0604020202020204" pitchFamily="34" charset="0"/>
              </a:rPr>
              <a:t>power imbalances, unheard voices and discriminatory bias</a:t>
            </a:r>
          </a:p>
          <a:p>
            <a:r>
              <a:rPr lang="en-GB" sz="2000">
                <a:solidFill>
                  <a:srgbClr val="000000"/>
                </a:solidFill>
                <a:latin typeface="Arial" panose="020B0604020202020204" pitchFamily="34" charset="0"/>
                <a:cs typeface="Arial" panose="020B0604020202020204" pitchFamily="34" charset="0"/>
              </a:rPr>
              <a:t> Different groups may value different types of evidence – e.g. stories, economic impact</a:t>
            </a:r>
          </a:p>
        </p:txBody>
      </p:sp>
      <p:pic>
        <p:nvPicPr>
          <p:cNvPr id="7" name="Picture 6" descr="A hands touching a computer screen&#10;&#10;AI-generated content may be incorrect.">
            <a:extLst>
              <a:ext uri="{FF2B5EF4-FFF2-40B4-BE49-F238E27FC236}">
                <a16:creationId xmlns:a16="http://schemas.microsoft.com/office/drawing/2014/main" id="{0D6F8BB2-90AE-DF5A-1C8F-F43E1B797631}"/>
              </a:ext>
            </a:extLst>
          </p:cNvPr>
          <p:cNvPicPr>
            <a:picLocks noChangeAspect="1"/>
          </p:cNvPicPr>
          <p:nvPr/>
        </p:nvPicPr>
        <p:blipFill>
          <a:blip r:embed="rId3">
            <a:extLst>
              <a:ext uri="{28A0092B-C50C-407E-A947-70E740481C1C}">
                <a14:useLocalDpi xmlns:a14="http://schemas.microsoft.com/office/drawing/2010/main" val="0"/>
              </a:ext>
            </a:extLst>
          </a:blip>
          <a:srcRect t="14974" b="10951"/>
          <a:stretch>
            <a:fillRect/>
          </a:stretch>
        </p:blipFill>
        <p:spPr>
          <a:xfrm>
            <a:off x="6096000" y="2062970"/>
            <a:ext cx="6255834" cy="4634015"/>
          </a:xfrm>
          <a:prstGeom prst="rect">
            <a:avLst/>
          </a:prstGeom>
        </p:spPr>
      </p:pic>
    </p:spTree>
    <p:extLst>
      <p:ext uri="{BB962C8B-B14F-4D97-AF65-F5344CB8AC3E}">
        <p14:creationId xmlns:p14="http://schemas.microsoft.com/office/powerpoint/2010/main" val="2231850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4133EF7F6BDC4FB7D5047673A4CF81" ma:contentTypeVersion="12" ma:contentTypeDescription="Create a new document." ma:contentTypeScope="" ma:versionID="83e6a1fbf428c1976c613b03f576ac97">
  <xsd:schema xmlns:xsd="http://www.w3.org/2001/XMLSchema" xmlns:xs="http://www.w3.org/2001/XMLSchema" xmlns:p="http://schemas.microsoft.com/office/2006/metadata/properties" xmlns:ns2="09085483-b57e-4230-a8b2-66433c2a1ed1" xmlns:ns3="6aeb0831-6467-4cce-b73a-8e0bc018b475" targetNamespace="http://schemas.microsoft.com/office/2006/metadata/properties" ma:root="true" ma:fieldsID="536bfaef957e9ddac1e6dbe6349210c4" ns2:_="" ns3:_="">
    <xsd:import namespace="09085483-b57e-4230-a8b2-66433c2a1ed1"/>
    <xsd:import namespace="6aeb0831-6467-4cce-b73a-8e0bc018b47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085483-b57e-4230-a8b2-66433c2a1e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c7af76c-f141-45ca-ae1a-4959eb0cbd43"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eb0831-6467-4cce-b73a-8e0bc018b47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9085483-b57e-4230-a8b2-66433c2a1ed1">
      <Terms xmlns="http://schemas.microsoft.com/office/infopath/2007/PartnerControls"/>
    </lcf76f155ced4ddcb4097134ff3c332f>
    <SharedWithUsers xmlns="6aeb0831-6467-4cce-b73a-8e0bc018b475">
      <UserInfo>
        <DisplayName>Kelly Davidge</DisplayName>
        <AccountId>20</AccountId>
        <AccountType/>
      </UserInfo>
      <UserInfo>
        <DisplayName>Sophie Sinclair (Social Work and Social Care)</DisplayName>
        <AccountId>22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EDC654-6148-4EE6-83EA-6D6D546B9F4A}">
  <ds:schemaRefs>
    <ds:schemaRef ds:uri="09085483-b57e-4230-a8b2-66433c2a1ed1"/>
    <ds:schemaRef ds:uri="6aeb0831-6467-4cce-b73a-8e0bc018b4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26004A7-8DBD-44EF-BA88-6CA2F4316B23}">
  <ds:schemaRefs>
    <ds:schemaRef ds:uri="09085483-b57e-4230-a8b2-66433c2a1ed1"/>
    <ds:schemaRef ds:uri="6aeb0831-6467-4cce-b73a-8e0bc018b47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C838842-0CB3-4884-83E0-AD761D9B36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1724</Words>
  <Application>Microsoft Office PowerPoint</Application>
  <PresentationFormat>Widescreen</PresentationFormat>
  <Paragraphs>186</Paragraphs>
  <Slides>21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Aptos</vt:lpstr>
      <vt:lpstr>Arial</vt:lpstr>
      <vt:lpstr>Arial Black</vt:lpstr>
      <vt:lpstr>Calibri</vt:lpstr>
      <vt:lpstr>Courier New</vt:lpstr>
      <vt:lpstr>Wingdings</vt:lpstr>
      <vt:lpstr>Office Theme</vt:lpstr>
      <vt:lpstr>PowerPoint Presentation</vt:lpstr>
      <vt:lpstr>Introducing the IMPACT Evidence Informed Change Model</vt:lpstr>
      <vt:lpstr>A key aim for IMPACT....</vt:lpstr>
      <vt:lpstr>Why do we need an evidence-based model of change for social care?</vt:lpstr>
      <vt:lpstr>What is the IMPACT Change Model?</vt:lpstr>
      <vt:lpstr>Resources to support IMPACT’s Change Model</vt:lpstr>
      <vt:lpstr>The Change Model</vt:lpstr>
      <vt:lpstr>Agreeing on the ISSUES</vt:lpstr>
      <vt:lpstr>MOBILISING the evidence</vt:lpstr>
      <vt:lpstr>Engaging with PEOPLE</vt:lpstr>
      <vt:lpstr>Taking informed ACTION</vt:lpstr>
      <vt:lpstr>Making CO-PRODUCTION central</vt:lpstr>
      <vt:lpstr>TRYING out in practice</vt:lpstr>
      <vt:lpstr>SUSTAINING for the long term</vt:lpstr>
      <vt:lpstr>Some examples from across IMPACT</vt:lpstr>
      <vt:lpstr>Facilitator: Family Group Decision Making to Support People with Drug and Alcohol Issues (City of Edinburgh, Scotland)</vt:lpstr>
      <vt:lpstr>Network: People with learning disabilities and autistic people leaving long-stay hospitals</vt:lpstr>
      <vt:lpstr>Network: People with learning disabilities and autistic people leaving long-stay hospitals</vt:lpstr>
      <vt:lpstr>Demonstrator: Social work with older people (Walsall Council, England)</vt:lpstr>
      <vt:lpstr>Community of Practice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Kennedy (Social Work and Social Care)</dc:creator>
  <cp:lastModifiedBy>Elizabeth Kennedy (Social Work and Social Care)</cp:lastModifiedBy>
  <cp:revision>2</cp:revision>
  <cp:lastPrinted>2022-05-05T11:48:01Z</cp:lastPrinted>
  <dcterms:created xsi:type="dcterms:W3CDTF">2022-05-04T08:00:16Z</dcterms:created>
  <dcterms:modified xsi:type="dcterms:W3CDTF">2025-12-17T10:25:40Z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0x010100D84133EF7F6BDC4FB7D5047673A4CF81</vt:lpwstr>
  </property>
  <property fmtid="{D5CDD505-2E9C-101B-9397-08002B2CF9AE}" pid="3" name="MediaServiceImageTags">
    <vt:lpwstr/>
  </property>
  <property fmtid="{D5CDD505-2E9C-101B-9397-08002B2CF9AE}" pid="4" name="Order">
    <vt:r8>207900</vt:r8>
  </property>
  <property fmtid="{D5CDD505-2E9C-101B-9397-08002B2CF9AE}" pid="5" name="xd_Signature">
    <vt:bool>false</vt:bool>
  </property>
  <property fmtid="{D5CDD505-2E9C-101B-9397-08002B2CF9AE}" pid="6" name="SharedWithUsers">
    <vt:lpwstr>13;#Jon Glasby (Social Policy);#22;#Sophie Sinclair (Social Work and Social Care)</vt:lpwstr>
  </property>
  <property fmtid="{D5CDD505-2E9C-101B-9397-08002B2CF9AE}" pid="7" name="xd_ProgID">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ies>
</file>