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8" r:id="rId5"/>
  </p:sldMasterIdLst>
  <p:notesMasterIdLst>
    <p:notesMasterId r:id="rId11"/>
  </p:notesMasterIdLst>
  <p:handoutMasterIdLst>
    <p:handoutMasterId r:id="rId12"/>
  </p:handoutMasterIdLst>
  <p:sldIdLst>
    <p:sldId id="279" r:id="rId6"/>
    <p:sldId id="296" r:id="rId7"/>
    <p:sldId id="297" r:id="rId8"/>
    <p:sldId id="292" r:id="rId9"/>
    <p:sldId id="286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Kennedy (Social Work and Social Care)" initials="EK(WaSC" lastIdx="4" clrIdx="0">
    <p:extLst>
      <p:ext uri="{19B8F6BF-5375-455C-9EA6-DF929625EA0E}">
        <p15:presenceInfo xmlns:p15="http://schemas.microsoft.com/office/powerpoint/2012/main" userId="S::e.kennedy@bham.ac.uk::4cececa1-ea3d-469d-a9c6-9391910c6b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4D98"/>
    <a:srgbClr val="A84D97"/>
    <a:srgbClr val="000000"/>
    <a:srgbClr val="74B843"/>
    <a:srgbClr val="575656"/>
    <a:srgbClr val="EA4B95"/>
    <a:srgbClr val="BF9A7C"/>
    <a:srgbClr val="00B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49160" autoAdjust="0"/>
  </p:normalViewPr>
  <p:slideViewPr>
    <p:cSldViewPr snapToGrid="0">
      <p:cViewPr varScale="1">
        <p:scale>
          <a:sx n="31" d="100"/>
          <a:sy n="31" d="100"/>
        </p:scale>
        <p:origin x="19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4" d="100"/>
          <a:sy n="44" d="100"/>
        </p:scale>
        <p:origin x="285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DA649A-FD4A-04A3-2830-CDD23F4060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40FB06-CAAA-C02D-63B2-0F730BC32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D410C-110A-4894-B967-85183913FB9F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3992E-FFB8-31BB-410E-AC9E83F16D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7F878-7794-2CCB-09EE-C1DED1A3A1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3D45-8DAF-4E0D-8027-80EE25B93F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81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BBD9B-D3C9-4D6F-8201-6A55011233F2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ED91B-0E3E-4AE1-9024-2904663CD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ED91B-0E3E-4AE1-9024-2904663CD5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30E89-F8F7-4FCD-A906-6AE2EFBF6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F0A9F-370F-4DC8-9A39-F26D7E0DB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8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70909-CAC6-C90C-252E-F918E84DC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49B2C-23F5-ADAC-50BC-426D21321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4341A-8E58-087E-31D5-E848501D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D8901-4C4A-7EF5-A7D8-7026C241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01ECF-04CE-A386-1F21-36D585BA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6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F52D-DF21-650F-3B81-2C5A959D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44D79-9871-BF71-7D5C-DADBAD05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1BF9F-7359-1A88-DD11-011B235E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B90EB-6481-20EC-B803-FDF25D3B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68E86-A31C-7FF6-5733-7CB0F562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00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285C0-4504-B4B6-3FEA-622CEA0A5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AE790-299C-8216-1799-5D40B8418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AA356-78E7-6B20-3D72-0962FB6F7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AA69E-F57B-F49C-A68F-EB159E52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00F7A-8EE9-6CB5-1082-7A15F234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823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ACC0-D8A3-1E66-4731-48FB38EF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B34B-9B89-A490-4A11-5C3C904C0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63234-E101-BF7D-E47E-6BA285EB4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72628-3CCB-3299-DE37-CF93752C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8B8D8-F5C0-65A9-295A-BE801013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ADF2F-E880-4FFA-6F37-2BF4332E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48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37FD-4F34-0B93-EB38-3508E6B2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75309-B225-9C10-71DE-2E3DF4B74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6E567-2E27-1838-16A9-5E345D678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DEB41A-254E-AC8A-424C-B7BF43952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62D82-3905-26A2-4855-49530920C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FB5E4E-D00B-B989-FCAF-FB92D8E7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B2281-DF3D-CB25-94A4-DC557E7D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69089-EFCB-B04B-BD76-6444DC37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77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4A5F-D5DA-AEB8-FEF1-E62F94F4F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8FFCC-ECD9-6E78-611A-62C83546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714E4-F522-FDDE-3E6A-5B68064D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27CB5-48E5-7EAE-E8F9-EF8F8C34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637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E2426-16CB-FD5F-1086-686D1A8F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0764EC-860E-EBE1-E347-F44240369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315B4-7EC4-843F-E96D-373BEF46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01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065B-6E42-B113-1127-C9D34EEF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E835-3BC2-6563-A453-A9B3DAB5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0023A-C72F-D60C-5457-4511D1561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877C2-D6BF-BE46-19B4-5533E42FE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1F51C-F91F-E683-D914-C35E9475B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2DAC9-A673-BCAB-A3CF-296B08A3D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6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57002-DD98-FE88-59C6-BFB7F2E2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97496B-8ADF-64B3-A50C-99E7BEC5B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460A6-7410-8B51-699F-130417063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F1711-7E51-2E38-DAE1-55574F95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8C5C3-CBD4-D2B5-111F-7255540D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1AE3F-194B-BAFB-53FC-54932397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964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00F3-60EF-3F97-8DF3-5CFEC446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EC509-CC77-B91B-0CCE-02B1596C4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36A2B-01D7-1393-E242-E6B32FC0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68724-500E-FAA8-FC70-ADE099A7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68D30-98CA-8799-39A8-AECFAE22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5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F20E-51C9-4B6B-884F-FBE512B8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8C0B9-2369-42F0-A79F-CAE6AE0A5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585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D1FE5F-EBCB-2A0C-C3C7-EF0766D3D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C4FC0-CC21-CE46-12A2-526E6058F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E78CE-2A99-6247-FC61-992A51485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8DD06-DBF9-F566-1582-8389121F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886CC-AC8E-EF66-9AD6-E96358AE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28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9BD98-A573-41ED-B960-415262CC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FA56F-A402-47E6-A77B-F77DF81AC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340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7174-A6F3-4B06-937D-613C2C2BA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494"/>
            <a:ext cx="10515600" cy="1121194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C005F-9983-446C-89DB-2A5223E6B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2E725-B0D3-4E66-883C-2E9580BD6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2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7C97-887C-4C30-B8A2-E516769C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6D33F-05ED-4CA9-B237-B4921B8AE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5F18E-9629-4599-9F91-6B968CCF9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DC9B1B-63CB-41D9-B49C-95C428E4E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275BD-203D-4CED-949C-8303C1BD6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93CF-50F5-44F6-A782-3389925E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03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272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EBF2-4FA5-44E8-9EB6-7A44FA91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ED31D-EF01-4205-894F-C8341593E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4BF1D-F783-45A1-8F83-E5DDA69E3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36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54E9-278F-4B8A-8E1D-CF0402A6D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8310F-F46E-42AB-8307-04C11BC4E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EDE89-CC00-4AB6-ADC0-D352F8889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01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12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4DEC16-9CF3-7F17-DB6F-7DB64971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50E4F-99A4-D327-66D3-916D9EE64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F3E4A-55C1-C51E-E66B-40152B94B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30B71-6FF3-4CE3-B2A5-7E914CBDC55D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AD18B-98DF-F710-208F-60BB80237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4F2E8-C9CF-7F83-12FB-AD2F5B512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F5D7-1E6F-4828-B7BC-70C82A2547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52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D1B7EE0-D749-7B9F-10CD-23BA855EAB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68" r="210" b="469"/>
          <a:stretch/>
        </p:blipFill>
        <p:spPr>
          <a:xfrm>
            <a:off x="3085382" y="1345290"/>
            <a:ext cx="6035952" cy="3045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F702D2-2C2F-9800-F7CE-68C5D1DD5565}"/>
              </a:ext>
            </a:extLst>
          </p:cNvPr>
          <p:cNvSpPr txBox="1"/>
          <p:nvPr/>
        </p:nvSpPr>
        <p:spPr>
          <a:xfrm>
            <a:off x="152400" y="59966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support isn’t just about </a:t>
            </a:r>
          </a:p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‘services’ – it’s about having a life.”</a:t>
            </a:r>
          </a:p>
        </p:txBody>
      </p:sp>
      <p:pic>
        <p:nvPicPr>
          <p:cNvPr id="3" name="Picture 2" descr="Text, logo&#10;&#10;Description automatically generated">
            <a:extLst>
              <a:ext uri="{FF2B5EF4-FFF2-40B4-BE49-F238E27FC236}">
                <a16:creationId xmlns:a16="http://schemas.microsoft.com/office/drawing/2014/main" id="{2F80F87C-180D-3175-6A6D-8E208A0303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025" y="5868941"/>
            <a:ext cx="270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AECF-0559-BF59-9DB5-04DC22252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 Black" panose="020B0A04020102020204" pitchFamily="34" charset="0"/>
              </a:rPr>
              <a:t>What IMPACT provides (Demonstrators and Facilitators)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0765B-09C5-52F9-388E-98D35931D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IMPACT recruits, funds and manages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who are based in your local service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facilitating evidence-informed change in the realities of local practice/people’s lives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Each project has an additional budget to enable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participation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people whose voices are seldom heard and to get lessons learned into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policy and practice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These staff members can be employed one of our five lead Universities – but could also explore secondments from policy, practice or applied research (roles are typically 50%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over 12m so </a:t>
            </a:r>
            <a:r>
              <a:rPr lang="en-GB" sz="2000" b="1" u="sng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ideal for secondments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A27AB-27A1-B853-9B54-03670C7358EA}"/>
              </a:ext>
            </a:extLst>
          </p:cNvPr>
          <p:cNvSpPr txBox="1"/>
          <p:nvPr/>
        </p:nvSpPr>
        <p:spPr>
          <a:xfrm>
            <a:off x="152400" y="59966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support isn’t just about </a:t>
            </a:r>
          </a:p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‘services’ – it’s about having a life.”</a:t>
            </a:r>
          </a:p>
        </p:txBody>
      </p:sp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0F24F1CF-F9FF-E2EB-CE48-C6EDBC4A5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025" y="5868941"/>
            <a:ext cx="270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16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79E6-3AD5-18A6-9D6C-EFAA4849D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58525" cy="1325563"/>
          </a:xfrm>
        </p:spPr>
        <p:txBody>
          <a:bodyPr/>
          <a:lstStyle/>
          <a:p>
            <a:r>
              <a:rPr lang="en-GB" b="1" dirty="0">
                <a:latin typeface="Arial Black" panose="020B0A04020102020204" pitchFamily="34" charset="0"/>
                <a:cs typeface="Arial" panose="020B0604020202020204" pitchFamily="34" charset="0"/>
              </a:rPr>
              <a:t>What IMPACT provides (Networks)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BF164-5A77-2614-6BCC-F5A8F2B4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8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Network co-ordinator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receives an </a:t>
            </a:r>
            <a:r>
              <a:rPr lang="en-GB" sz="18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honorarium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– they are often a senior person or key local leader who is already wanting to work on this topic. The Network provides helpful support, structure, momentum and learning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IMPACT pays for </a:t>
            </a:r>
            <a:r>
              <a:rPr lang="en-GB" sz="18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venue/refreshment costs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can support </a:t>
            </a:r>
            <a:r>
              <a:rPr lang="en-GB" sz="18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by paying for things like travel, replacement care, PA support etc if this helps people contribute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IMPACT team provides </a:t>
            </a:r>
            <a:r>
              <a:rPr lang="en-GB" sz="18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evidence/briefing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etc and </a:t>
            </a:r>
            <a:r>
              <a:rPr lang="en-GB" sz="18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shares learning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across the different groups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They have some additional funding to </a:t>
            </a:r>
            <a:r>
              <a:rPr lang="en-GB" sz="18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 national policy/practice</a:t>
            </a: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GB" sz="18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re-contact sites at a later date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to see how things have gone since the Network – we hope that lots of Networks will continue to meet over the longer-term where this adds value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FDD07-36FC-C89E-3B32-3FB0288E08F4}"/>
              </a:ext>
            </a:extLst>
          </p:cNvPr>
          <p:cNvSpPr txBox="1"/>
          <p:nvPr/>
        </p:nvSpPr>
        <p:spPr>
          <a:xfrm>
            <a:off x="152400" y="59966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support isn’t just about </a:t>
            </a:r>
          </a:p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‘services’ – it’s about having a life.”</a:t>
            </a:r>
          </a:p>
        </p:txBody>
      </p:sp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C943DC60-D383-3720-EAD8-CA896F53F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025" y="5868941"/>
            <a:ext cx="270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4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197E-2590-C996-5D27-ED93446A3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962"/>
            <a:ext cx="10515600" cy="1325563"/>
          </a:xfrm>
        </p:spPr>
        <p:txBody>
          <a:bodyPr/>
          <a:lstStyle/>
          <a:p>
            <a:r>
              <a:rPr lang="en-GB" b="1" dirty="0">
                <a:latin typeface="Arial Black" panose="020B0A04020102020204" pitchFamily="34" charset="0"/>
              </a:rPr>
              <a:t>What you need to apply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97D6F-816A-2638-E56A-898255E3A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525"/>
            <a:ext cx="10515600" cy="515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host site: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Provides a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desk/office space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the worker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Commits to principles of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co-production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to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enabling staff to attend events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(where feasible)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support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commitment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Agrees to 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being shared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b="1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contributes to evaluation/keeps in touch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with us afterwards to help us find out what happens next</a:t>
            </a:r>
          </a:p>
          <a:p>
            <a:endParaRPr lang="en-GB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Networks are convened by a </a:t>
            </a:r>
            <a:r>
              <a:rPr lang="en-GB" sz="20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co-ordinator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We’ve learnt that </a:t>
            </a:r>
            <a:r>
              <a:rPr lang="en-GB" sz="2000" b="1" dirty="0">
                <a:solidFill>
                  <a:srgbClr val="A84D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timing is important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it works best when you’re definitely going to work on something, but it isn’t too fixed in stone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1D5BFE-ED57-04DD-44A0-9FD7B1C03CE0}"/>
              </a:ext>
            </a:extLst>
          </p:cNvPr>
          <p:cNvSpPr txBox="1"/>
          <p:nvPr/>
        </p:nvSpPr>
        <p:spPr>
          <a:xfrm>
            <a:off x="152400" y="59966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support isn’t just about </a:t>
            </a:r>
          </a:p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‘services’ – it’s about having a life.”</a:t>
            </a:r>
          </a:p>
        </p:txBody>
      </p:sp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92EC31B6-81E3-D9FD-8623-68D2B605F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025" y="5868941"/>
            <a:ext cx="270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2572B-A671-4071-8A76-84D415FD0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361" y="2059355"/>
            <a:ext cx="6919278" cy="1626769"/>
          </a:xfrm>
        </p:spPr>
        <p:txBody>
          <a:bodyPr lIns="91440" tIns="45720" rIns="91440" bIns="45720" anchor="t"/>
          <a:lstStyle/>
          <a:p>
            <a:pPr marL="0" indent="0" algn="ctr" rtl="0" fontAlgn="base">
              <a:buNone/>
            </a:pPr>
            <a:r>
              <a:rPr lang="en-GB" sz="2400" b="0" i="0" u="none" strike="noStrike" dirty="0">
                <a:effectLst/>
                <a:latin typeface="Arial" panose="020B0604020202020204" pitchFamily="34" charset="0"/>
              </a:rPr>
              <a:t>Find out more about our projects, people and progress, and sign up to our monthly newsletter:</a:t>
            </a:r>
          </a:p>
          <a:p>
            <a:pPr algn="ctr" rtl="0" fontAlgn="base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575756"/>
              </a:solidFill>
              <a:latin typeface="Arial" panose="020B0604020202020204" pitchFamily="34" charset="0"/>
            </a:endParaRPr>
          </a:p>
          <a:p>
            <a:pPr marL="0" indent="0" algn="ctr" fontAlgn="base">
              <a:buNone/>
            </a:pPr>
            <a:r>
              <a:rPr lang="en-US" sz="2400" dirty="0">
                <a:solidFill>
                  <a:srgbClr val="A84D97"/>
                </a:solidFill>
                <a:latin typeface="Arial Black"/>
              </a:rPr>
              <a:t>www.impact.bham.ac.uk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A84D97"/>
                </a:solidFill>
                <a:latin typeface="Arial Black"/>
              </a:rPr>
              <a:t>@ImpAdultCare</a:t>
            </a:r>
          </a:p>
          <a:p>
            <a:pPr marL="0" indent="0" algn="ctr">
              <a:buNone/>
            </a:pPr>
            <a:endParaRPr lang="en-US" sz="2400" b="0" i="0" dirty="0">
              <a:solidFill>
                <a:srgbClr val="A84D97"/>
              </a:solidFill>
              <a:effectLst/>
              <a:latin typeface="Arial Black"/>
            </a:endParaRPr>
          </a:p>
          <a:p>
            <a:pPr marL="0" indent="0" algn="ctr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5C370D-56A7-401B-5EEA-DC320D8248D0}"/>
              </a:ext>
            </a:extLst>
          </p:cNvPr>
          <p:cNvSpPr txBox="1"/>
          <p:nvPr/>
        </p:nvSpPr>
        <p:spPr>
          <a:xfrm>
            <a:off x="152400" y="59966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support isn’t just about </a:t>
            </a:r>
          </a:p>
          <a:p>
            <a:pPr algn="ctr"/>
            <a:r>
              <a:rPr lang="en-GB" dirty="0">
                <a:solidFill>
                  <a:srgbClr val="A84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‘services’ – it’s about having a life.”</a:t>
            </a:r>
          </a:p>
        </p:txBody>
      </p:sp>
      <p:pic>
        <p:nvPicPr>
          <p:cNvPr id="4" name="Picture 3" descr="Text, logo&#10;&#10;Description automatically generated">
            <a:extLst>
              <a:ext uri="{FF2B5EF4-FFF2-40B4-BE49-F238E27FC236}">
                <a16:creationId xmlns:a16="http://schemas.microsoft.com/office/drawing/2014/main" id="{6DE33D0B-43A2-D3B1-036B-23D625AD6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025" y="5868941"/>
            <a:ext cx="270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32B5D162DEB743A6DCB42E4D80BDAB" ma:contentTypeVersion="16" ma:contentTypeDescription="Create a new document." ma:contentTypeScope="" ma:versionID="4345deceae2c36375732d9a826ca8cc2">
  <xsd:schema xmlns:xsd="http://www.w3.org/2001/XMLSchema" xmlns:xs="http://www.w3.org/2001/XMLSchema" xmlns:p="http://schemas.microsoft.com/office/2006/metadata/properties" xmlns:ns2="932e182d-f828-49d8-b225-823d95a6369c" xmlns:ns3="a246c91f-ae64-48a8-a946-abb5de09178e" targetNamespace="http://schemas.microsoft.com/office/2006/metadata/properties" ma:root="true" ma:fieldsID="98db704c15cc0f6fa0f37431da59f282" ns2:_="" ns3:_="">
    <xsd:import namespace="932e182d-f828-49d8-b225-823d95a6369c"/>
    <xsd:import namespace="a246c91f-ae64-48a8-a946-abb5de0917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2e182d-f828-49d8-b225-823d95a63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c7af76c-f141-45ca-ae1a-4959eb0cbd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6c91f-ae64-48a8-a946-abb5de09178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73cbaec-dac5-40a4-91c0-7120ec1e53a7}" ma:internalName="TaxCatchAll" ma:showField="CatchAllData" ma:web="a246c91f-ae64-48a8-a946-abb5de0917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2e182d-f828-49d8-b225-823d95a6369c">
      <Terms xmlns="http://schemas.microsoft.com/office/infopath/2007/PartnerControls"/>
    </lcf76f155ced4ddcb4097134ff3c332f>
    <MediaLengthInSeconds xmlns="932e182d-f828-49d8-b225-823d95a6369c" xsi:nil="true"/>
    <TaxCatchAll xmlns="a246c91f-ae64-48a8-a946-abb5de09178e" xsi:nil="true"/>
    <SharedWithUsers xmlns="a246c91f-ae64-48a8-a946-abb5de09178e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C838842-0CB3-4884-83E0-AD761D9B36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C1AE27-D541-4CB7-9CC5-361458E53C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2e182d-f828-49d8-b225-823d95a6369c"/>
    <ds:schemaRef ds:uri="a246c91f-ae64-48a8-a946-abb5de0917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6004A7-8DBD-44EF-BA88-6CA2F4316B23}">
  <ds:schemaRefs>
    <ds:schemaRef ds:uri="http://schemas.microsoft.com/office/2006/documentManagement/types"/>
    <ds:schemaRef ds:uri="http://purl.org/dc/dcmitype/"/>
    <ds:schemaRef ds:uri="932e182d-f828-49d8-b225-823d95a6369c"/>
    <ds:schemaRef ds:uri="http://schemas.microsoft.com/office/infopath/2007/PartnerControls"/>
    <ds:schemaRef ds:uri="http://purl.org/dc/elements/1.1/"/>
    <ds:schemaRef ds:uri="a246c91f-ae64-48a8-a946-abb5de09178e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4839</TotalTime>
  <Words>444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Arial Black</vt:lpstr>
      <vt:lpstr>Calibri</vt:lpstr>
      <vt:lpstr>Calibri Light</vt:lpstr>
      <vt:lpstr>Office Theme</vt:lpstr>
      <vt:lpstr>2_Office Theme</vt:lpstr>
      <vt:lpstr>PowerPoint Presentation</vt:lpstr>
      <vt:lpstr>What IMPACT provides (Demonstrators and Facilitators)</vt:lpstr>
      <vt:lpstr>What IMPACT provides (Networks)</vt:lpstr>
      <vt:lpstr>What you need to apply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Kennedy (Social Work and Social Care)</dc:creator>
  <cp:lastModifiedBy>Elizabeth Kennedy (Social Work and Social Care)</cp:lastModifiedBy>
  <cp:revision>76</cp:revision>
  <cp:lastPrinted>2022-05-05T11:48:01Z</cp:lastPrinted>
  <dcterms:created xsi:type="dcterms:W3CDTF">2022-05-04T08:00:16Z</dcterms:created>
  <dcterms:modified xsi:type="dcterms:W3CDTF">2025-09-01T16:02:58Z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0x010100A232B5D162DEB743A6DCB42E4D80BDAB</vt:lpwstr>
  </property>
  <property fmtid="{D5CDD505-2E9C-101B-9397-08002B2CF9AE}" pid="3" name="MediaServiceImageTags">
    <vt:lpwstr/>
  </property>
  <property fmtid="{D5CDD505-2E9C-101B-9397-08002B2CF9AE}" pid="4" name="xd_Signature">
    <vt:bool>false</vt:bool>
  </property>
  <property fmtid="{D5CDD505-2E9C-101B-9397-08002B2CF9AE}" pid="5" name="SharedWithUsers">
    <vt:lpwstr>13;#Jon Glasby (Social Policy);#22;#Sophie Sinclair (Social Work and Social Care)</vt:lpwstr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